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66" r:id="rId4"/>
    <p:sldId id="267" r:id="rId5"/>
    <p:sldId id="272" r:id="rId6"/>
    <p:sldId id="273" r:id="rId7"/>
    <p:sldId id="274" r:id="rId8"/>
    <p:sldId id="269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A10B-1DD5-4107-A173-9C514D9925AF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6EA3-E48D-4AEE-9065-5019D8DB3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36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A10B-1DD5-4107-A173-9C514D9925AF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6EA3-E48D-4AEE-9065-5019D8DB3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61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A10B-1DD5-4107-A173-9C514D9925AF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6EA3-E48D-4AEE-9065-5019D8DB3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61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A10B-1DD5-4107-A173-9C514D9925AF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6EA3-E48D-4AEE-9065-5019D8DB3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10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A10B-1DD5-4107-A173-9C514D9925AF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6EA3-E48D-4AEE-9065-5019D8DB3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8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A10B-1DD5-4107-A173-9C514D9925AF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6EA3-E48D-4AEE-9065-5019D8DB3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38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A10B-1DD5-4107-A173-9C514D9925AF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6EA3-E48D-4AEE-9065-5019D8DB3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31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A10B-1DD5-4107-A173-9C514D9925AF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6EA3-E48D-4AEE-9065-5019D8DB3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42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A10B-1DD5-4107-A173-9C514D9925AF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6EA3-E48D-4AEE-9065-5019D8DB3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77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A10B-1DD5-4107-A173-9C514D9925AF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6EA3-E48D-4AEE-9065-5019D8DB3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00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A10B-1DD5-4107-A173-9C514D9925AF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6EA3-E48D-4AEE-9065-5019D8DB3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67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BA10B-1DD5-4107-A173-9C514D9925AF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16EA3-E48D-4AEE-9065-5019D8DB3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63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GXkbawTHRQ?si=HftdJIydcdMWAKB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6rjTIwn0yWI?si=Up4IOu8SYDWNrvh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 for Cluster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is unsupervised learning </a:t>
            </a:r>
            <a:r>
              <a:rPr lang="en-US" dirty="0" err="1"/>
              <a:t>i.e</a:t>
            </a:r>
            <a:r>
              <a:rPr lang="en-US" dirty="0"/>
              <a:t> no ground truth class labels are given most of the time.</a:t>
            </a:r>
          </a:p>
          <a:p>
            <a:r>
              <a:rPr lang="en-US" dirty="0"/>
              <a:t>Internal validation measures : if ground class labels are not given. E.g. Silhouette measure</a:t>
            </a:r>
          </a:p>
          <a:p>
            <a:r>
              <a:rPr lang="en-US" dirty="0"/>
              <a:t>External validation measures : if ground class labels not given. E.g. Rand Index, Jaccard index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74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" y="193675"/>
            <a:ext cx="10515600" cy="892175"/>
          </a:xfrm>
        </p:spPr>
        <p:txBody>
          <a:bodyPr/>
          <a:lstStyle/>
          <a:p>
            <a:r>
              <a:rPr lang="en-US" dirty="0"/>
              <a:t>Silhouette 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25" y="1114887"/>
            <a:ext cx="11791950" cy="4628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Silhouette index is used to calculate the goodness of a clustering technique. </a:t>
            </a:r>
          </a:p>
          <a:p>
            <a:r>
              <a:rPr lang="en-US" sz="2400" dirty="0"/>
              <a:t>1: clusters are well apart from each other.</a:t>
            </a:r>
          </a:p>
          <a:p>
            <a:r>
              <a:rPr lang="en-US" sz="2400" dirty="0"/>
              <a:t>0: distance between clusters is negligible</a:t>
            </a:r>
          </a:p>
          <a:p>
            <a:r>
              <a:rPr lang="en-US" sz="2400" dirty="0"/>
              <a:t>-1: clusters are assigned in the wrong way.</a:t>
            </a:r>
          </a:p>
          <a:p>
            <a:pPr marL="0" indent="0">
              <a:buNone/>
            </a:pPr>
            <a:r>
              <a:rPr lang="en-US" sz="2400" dirty="0"/>
              <a:t>Silhouette Score = 1 – (a/b)</a:t>
            </a:r>
          </a:p>
          <a:p>
            <a:r>
              <a:rPr lang="en-US" sz="2400" dirty="0"/>
              <a:t>a= average intra-cluster distance </a:t>
            </a:r>
            <a:r>
              <a:rPr lang="en-US" sz="2400" dirty="0" err="1"/>
              <a:t>i.e</a:t>
            </a:r>
            <a:r>
              <a:rPr lang="en-US" sz="2400" dirty="0"/>
              <a:t> the average distance between each point within a cluster.</a:t>
            </a:r>
          </a:p>
          <a:p>
            <a:r>
              <a:rPr lang="en-US" sz="2400" dirty="0"/>
              <a:t>b= average inter-cluster distance </a:t>
            </a:r>
            <a:r>
              <a:rPr lang="en-US" sz="2400" dirty="0" err="1"/>
              <a:t>i.e</a:t>
            </a:r>
            <a:r>
              <a:rPr lang="en-US" sz="2400" dirty="0"/>
              <a:t> the average distance between all clusters.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200" dirty="0"/>
          </a:p>
          <a:p>
            <a:endParaRPr lang="en-IN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419" y="358680"/>
            <a:ext cx="4409581" cy="284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8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48D04E-5131-CA23-323F-9195D7E37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FF9303-F70B-E418-F248-D37474D7A288}"/>
              </a:ext>
            </a:extLst>
          </p:cNvPr>
          <p:cNvSpPr txBox="1"/>
          <p:nvPr/>
        </p:nvSpPr>
        <p:spPr>
          <a:xfrm>
            <a:off x="7858125" y="5673209"/>
            <a:ext cx="32670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https://youtu.be/FGXkbawTHRQ?si=HftdJIydcdMWAKBn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585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79B502-867A-02D7-4D80-8E7CD1802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5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FE0F6-3E97-93A0-0B3F-239C360466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88" b="7362"/>
          <a:stretch/>
        </p:blipFill>
        <p:spPr>
          <a:xfrm>
            <a:off x="0" y="0"/>
            <a:ext cx="12192000" cy="5572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754B7A-9B29-8238-3AA3-2402D5D72A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00" t="68472" r="25000" b="17500"/>
          <a:stretch/>
        </p:blipFill>
        <p:spPr>
          <a:xfrm>
            <a:off x="4429124" y="5460961"/>
            <a:ext cx="6196767" cy="139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7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73" y="98141"/>
            <a:ext cx="10515600" cy="882650"/>
          </a:xfrm>
        </p:spPr>
        <p:txBody>
          <a:bodyPr/>
          <a:lstStyle/>
          <a:p>
            <a:r>
              <a:rPr lang="en-US" dirty="0"/>
              <a:t>Rand 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24" y="1101725"/>
            <a:ext cx="1180147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The </a:t>
            </a:r>
            <a:r>
              <a:rPr lang="en-US" sz="2200" b="1" dirty="0"/>
              <a:t>Rand index</a:t>
            </a:r>
            <a:r>
              <a:rPr lang="en-US" sz="2200" dirty="0"/>
              <a:t> is a way to compare the similarity of results between two different clustering methods.</a:t>
            </a:r>
          </a:p>
          <a:p>
            <a:pPr fontAlgn="base"/>
            <a:r>
              <a:rPr lang="en-US" sz="2200" b="1" dirty="0"/>
              <a:t>0:</a:t>
            </a:r>
            <a:r>
              <a:rPr lang="en-US" sz="2200" dirty="0"/>
              <a:t> Indicates that two clustering methods don’t agree on the clustering of any pair of elements.</a:t>
            </a:r>
          </a:p>
          <a:p>
            <a:pPr fontAlgn="base"/>
            <a:r>
              <a:rPr lang="en-US" sz="2200" b="1" dirty="0"/>
              <a:t>1:</a:t>
            </a:r>
            <a:r>
              <a:rPr lang="en-US" sz="2200" dirty="0"/>
              <a:t> Indicates that two clustering methods perfectly agree on the clustering of every pair of elements.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1" y="2859882"/>
            <a:ext cx="9789542" cy="389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4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51"/>
            <a:ext cx="10515600" cy="996950"/>
          </a:xfrm>
        </p:spPr>
        <p:txBody>
          <a:bodyPr/>
          <a:lstStyle/>
          <a:p>
            <a:r>
              <a:rPr lang="en-US" dirty="0"/>
              <a:t>Rand Index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4" y="1002701"/>
            <a:ext cx="11725275" cy="4197949"/>
          </a:xfrm>
        </p:spPr>
        <p:txBody>
          <a:bodyPr>
            <a:normAutofit/>
          </a:bodyPr>
          <a:lstStyle/>
          <a:p>
            <a:pPr fontAlgn="base"/>
            <a:r>
              <a:rPr lang="en-IN" sz="2200" dirty="0"/>
              <a:t>Dataset: {A, B, C, D, E}</a:t>
            </a:r>
          </a:p>
          <a:p>
            <a:pPr fontAlgn="base"/>
            <a:r>
              <a:rPr lang="en-US" sz="2200" dirty="0"/>
              <a:t>Method 1 Clusters: {1, 1, 1, 2, 2}</a:t>
            </a:r>
          </a:p>
          <a:p>
            <a:pPr fontAlgn="base"/>
            <a:r>
              <a:rPr lang="en-US" sz="2200" dirty="0"/>
              <a:t>Method 2 Clusters: {1, 1, 2, 2, 3}</a:t>
            </a:r>
          </a:p>
          <a:p>
            <a:pPr fontAlgn="base"/>
            <a:r>
              <a:rPr lang="en-US" sz="2200" dirty="0"/>
              <a:t>To calculate </a:t>
            </a:r>
            <a:r>
              <a:rPr lang="en-US" sz="2200" b="1" dirty="0"/>
              <a:t>a</a:t>
            </a:r>
            <a:r>
              <a:rPr lang="en-US" sz="2200" dirty="0"/>
              <a:t>, which represents the number of unordered pairs that belong to the same cluster across both clustering methods:</a:t>
            </a:r>
          </a:p>
          <a:p>
            <a:pPr fontAlgn="base"/>
            <a:r>
              <a:rPr lang="en-US" sz="2200" dirty="0"/>
              <a:t>{A, B}  In this case, a = </a:t>
            </a:r>
            <a:r>
              <a:rPr lang="en-US" sz="2200" b="1" dirty="0"/>
              <a:t>1		</a:t>
            </a:r>
            <a:r>
              <a:rPr lang="en-US" sz="2200" dirty="0"/>
              <a:t>[In cluster 1: (A,B) = (1,1) and in cluster B: (A,B) = (1,1)]</a:t>
            </a:r>
          </a:p>
          <a:p>
            <a:pPr fontAlgn="base"/>
            <a:r>
              <a:rPr lang="en-US" sz="2200" dirty="0"/>
              <a:t>To calculate </a:t>
            </a:r>
            <a:r>
              <a:rPr lang="en-US" sz="2200" b="1" dirty="0"/>
              <a:t>b</a:t>
            </a:r>
            <a:r>
              <a:rPr lang="en-US" sz="2200" dirty="0"/>
              <a:t>, which represents the number of unordered pairs that belong to different clusters across both clustering methods:</a:t>
            </a:r>
          </a:p>
          <a:p>
            <a:pPr fontAlgn="base"/>
            <a:r>
              <a:rPr lang="en-IN" sz="2200" dirty="0"/>
              <a:t>{A, D}, {A, E}, {B, D}, {B, E}, {C, E}	</a:t>
            </a:r>
            <a:r>
              <a:rPr lang="en-US" sz="2200" dirty="0"/>
              <a:t> [In cluster 1: (A,D) = (1,2) and in cluster B: (A,D) = (1,2)]</a:t>
            </a:r>
            <a:endParaRPr lang="en-IN" sz="2200" dirty="0"/>
          </a:p>
          <a:p>
            <a:pPr fontAlgn="base"/>
            <a:r>
              <a:rPr lang="en-US" sz="2200" dirty="0"/>
              <a:t>In this case, b = </a:t>
            </a:r>
            <a:r>
              <a:rPr lang="en-US" sz="2200" b="1" dirty="0"/>
              <a:t>5</a:t>
            </a:r>
            <a:r>
              <a:rPr lang="en-US" sz="2200" dirty="0"/>
              <a:t>.			 [In cluster 1: (A,E) = (1,2) and in cluster B: (A,E) = (1,3)] ….</a:t>
            </a:r>
          </a:p>
          <a:p>
            <a:endParaRPr lang="en-IN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1" y="5200650"/>
            <a:ext cx="2683339" cy="1599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D490C7-AB8E-A572-99C7-2D6154525E6F}"/>
              </a:ext>
            </a:extLst>
          </p:cNvPr>
          <p:cNvSpPr txBox="1"/>
          <p:nvPr/>
        </p:nvSpPr>
        <p:spPr>
          <a:xfrm>
            <a:off x="5972176" y="356370"/>
            <a:ext cx="6219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https://youtu.be/6rjTIwn0yWI?si=Up4IOu8SYDWNrvhn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46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D084FE8244824F8DA304D1666BE595" ma:contentTypeVersion="6" ma:contentTypeDescription="Create a new document." ma:contentTypeScope="" ma:versionID="afbf432bb8bf20b866746352fa91f77e">
  <xsd:schema xmlns:xsd="http://www.w3.org/2001/XMLSchema" xmlns:xs="http://www.w3.org/2001/XMLSchema" xmlns:p="http://schemas.microsoft.com/office/2006/metadata/properties" xmlns:ns2="5c9723bf-e2da-41fd-b2fd-04456ba7cba0" xmlns:ns3="1a80a837-91c1-4480-9cf9-33b82e620694" targetNamespace="http://schemas.microsoft.com/office/2006/metadata/properties" ma:root="true" ma:fieldsID="94af8324b03f66d257b2f85875bcc144" ns2:_="" ns3:_="">
    <xsd:import namespace="5c9723bf-e2da-41fd-b2fd-04456ba7cba0"/>
    <xsd:import namespace="1a80a837-91c1-4480-9cf9-33b82e6206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723bf-e2da-41fd-b2fd-04456ba7cb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80a837-91c1-4480-9cf9-33b82e62069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36EF1E-3105-4F54-8AA8-224DEF1E48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9723bf-e2da-41fd-b2fd-04456ba7cba0"/>
    <ds:schemaRef ds:uri="1a80a837-91c1-4480-9cf9-33b82e6206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4F0B18-536E-491B-BD7F-1AA1D03D3F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453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Performance metrics for Cluster analysis</vt:lpstr>
      <vt:lpstr>Silhouette Index</vt:lpstr>
      <vt:lpstr>PowerPoint Presentation</vt:lpstr>
      <vt:lpstr>PowerPoint Presentation</vt:lpstr>
      <vt:lpstr>PowerPoint Presentation</vt:lpstr>
      <vt:lpstr>Rand Index</vt:lpstr>
      <vt:lpstr>Rand Index Example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Aastha Kumar</cp:lastModifiedBy>
  <cp:revision>17</cp:revision>
  <dcterms:created xsi:type="dcterms:W3CDTF">2023-06-14T09:11:50Z</dcterms:created>
  <dcterms:modified xsi:type="dcterms:W3CDTF">2024-03-26T19:16:02Z</dcterms:modified>
</cp:coreProperties>
</file>