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4"/>
  </p:notesMasterIdLst>
  <p:sldIdLst>
    <p:sldId id="303" r:id="rId4"/>
    <p:sldId id="304" r:id="rId5"/>
    <p:sldId id="305" r:id="rId6"/>
    <p:sldId id="306" r:id="rId7"/>
    <p:sldId id="294" r:id="rId8"/>
    <p:sldId id="259" r:id="rId9"/>
    <p:sldId id="262" r:id="rId10"/>
    <p:sldId id="307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42" autoAdjust="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CBEBE425-370B-45C6-9004-0427E0F4DD5E}"/>
    <pc:docChg chg="undo custSel addSld delSld modSld sldOrd">
      <pc:chgData name="Aastha Kumar" userId="f94225b3-263d-47de-91f3-c17c89a7eef3" providerId="ADAL" clId="{CBEBE425-370B-45C6-9004-0427E0F4DD5E}" dt="2024-05-20T21:23:39.776" v="289"/>
      <pc:docMkLst>
        <pc:docMk/>
      </pc:docMkLst>
      <pc:sldChg chg="modSp mod">
        <pc:chgData name="Aastha Kumar" userId="f94225b3-263d-47de-91f3-c17c89a7eef3" providerId="ADAL" clId="{CBEBE425-370B-45C6-9004-0427E0F4DD5E}" dt="2024-05-20T21:20:47.083" v="287" actId="20577"/>
        <pc:sldMkLst>
          <pc:docMk/>
          <pc:sldMk cId="4269743747" sldId="259"/>
        </pc:sldMkLst>
        <pc:spChg chg="mod">
          <ac:chgData name="Aastha Kumar" userId="f94225b3-263d-47de-91f3-c17c89a7eef3" providerId="ADAL" clId="{CBEBE425-370B-45C6-9004-0427E0F4DD5E}" dt="2024-05-20T21:20:47.083" v="287" actId="20577"/>
          <ac:spMkLst>
            <pc:docMk/>
            <pc:sldMk cId="4269743747" sldId="259"/>
            <ac:spMk id="9" creationId="{276CBD76-B4EE-0A97-6749-95CF6F9D7400}"/>
          </ac:spMkLst>
        </pc:spChg>
      </pc:sldChg>
      <pc:sldChg chg="addSp modSp mod">
        <pc:chgData name="Aastha Kumar" userId="f94225b3-263d-47de-91f3-c17c89a7eef3" providerId="ADAL" clId="{CBEBE425-370B-45C6-9004-0427E0F4DD5E}" dt="2024-05-20T12:45:57.589" v="284" actId="170"/>
        <pc:sldMkLst>
          <pc:docMk/>
          <pc:sldMk cId="3048464654" sldId="260"/>
        </pc:sldMkLst>
        <pc:spChg chg="mod">
          <ac:chgData name="Aastha Kumar" userId="f94225b3-263d-47de-91f3-c17c89a7eef3" providerId="ADAL" clId="{CBEBE425-370B-45C6-9004-0427E0F4DD5E}" dt="2024-05-20T12:45:08.332" v="271" actId="1076"/>
          <ac:spMkLst>
            <pc:docMk/>
            <pc:sldMk cId="3048464654" sldId="260"/>
            <ac:spMk id="6" creationId="{00000000-0000-0000-0000-000000000000}"/>
          </ac:spMkLst>
        </pc:spChg>
        <pc:picChg chg="add mod modCrop">
          <ac:chgData name="Aastha Kumar" userId="f94225b3-263d-47de-91f3-c17c89a7eef3" providerId="ADAL" clId="{CBEBE425-370B-45C6-9004-0427E0F4DD5E}" dt="2024-05-20T12:45:44.701" v="280" actId="14100"/>
          <ac:picMkLst>
            <pc:docMk/>
            <pc:sldMk cId="3048464654" sldId="260"/>
            <ac:picMk id="4" creationId="{C3EAA5BC-65DE-91BD-05BB-660C0D893D58}"/>
          </ac:picMkLst>
        </pc:picChg>
        <pc:picChg chg="mod">
          <ac:chgData name="Aastha Kumar" userId="f94225b3-263d-47de-91f3-c17c89a7eef3" providerId="ADAL" clId="{CBEBE425-370B-45C6-9004-0427E0F4DD5E}" dt="2024-05-20T12:45:57.589" v="284" actId="170"/>
          <ac:picMkLst>
            <pc:docMk/>
            <pc:sldMk cId="3048464654" sldId="260"/>
            <ac:picMk id="2050" creationId="{00000000-0000-0000-0000-000000000000}"/>
          </ac:picMkLst>
        </pc:picChg>
      </pc:sldChg>
      <pc:sldChg chg="modSp mod">
        <pc:chgData name="Aastha Kumar" userId="f94225b3-263d-47de-91f3-c17c89a7eef3" providerId="ADAL" clId="{CBEBE425-370B-45C6-9004-0427E0F4DD5E}" dt="2024-05-20T12:42:38.293" v="266" actId="20577"/>
        <pc:sldMkLst>
          <pc:docMk/>
          <pc:sldMk cId="27281489" sldId="267"/>
        </pc:sldMkLst>
        <pc:spChg chg="mod">
          <ac:chgData name="Aastha Kumar" userId="f94225b3-263d-47de-91f3-c17c89a7eef3" providerId="ADAL" clId="{CBEBE425-370B-45C6-9004-0427E0F4DD5E}" dt="2024-05-20T12:42:38.293" v="266" actId="20577"/>
          <ac:spMkLst>
            <pc:docMk/>
            <pc:sldMk cId="27281489" sldId="267"/>
            <ac:spMk id="3" creationId="{00000000-0000-0000-0000-000000000000}"/>
          </ac:spMkLst>
        </pc:spChg>
      </pc:sldChg>
      <pc:sldChg chg="add del">
        <pc:chgData name="Aastha Kumar" userId="f94225b3-263d-47de-91f3-c17c89a7eef3" providerId="ADAL" clId="{CBEBE425-370B-45C6-9004-0427E0F4DD5E}" dt="2024-05-20T12:20:54.397" v="7" actId="47"/>
        <pc:sldMkLst>
          <pc:docMk/>
          <pc:sldMk cId="3679206814" sldId="294"/>
        </pc:sldMkLst>
      </pc:sldChg>
      <pc:sldChg chg="addSp new mod ord">
        <pc:chgData name="Aastha Kumar" userId="f94225b3-263d-47de-91f3-c17c89a7eef3" providerId="ADAL" clId="{CBEBE425-370B-45C6-9004-0427E0F4DD5E}" dt="2024-05-20T21:23:39.776" v="289"/>
        <pc:sldMkLst>
          <pc:docMk/>
          <pc:sldMk cId="1397728730" sldId="307"/>
        </pc:sldMkLst>
        <pc:picChg chg="add">
          <ac:chgData name="Aastha Kumar" userId="f94225b3-263d-47de-91f3-c17c89a7eef3" providerId="ADAL" clId="{CBEBE425-370B-45C6-9004-0427E0F4DD5E}" dt="2024-05-20T12:42:11.842" v="236" actId="22"/>
          <ac:picMkLst>
            <pc:docMk/>
            <pc:sldMk cId="1397728730" sldId="307"/>
            <ac:picMk id="3" creationId="{57E3D4F3-6EC6-5F4E-00E5-90FD9E6DE1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AD78A-CE32-4DE6-8C6C-77602BCF5C36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D00C8-575D-4C36-A604-2025BF79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02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17648-6BAD-4305-8362-A82F3AE36C6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28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5EAD-DD73-4B4E-B076-E795258DB57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B986-AC72-45EF-B8A7-6A33E0DBB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85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5EAD-DD73-4B4E-B076-E795258DB57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B986-AC72-45EF-B8A7-6A33E0DBB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5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5EAD-DD73-4B4E-B076-E795258DB57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B986-AC72-45EF-B8A7-6A33E0DBB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56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5EAD-DD73-4B4E-B076-E795258DB57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B986-AC72-45EF-B8A7-6A33E0DBB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01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5EAD-DD73-4B4E-B076-E795258DB57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B986-AC72-45EF-B8A7-6A33E0DBB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51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5EAD-DD73-4B4E-B076-E795258DB57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B986-AC72-45EF-B8A7-6A33E0DBB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10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5EAD-DD73-4B4E-B076-E795258DB57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B986-AC72-45EF-B8A7-6A33E0DBB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95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5EAD-DD73-4B4E-B076-E795258DB57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B986-AC72-45EF-B8A7-6A33E0DBB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00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5EAD-DD73-4B4E-B076-E795258DB57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B986-AC72-45EF-B8A7-6A33E0DBB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88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5EAD-DD73-4B4E-B076-E795258DB57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B986-AC72-45EF-B8A7-6A33E0DBB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36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5EAD-DD73-4B4E-B076-E795258DB57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B986-AC72-45EF-B8A7-6A33E0DBB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69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A5EAD-DD73-4B4E-B076-E795258DB57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BB986-AC72-45EF-B8A7-6A33E0DBB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41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DAFEEF-37BD-2E77-5567-E9D3A61C54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31" t="31250" r="43047" b="31945"/>
          <a:stretch/>
        </p:blipFill>
        <p:spPr>
          <a:xfrm>
            <a:off x="1186815" y="142874"/>
            <a:ext cx="2933700" cy="3048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89567C-998D-BCB4-8DDE-56852B9467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438" t="30417" r="20625" b="23472"/>
          <a:stretch/>
        </p:blipFill>
        <p:spPr>
          <a:xfrm>
            <a:off x="7117081" y="105147"/>
            <a:ext cx="3162300" cy="31623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B72DD6-275B-3D37-338E-8ECDDD0487BD}"/>
              </a:ext>
            </a:extLst>
          </p:cNvPr>
          <p:cNvSpPr txBox="1"/>
          <p:nvPr/>
        </p:nvSpPr>
        <p:spPr>
          <a:xfrm flipH="1">
            <a:off x="904875" y="3419474"/>
            <a:ext cx="599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BALANCED DATASET:</a:t>
            </a:r>
          </a:p>
          <a:p>
            <a:r>
              <a:rPr lang="en-US" dirty="0"/>
              <a:t>Low difference </a:t>
            </a:r>
            <a:r>
              <a:rPr lang="en-US" dirty="0" err="1"/>
              <a:t>bw</a:t>
            </a:r>
            <a:r>
              <a:rPr lang="en-US" dirty="0"/>
              <a:t> +</a:t>
            </a:r>
            <a:r>
              <a:rPr lang="en-US" dirty="0" err="1"/>
              <a:t>ve</a:t>
            </a:r>
            <a:r>
              <a:rPr lang="en-US" dirty="0"/>
              <a:t> and –</a:t>
            </a:r>
            <a:r>
              <a:rPr lang="en-US" dirty="0" err="1"/>
              <a:t>ve</a:t>
            </a:r>
            <a:r>
              <a:rPr lang="en-US" dirty="0"/>
              <a:t> classes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66285-561C-1EEC-67B5-AADAC02EE805}"/>
              </a:ext>
            </a:extLst>
          </p:cNvPr>
          <p:cNvSpPr txBox="1"/>
          <p:nvPr/>
        </p:nvSpPr>
        <p:spPr>
          <a:xfrm flipH="1">
            <a:off x="6560819" y="3419473"/>
            <a:ext cx="599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IMBALANCED DATASET:</a:t>
            </a:r>
          </a:p>
          <a:p>
            <a:r>
              <a:rPr lang="en-US" dirty="0"/>
              <a:t>High difference </a:t>
            </a:r>
            <a:r>
              <a:rPr lang="en-US" dirty="0" err="1"/>
              <a:t>bw</a:t>
            </a:r>
            <a:r>
              <a:rPr lang="en-US" dirty="0"/>
              <a:t> +</a:t>
            </a:r>
            <a:r>
              <a:rPr lang="en-US" dirty="0" err="1"/>
              <a:t>ve</a:t>
            </a:r>
            <a:r>
              <a:rPr lang="en-US" dirty="0"/>
              <a:t> and –</a:t>
            </a:r>
            <a:r>
              <a:rPr lang="en-US" dirty="0" err="1"/>
              <a:t>ve</a:t>
            </a:r>
            <a:r>
              <a:rPr lang="en-US" dirty="0"/>
              <a:t> classes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E4AF1E-E75B-E058-F6A3-F9632BCBBF7B}"/>
              </a:ext>
            </a:extLst>
          </p:cNvPr>
          <p:cNvSpPr txBox="1"/>
          <p:nvPr/>
        </p:nvSpPr>
        <p:spPr>
          <a:xfrm>
            <a:off x="781050" y="5019586"/>
            <a:ext cx="10780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Problems with imbalanced datasets: Many classifiers are designed to optimize error/accuracy. This tends to bias performance towards the majority class leading to high difference </a:t>
            </a:r>
            <a:r>
              <a:rPr lang="en-US" dirty="0" err="1"/>
              <a:t>bw</a:t>
            </a:r>
            <a:r>
              <a:rPr lang="en-US" dirty="0"/>
              <a:t> +</a:t>
            </a:r>
            <a:r>
              <a:rPr lang="en-US" dirty="0" err="1"/>
              <a:t>ve</a:t>
            </a:r>
            <a:r>
              <a:rPr lang="en-US" dirty="0"/>
              <a:t> and –</a:t>
            </a:r>
            <a:r>
              <a:rPr lang="en-US" dirty="0" err="1"/>
              <a:t>ve</a:t>
            </a:r>
            <a:r>
              <a:rPr lang="en-US" dirty="0"/>
              <a:t> classes.</a:t>
            </a:r>
          </a:p>
        </p:txBody>
      </p:sp>
    </p:spTree>
    <p:extLst>
      <p:ext uri="{BB962C8B-B14F-4D97-AF65-F5344CB8AC3E}">
        <p14:creationId xmlns:p14="http://schemas.microsoft.com/office/powerpoint/2010/main" val="1675182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24" y="278653"/>
            <a:ext cx="116025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Minimize the radius, R, of the above hyper-sphere. Here we are considering soft margin, where some slackness is allowed.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8536" y="4467225"/>
            <a:ext cx="11754926" cy="2228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b="1" dirty="0"/>
              <a:t>Applications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Outlier Detection: Detecting outliers from training data is an essential step of cleaning data before training a Machine Learning Model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AD in Acoustic Signals: One of the major applications of AD is to detect anomalies in industrial machinery using the Acoustic Signals generated by parts of machinery.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Novelty Detection and many others.</a:t>
            </a:r>
          </a:p>
          <a:p>
            <a:endParaRPr lang="en-IN" dirty="0"/>
          </a:p>
          <a:p>
            <a:endParaRPr lang="en-US" dirty="0">
              <a:solidFill>
                <a:srgbClr val="383838"/>
              </a:solidFill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AA5BC-65DE-91BD-05BB-660C0D893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90" t="43205" r="45000" b="28208"/>
          <a:stretch/>
        </p:blipFill>
        <p:spPr>
          <a:xfrm>
            <a:off x="247651" y="1258051"/>
            <a:ext cx="6966169" cy="3018674"/>
          </a:xfrm>
          <a:prstGeom prst="rect">
            <a:avLst/>
          </a:prstGeom>
        </p:spPr>
      </p:pic>
      <p:pic>
        <p:nvPicPr>
          <p:cNvPr id="2050" name="Picture 2" descr="https://miro.medium.com/v2/resize:fit:604/1*-40O3CMtJ5bms0sGumcr8g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575" y="819901"/>
            <a:ext cx="5754175" cy="389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46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FC3EFD-6F60-68C5-375C-099B0F004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16" t="19305" r="17500" b="14583"/>
          <a:stretch/>
        </p:blipFill>
        <p:spPr>
          <a:xfrm>
            <a:off x="71437" y="118417"/>
            <a:ext cx="12049125" cy="6739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83F8C1-957C-E56D-4264-8606DCFA59D3}"/>
              </a:ext>
            </a:extLst>
          </p:cNvPr>
          <p:cNvSpPr txBox="1"/>
          <p:nvPr/>
        </p:nvSpPr>
        <p:spPr>
          <a:xfrm>
            <a:off x="5991226" y="942975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Rather than just focusing on accuracy % and hence biasing towards majority class use the following metrics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8387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44C636-51EF-6961-6729-54DCB3D1F8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63" t="18750" r="17265" b="15000"/>
          <a:stretch/>
        </p:blipFill>
        <p:spPr>
          <a:xfrm>
            <a:off x="85725" y="95250"/>
            <a:ext cx="12020550" cy="676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4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4DDEA7-656C-ADBA-C6D7-7DDC8B3D4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72" t="18333" r="17109" b="15417"/>
          <a:stretch/>
        </p:blipFill>
        <p:spPr>
          <a:xfrm>
            <a:off x="228600" y="171450"/>
            <a:ext cx="11849100" cy="661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0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47892"/>
            <a:ext cx="10515600" cy="820388"/>
          </a:xfrm>
        </p:spPr>
        <p:txBody>
          <a:bodyPr/>
          <a:lstStyle/>
          <a:p>
            <a:r>
              <a:rPr lang="en-US" dirty="0"/>
              <a:t>Subsampling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698271" y="1373454"/>
            <a:ext cx="1312334" cy="3710000"/>
          </a:xfrm>
          <a:prstGeom prst="rect">
            <a:avLst/>
          </a:prstGeom>
          <a:solidFill>
            <a:srgbClr val="008000">
              <a:alpha val="20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262336" y="2837178"/>
            <a:ext cx="1726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labeled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824" y="1514370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99.997%</a:t>
            </a:r>
          </a:p>
          <a:p>
            <a:r>
              <a:rPr lang="en-US" dirty="0">
                <a:solidFill>
                  <a:srgbClr val="008000"/>
                </a:solidFill>
              </a:rPr>
              <a:t>not-phishing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3800" y="3550409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50%</a:t>
            </a:r>
          </a:p>
          <a:p>
            <a:r>
              <a:rPr lang="en-US" dirty="0">
                <a:solidFill>
                  <a:srgbClr val="FF0000"/>
                </a:solidFill>
              </a:rPr>
              <a:t>phishing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691549" y="5098788"/>
            <a:ext cx="131905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4824" y="5489263"/>
            <a:ext cx="4120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 a new training data set by: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including all </a:t>
            </a:r>
            <a:r>
              <a:rPr lang="en-US" sz="2000" i="1" dirty="0"/>
              <a:t>k</a:t>
            </a:r>
            <a:r>
              <a:rPr lang="en-US" sz="2000" dirty="0"/>
              <a:t> “positive” examples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randomly picking </a:t>
            </a:r>
            <a:r>
              <a:rPr lang="en-US" sz="2000" i="1" dirty="0"/>
              <a:t>k</a:t>
            </a:r>
            <a:r>
              <a:rPr lang="en-US" sz="2000" dirty="0"/>
              <a:t> “negative” examples</a:t>
            </a:r>
          </a:p>
        </p:txBody>
      </p:sp>
      <p:sp>
        <p:nvSpPr>
          <p:cNvPr id="11" name="Right Arrow 10"/>
          <p:cNvSpPr/>
          <p:nvPr/>
        </p:nvSpPr>
        <p:spPr bwMode="auto">
          <a:xfrm>
            <a:off x="3278718" y="2903573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1339" y="2510460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50%</a:t>
            </a:r>
          </a:p>
          <a:p>
            <a:r>
              <a:rPr lang="en-US" dirty="0">
                <a:solidFill>
                  <a:srgbClr val="008000"/>
                </a:solidFill>
              </a:rPr>
              <a:t>not-phishing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4747" y="471795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0.003%</a:t>
            </a:r>
          </a:p>
          <a:p>
            <a:r>
              <a:rPr lang="en-US" dirty="0">
                <a:solidFill>
                  <a:srgbClr val="FF0000"/>
                </a:solidFill>
              </a:rPr>
              <a:t>phishing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999964" y="3331333"/>
            <a:ext cx="131905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99964" y="3331333"/>
            <a:ext cx="1319057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D880F5F-B6AC-DD52-0297-F15A41751107}"/>
              </a:ext>
            </a:extLst>
          </p:cNvPr>
          <p:cNvSpPr txBox="1"/>
          <p:nvPr/>
        </p:nvSpPr>
        <p:spPr>
          <a:xfrm>
            <a:off x="4778729" y="4415815"/>
            <a:ext cx="4343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pPr lvl="1"/>
            <a:r>
              <a:rPr lang="en-US" dirty="0"/>
              <a:t>Easy to implement</a:t>
            </a:r>
          </a:p>
          <a:p>
            <a:pPr lvl="1"/>
            <a:r>
              <a:rPr lang="en-US" dirty="0"/>
              <a:t>Training becomes much more efficient (smaller training set)</a:t>
            </a:r>
          </a:p>
          <a:p>
            <a:pPr lvl="1"/>
            <a:r>
              <a:rPr lang="en-US" dirty="0"/>
              <a:t>For some domains, can work very well</a:t>
            </a:r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Cons:</a:t>
            </a:r>
          </a:p>
          <a:p>
            <a:pPr marL="822960" lvl="1" indent="-457200"/>
            <a:r>
              <a:rPr lang="en-US" dirty="0"/>
              <a:t>Throwing away a lot of data/information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543675" y="77252"/>
            <a:ext cx="60007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Ensembling</a:t>
            </a:r>
            <a:r>
              <a:rPr lang="en-US" dirty="0"/>
              <a:t> Methods: Decision Trees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"/>
          </p:nvPr>
        </p:nvSpPr>
        <p:spPr>
          <a:xfrm>
            <a:off x="6425319" y="1592969"/>
            <a:ext cx="5393619" cy="196991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sz="2400" dirty="0"/>
              <a:t>pick the feature with the highest score, partition the data based on that data value and call recursively</a:t>
            </a:r>
          </a:p>
        </p:txBody>
      </p:sp>
    </p:spTree>
    <p:extLst>
      <p:ext uri="{BB962C8B-B14F-4D97-AF65-F5344CB8AC3E}">
        <p14:creationId xmlns:p14="http://schemas.microsoft.com/office/powerpoint/2010/main" val="367920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97943"/>
            <a:ext cx="4706007" cy="3091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128" y="3301837"/>
            <a:ext cx="4220422" cy="32874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6CBD76-B4EE-0A97-6749-95CF6F9D7400}"/>
              </a:ext>
            </a:extLst>
          </p:cNvPr>
          <p:cNvSpPr txBox="1"/>
          <p:nvPr/>
        </p:nvSpPr>
        <p:spPr>
          <a:xfrm>
            <a:off x="257175" y="271580"/>
            <a:ext cx="1174178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400" b="1" dirty="0"/>
              <a:t>SMOTE</a:t>
            </a:r>
            <a:r>
              <a:rPr lang="en-US" sz="2400" dirty="0"/>
              <a:t> stands for </a:t>
            </a:r>
            <a:r>
              <a:rPr lang="en-US" sz="2400" b="1" dirty="0"/>
              <a:t>Synthetic Minority Oversampling Technique.</a:t>
            </a:r>
            <a:r>
              <a:rPr lang="en-US" sz="2400" dirty="0"/>
              <a:t> It is an oversampling technique that is used to create synthetic data for minority classes. It smoothens the decision boundary which was previously overfitted.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400" dirty="0"/>
              <a:t>A minority class is selected.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400" dirty="0"/>
              <a:t>KNN is applied to the minority class.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400" dirty="0"/>
              <a:t>Lines are drawn from one sample of the minority class to its K nearest neighbor.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400" dirty="0"/>
              <a:t>Random values are selected at any point on those lines. These values are considered new data for the minority class.</a:t>
            </a:r>
            <a:endParaRPr lang="en-IN" sz="2400" dirty="0"/>
          </a:p>
          <a:p>
            <a:pPr fontAlgn="base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974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Borderline SMOTE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6541" y="1590662"/>
            <a:ext cx="5736488" cy="47856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61" y="1690687"/>
            <a:ext cx="5710679" cy="42681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17029" y="654728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0" i="0" dirty="0">
                <a:solidFill>
                  <a:srgbClr val="424242"/>
                </a:solidFill>
                <a:effectLst/>
                <a:latin typeface="Montserrat"/>
              </a:rPr>
              <a:t>Synthetic data is generated only from the border separating minority class from other classes.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43856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D4F3-6EC6-5F4E-00E5-90FD9E6DE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2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29" y="-256979"/>
            <a:ext cx="10515600" cy="1325563"/>
          </a:xfrm>
        </p:spPr>
        <p:txBody>
          <a:bodyPr/>
          <a:lstStyle/>
          <a:p>
            <a:r>
              <a:rPr lang="en-IN" dirty="0"/>
              <a:t>One class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429" y="1014581"/>
            <a:ext cx="117334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Aims to differentiate samples of one particular class by learning from single class samples during training</a:t>
            </a:r>
          </a:p>
          <a:p>
            <a:pPr marL="0" indent="0">
              <a:buNone/>
            </a:pPr>
            <a:r>
              <a:rPr lang="en-US" sz="2000" dirty="0"/>
              <a:t>One-Class SVM is similar to traditional SVM but instead of using a hyperplane to separate two classes of instances, it uses a hypersphere to encompass all of the instances of the same class.</a:t>
            </a:r>
            <a:endParaRPr lang="en-IN" sz="2000" dirty="0"/>
          </a:p>
        </p:txBody>
      </p:sp>
      <p:pic>
        <p:nvPicPr>
          <p:cNvPr id="1026" name="Picture 2" descr="Kernel Functions in One-Class SV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826" y="2340144"/>
            <a:ext cx="5920595" cy="248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199" y="5074224"/>
            <a:ext cx="5485283" cy="8789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64EB17-3A4C-D546-C088-1C0C2B60FE93}"/>
              </a:ext>
            </a:extLst>
          </p:cNvPr>
          <p:cNvSpPr txBox="1">
            <a:spLocks/>
          </p:cNvSpPr>
          <p:nvPr/>
        </p:nvSpPr>
        <p:spPr>
          <a:xfrm>
            <a:off x="162579" y="2506662"/>
            <a:ext cx="6447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IN" b="1" dirty="0"/>
              <a:t>Steps in OCSVM:</a:t>
            </a:r>
            <a:endParaRPr lang="en-US" b="1" dirty="0"/>
          </a:p>
          <a:p>
            <a:pPr fontAlgn="base"/>
            <a:r>
              <a:rPr lang="en-US" sz="2600" dirty="0"/>
              <a:t>Project all the data points to a higher dimensional space</a:t>
            </a:r>
          </a:p>
          <a:p>
            <a:pPr fontAlgn="base"/>
            <a:r>
              <a:rPr lang="en-US" sz="2600" dirty="0"/>
              <a:t>Separate all the data points from the origin in the feature space using </a:t>
            </a:r>
            <a:r>
              <a:rPr lang="en-US" sz="2600" i="1" dirty="0"/>
              <a:t>hyper-plane</a:t>
            </a:r>
            <a:endParaRPr lang="en-US" sz="2600" dirty="0"/>
          </a:p>
          <a:p>
            <a:pPr fontAlgn="base"/>
            <a:r>
              <a:rPr lang="en-US" sz="2600" dirty="0"/>
              <a:t>Unlike traditional </a:t>
            </a:r>
            <a:r>
              <a:rPr lang="en-US" sz="2600" dirty="0" err="1"/>
              <a:t>svm</a:t>
            </a:r>
            <a:r>
              <a:rPr lang="en-US" sz="2600" dirty="0"/>
              <a:t> where we use soft margin for smoothness, we use a parameter that fixes fraction of outliers in the data</a:t>
            </a:r>
          </a:p>
          <a:p>
            <a:pPr fontAlgn="base"/>
            <a:r>
              <a:rPr lang="en-US" sz="2600" dirty="0" err="1"/>
              <a:t>maximise</a:t>
            </a:r>
            <a:r>
              <a:rPr lang="en-US" sz="2600" dirty="0"/>
              <a:t> the distance between the </a:t>
            </a:r>
            <a:r>
              <a:rPr lang="en-US" sz="2600" i="1" dirty="0"/>
              <a:t>hyper-plane</a:t>
            </a:r>
            <a:r>
              <a:rPr lang="en-US" sz="2600" dirty="0"/>
              <a:t> and the origin</a:t>
            </a:r>
          </a:p>
          <a:p>
            <a:pPr fontAlgn="base"/>
            <a:r>
              <a:rPr lang="en-US" sz="2600" dirty="0"/>
              <a:t>The points lying below the </a:t>
            </a:r>
            <a:r>
              <a:rPr lang="en-US" sz="2600" i="1" dirty="0"/>
              <a:t>hyper-plane</a:t>
            </a:r>
            <a:r>
              <a:rPr lang="en-US" sz="2600" dirty="0"/>
              <a:t> and closer to origin are outliers</a:t>
            </a:r>
          </a:p>
        </p:txBody>
      </p:sp>
    </p:spTree>
    <p:extLst>
      <p:ext uri="{BB962C8B-B14F-4D97-AF65-F5344CB8AC3E}">
        <p14:creationId xmlns:p14="http://schemas.microsoft.com/office/powerpoint/2010/main" val="2728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D084FE8244824F8DA304D1666BE595" ma:contentTypeVersion="6" ma:contentTypeDescription="Create a new document." ma:contentTypeScope="" ma:versionID="afbf432bb8bf20b866746352fa91f77e">
  <xsd:schema xmlns:xsd="http://www.w3.org/2001/XMLSchema" xmlns:xs="http://www.w3.org/2001/XMLSchema" xmlns:p="http://schemas.microsoft.com/office/2006/metadata/properties" xmlns:ns2="5c9723bf-e2da-41fd-b2fd-04456ba7cba0" xmlns:ns3="1a80a837-91c1-4480-9cf9-33b82e620694" targetNamespace="http://schemas.microsoft.com/office/2006/metadata/properties" ma:root="true" ma:fieldsID="94af8324b03f66d257b2f85875bcc144" ns2:_="" ns3:_="">
    <xsd:import namespace="5c9723bf-e2da-41fd-b2fd-04456ba7cba0"/>
    <xsd:import namespace="1a80a837-91c1-4480-9cf9-33b82e6206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723bf-e2da-41fd-b2fd-04456ba7cb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0a837-91c1-4480-9cf9-33b82e62069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E8E78A-1896-4A97-BF78-BC5D2DF22B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9723bf-e2da-41fd-b2fd-04456ba7cba0"/>
    <ds:schemaRef ds:uri="1a80a837-91c1-4480-9cf9-33b82e6206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2AABB0-28C3-4681-929A-E71631F9CB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498</Words>
  <Application>Microsoft Office PowerPoint</Application>
  <PresentationFormat>Widescreen</PresentationFormat>
  <Paragraphs>51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Subsampling</vt:lpstr>
      <vt:lpstr>PowerPoint Presentation</vt:lpstr>
      <vt:lpstr>Borderline SMOTE</vt:lpstr>
      <vt:lpstr>PowerPoint Presentation</vt:lpstr>
      <vt:lpstr>One class SVM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Imbalanced data</dc:title>
  <dc:creator>Microsoft account</dc:creator>
  <cp:lastModifiedBy>Aastha Kumar</cp:lastModifiedBy>
  <cp:revision>9</cp:revision>
  <dcterms:created xsi:type="dcterms:W3CDTF">2023-07-17T14:46:15Z</dcterms:created>
  <dcterms:modified xsi:type="dcterms:W3CDTF">2024-05-20T21:24:30Z</dcterms:modified>
</cp:coreProperties>
</file>