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63" r:id="rId9"/>
    <p:sldId id="265" r:id="rId10"/>
    <p:sldId id="2146847066" r:id="rId11"/>
    <p:sldId id="266" r:id="rId12"/>
    <p:sldId id="2146847064" r:id="rId13"/>
    <p:sldId id="2146847067" r:id="rId14"/>
    <p:sldId id="267" r:id="rId15"/>
    <p:sldId id="2146847065" r:id="rId16"/>
    <p:sldId id="2146847068"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3" y="1020432"/>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6"/>
            <a:ext cx="10993546" cy="590321"/>
          </a:xfrm>
        </p:spPr>
        <p:txBody>
          <a:bodyPr anchor="t">
            <a:normAutofit/>
          </a:bodyPr>
          <a:lstStyle>
            <a:lvl1pPr marL="0" indent="0" algn="l">
              <a:buNone/>
              <a:defRPr sz="1600" cap="all">
                <a:solidFill>
                  <a:schemeClr val="accent1"/>
                </a:solidFill>
              </a:defRPr>
            </a:lvl1pPr>
            <a:lvl2pPr marL="457176" indent="0" algn="ctr">
              <a:buNone/>
              <a:defRPr>
                <a:solidFill>
                  <a:schemeClr val="tx1">
                    <a:tint val="75000"/>
                  </a:schemeClr>
                </a:solidFill>
              </a:defRPr>
            </a:lvl2pPr>
            <a:lvl3pPr marL="914351" indent="0" algn="ctr">
              <a:buNone/>
              <a:defRPr>
                <a:solidFill>
                  <a:schemeClr val="tx1">
                    <a:tint val="75000"/>
                  </a:schemeClr>
                </a:solidFill>
              </a:defRPr>
            </a:lvl3pPr>
            <a:lvl4pPr marL="1371527" indent="0" algn="ctr">
              <a:buNone/>
              <a:defRPr>
                <a:solidFill>
                  <a:schemeClr val="tx1">
                    <a:tint val="75000"/>
                  </a:schemeClr>
                </a:solidFill>
              </a:defRPr>
            </a:lvl4pPr>
            <a:lvl5pPr marL="1828703" indent="0" algn="ctr">
              <a:buNone/>
              <a:defRPr>
                <a:solidFill>
                  <a:schemeClr val="tx1">
                    <a:tint val="75000"/>
                  </a:schemeClr>
                </a:solidFill>
              </a:defRPr>
            </a:lvl5pPr>
            <a:lvl6pPr marL="2285879" indent="0" algn="ctr">
              <a:buNone/>
              <a:defRPr>
                <a:solidFill>
                  <a:schemeClr val="tx1">
                    <a:tint val="75000"/>
                  </a:schemeClr>
                </a:solidFill>
              </a:defRPr>
            </a:lvl6pPr>
            <a:lvl7pPr marL="2743054" indent="0" algn="ctr">
              <a:buNone/>
              <a:defRPr>
                <a:solidFill>
                  <a:schemeClr val="tx1">
                    <a:tint val="75000"/>
                  </a:schemeClr>
                </a:solidFill>
              </a:defRPr>
            </a:lvl7pPr>
            <a:lvl8pPr marL="3200230" indent="0" algn="ctr">
              <a:buNone/>
              <a:defRPr>
                <a:solidFill>
                  <a:schemeClr val="tx1">
                    <a:tint val="75000"/>
                  </a:schemeClr>
                </a:solidFill>
              </a:defRPr>
            </a:lvl8pPr>
            <a:lvl9pPr marL="3657406"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01-Aug-25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5"/>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01-Aug-25</a:t>
            </a:fld>
            <a:endParaRPr lang="en-US"/>
          </a:p>
        </p:txBody>
      </p:sp>
      <p:sp>
        <p:nvSpPr>
          <p:cNvPr id="5" name="Footer Placeholder 4"/>
          <p:cNvSpPr>
            <a:spLocks noGrp="1"/>
          </p:cNvSpPr>
          <p:nvPr>
            <p:ph type="ftr" sz="quarter" idx="11"/>
          </p:nvPr>
        </p:nvSpPr>
        <p:spPr>
          <a:xfrm>
            <a:off x="581192" y="6423915"/>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6"/>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5"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01-Aug-25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5"/>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3"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01-Aug-25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5"/>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1"/>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3" y="4541417"/>
            <a:ext cx="11029615" cy="600556"/>
          </a:xfrm>
        </p:spPr>
        <p:txBody>
          <a:bodyPr anchor="t">
            <a:normAutofit/>
          </a:bodyPr>
          <a:lstStyle>
            <a:lvl1pPr marL="0" indent="0" algn="l">
              <a:buNone/>
              <a:defRPr sz="1800" cap="all">
                <a:solidFill>
                  <a:schemeClr val="accent1"/>
                </a:solidFill>
              </a:defRPr>
            </a:lvl1pPr>
            <a:lvl2pPr marL="457176" indent="0">
              <a:buNone/>
              <a:defRPr sz="1800">
                <a:solidFill>
                  <a:schemeClr val="tx1">
                    <a:tint val="75000"/>
                  </a:schemeClr>
                </a:solidFill>
              </a:defRPr>
            </a:lvl2pPr>
            <a:lvl3pPr marL="914351" indent="0">
              <a:buNone/>
              <a:defRPr sz="1600">
                <a:solidFill>
                  <a:schemeClr val="tx1">
                    <a:tint val="75000"/>
                  </a:schemeClr>
                </a:solidFill>
              </a:defRPr>
            </a:lvl3pPr>
            <a:lvl4pPr marL="1371527" indent="0">
              <a:buNone/>
              <a:defRPr sz="1400">
                <a:solidFill>
                  <a:schemeClr val="tx1">
                    <a:tint val="75000"/>
                  </a:schemeClr>
                </a:solidFill>
              </a:defRPr>
            </a:lvl4pPr>
            <a:lvl5pPr marL="1828703" indent="0">
              <a:buNone/>
              <a:defRPr sz="1400">
                <a:solidFill>
                  <a:schemeClr val="tx1">
                    <a:tint val="75000"/>
                  </a:schemeClr>
                </a:solidFill>
              </a:defRPr>
            </a:lvl5pPr>
            <a:lvl6pPr marL="2285879" indent="0">
              <a:buNone/>
              <a:defRPr sz="1400">
                <a:solidFill>
                  <a:schemeClr val="tx1">
                    <a:tint val="75000"/>
                  </a:schemeClr>
                </a:solidFill>
              </a:defRPr>
            </a:lvl6pPr>
            <a:lvl7pPr marL="2743054" indent="0">
              <a:buNone/>
              <a:defRPr sz="1400">
                <a:solidFill>
                  <a:schemeClr val="tx1">
                    <a:tint val="75000"/>
                  </a:schemeClr>
                </a:solidFill>
              </a:defRPr>
            </a:lvl7pPr>
            <a:lvl8pPr marL="3200230" indent="0">
              <a:buNone/>
              <a:defRPr sz="1400">
                <a:solidFill>
                  <a:schemeClr val="tx1">
                    <a:tint val="75000"/>
                  </a:schemeClr>
                </a:solidFill>
              </a:defRPr>
            </a:lvl8pPr>
            <a:lvl9pPr marL="3657406"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01-Aug-25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5"/>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9"/>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41"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01-Aug-25</a:t>
            </a:fld>
            <a:endParaRPr lang="en-US"/>
          </a:p>
        </p:txBody>
      </p:sp>
      <p:sp>
        <p:nvSpPr>
          <p:cNvPr id="6" name="Footer Placeholder 5"/>
          <p:cNvSpPr>
            <a:spLocks noGrp="1"/>
          </p:cNvSpPr>
          <p:nvPr>
            <p:ph type="ftr" sz="quarter" idx="11"/>
          </p:nvPr>
        </p:nvSpPr>
        <p:spPr>
          <a:xfrm>
            <a:off x="581192" y="6423915"/>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2" y="2250891"/>
            <a:ext cx="5194769" cy="557784"/>
          </a:xfrm>
        </p:spPr>
        <p:txBody>
          <a:bodyPr anchor="ctr">
            <a:noAutofit/>
          </a:bodyPr>
          <a:lstStyle>
            <a:lvl1pPr marL="0" indent="0">
              <a:buNone/>
              <a:defRPr sz="2000" b="0">
                <a:solidFill>
                  <a:schemeClr val="tx1">
                    <a:lumMod val="75000"/>
                    <a:lumOff val="25000"/>
                  </a:schemeClr>
                </a:solidFill>
              </a:defRPr>
            </a:lvl1pPr>
            <a:lvl2pPr marL="457176" indent="0">
              <a:buNone/>
              <a:defRPr sz="2000" b="1"/>
            </a:lvl2pPr>
            <a:lvl3pPr marL="914351" indent="0">
              <a:buNone/>
              <a:defRPr sz="1800" b="1"/>
            </a:lvl3pPr>
            <a:lvl4pPr marL="1371527" indent="0">
              <a:buNone/>
              <a:defRPr sz="1600" b="1"/>
            </a:lvl4pPr>
            <a:lvl5pPr marL="1828703" indent="0">
              <a:buNone/>
              <a:defRPr sz="1600" b="1"/>
            </a:lvl5pPr>
            <a:lvl6pPr marL="2285879" indent="0">
              <a:buNone/>
              <a:defRPr sz="1600" b="1"/>
            </a:lvl6pPr>
            <a:lvl7pPr marL="2743054" indent="0">
              <a:buNone/>
              <a:defRPr sz="1600" b="1"/>
            </a:lvl7pPr>
            <a:lvl8pPr marL="3200230" indent="0">
              <a:buNone/>
              <a:defRPr sz="1600" b="1"/>
            </a:lvl8pPr>
            <a:lvl9pPr marL="3657406"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3"/>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3"/>
            <a:ext cx="5194770" cy="553373"/>
          </a:xfrm>
        </p:spPr>
        <p:txBody>
          <a:bodyPr anchor="ctr">
            <a:noAutofit/>
          </a:bodyPr>
          <a:lstStyle>
            <a:lvl1pPr marL="0" marR="0" indent="0" algn="l" defTabSz="457176"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176" indent="0">
              <a:buNone/>
              <a:defRPr sz="2000" b="1"/>
            </a:lvl2pPr>
            <a:lvl3pPr marL="914351" indent="0">
              <a:buNone/>
              <a:defRPr sz="1800" b="1"/>
            </a:lvl3pPr>
            <a:lvl4pPr marL="1371527" indent="0">
              <a:buNone/>
              <a:defRPr sz="1600" b="1"/>
            </a:lvl4pPr>
            <a:lvl5pPr marL="1828703" indent="0">
              <a:buNone/>
              <a:defRPr sz="1600" b="1"/>
            </a:lvl5pPr>
            <a:lvl6pPr marL="2285879" indent="0">
              <a:buNone/>
              <a:defRPr sz="1600" b="1"/>
            </a:lvl6pPr>
            <a:lvl7pPr marL="2743054" indent="0">
              <a:buNone/>
              <a:defRPr sz="1600" b="1"/>
            </a:lvl7pPr>
            <a:lvl8pPr marL="3200230" indent="0">
              <a:buNone/>
              <a:defRPr sz="1600" b="1"/>
            </a:lvl8pPr>
            <a:lvl9pPr marL="3657406" indent="0">
              <a:buNone/>
              <a:defRPr sz="1600" b="1"/>
            </a:lvl9pPr>
          </a:lstStyle>
          <a:p>
            <a:pPr marL="0" marR="0" lvl="0" indent="0" algn="l" defTabSz="457176"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9" y="2926053"/>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01-Aug-25</a:t>
            </a:fld>
            <a:endParaRPr lang="en-US"/>
          </a:p>
        </p:txBody>
      </p:sp>
      <p:sp>
        <p:nvSpPr>
          <p:cNvPr id="8" name="Footer Placeholder 7"/>
          <p:cNvSpPr>
            <a:spLocks noGrp="1"/>
          </p:cNvSpPr>
          <p:nvPr>
            <p:ph type="ftr" sz="quarter" idx="11"/>
          </p:nvPr>
        </p:nvSpPr>
        <p:spPr>
          <a:xfrm>
            <a:off x="581192" y="6423915"/>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01-Aug-25</a:t>
            </a:fld>
            <a:endParaRPr lang="en-US"/>
          </a:p>
        </p:txBody>
      </p:sp>
      <p:sp>
        <p:nvSpPr>
          <p:cNvPr id="4" name="Footer Placeholder 3"/>
          <p:cNvSpPr>
            <a:spLocks noGrp="1"/>
          </p:cNvSpPr>
          <p:nvPr>
            <p:ph type="ftr" sz="quarter" idx="11"/>
          </p:nvPr>
        </p:nvSpPr>
        <p:spPr>
          <a:xfrm>
            <a:off x="581192" y="6423915"/>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01-Aug-25</a:t>
            </a:fld>
            <a:endParaRPr lang="en-US"/>
          </a:p>
        </p:txBody>
      </p:sp>
      <p:sp>
        <p:nvSpPr>
          <p:cNvPr id="3" name="Footer Placeholder 2"/>
          <p:cNvSpPr>
            <a:spLocks noGrp="1"/>
          </p:cNvSpPr>
          <p:nvPr>
            <p:ph type="ftr" sz="quarter" idx="11"/>
          </p:nvPr>
        </p:nvSpPr>
        <p:spPr>
          <a:xfrm>
            <a:off x="581192" y="6423915"/>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9" y="601201"/>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1"/>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9" y="1179830"/>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176" indent="0">
              <a:buNone/>
              <a:defRPr sz="1100"/>
            </a:lvl2pPr>
            <a:lvl3pPr marL="914351" indent="0">
              <a:buNone/>
              <a:defRPr sz="1000"/>
            </a:lvl3pPr>
            <a:lvl4pPr marL="1371527" indent="0">
              <a:buNone/>
              <a:defRPr sz="900"/>
            </a:lvl4pPr>
            <a:lvl5pPr marL="1828703" indent="0">
              <a:buNone/>
              <a:defRPr sz="900"/>
            </a:lvl5pPr>
            <a:lvl6pPr marL="2285879" indent="0">
              <a:buNone/>
              <a:defRPr sz="900"/>
            </a:lvl6pPr>
            <a:lvl7pPr marL="2743054" indent="0">
              <a:buNone/>
              <a:defRPr sz="900"/>
            </a:lvl7pPr>
            <a:lvl8pPr marL="3200230" indent="0">
              <a:buNone/>
              <a:defRPr sz="900"/>
            </a:lvl8pPr>
            <a:lvl9pPr marL="3657406"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3" y="6456917"/>
            <a:ext cx="2844799" cy="365125"/>
          </a:xfrm>
        </p:spPr>
        <p:txBody>
          <a:bodyPr/>
          <a:lstStyle/>
          <a:p>
            <a:fld id="{D82884F1-FFEA-405F-9602-3DCA865EDA4E}" type="datetime1">
              <a:rPr lang="en-US" smtClean="0"/>
              <a:t>01-Aug-25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1"/>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7"/>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9" y="641351"/>
            <a:ext cx="11290859" cy="3651249"/>
          </a:xfrm>
        </p:spPr>
        <p:txBody>
          <a:bodyPr anchor="t">
            <a:normAutofit/>
          </a:bodyPr>
          <a:lstStyle>
            <a:lvl1pPr marL="0" indent="0" algn="ctr">
              <a:buNone/>
              <a:defRPr sz="1600"/>
            </a:lvl1pPr>
            <a:lvl2pPr marL="457176" indent="0">
              <a:buNone/>
              <a:defRPr sz="1600"/>
            </a:lvl2pPr>
            <a:lvl3pPr marL="914351" indent="0">
              <a:buNone/>
              <a:defRPr sz="1600"/>
            </a:lvl3pPr>
            <a:lvl4pPr marL="1371527" indent="0">
              <a:buNone/>
              <a:defRPr sz="1600"/>
            </a:lvl4pPr>
            <a:lvl5pPr marL="1828703" indent="0">
              <a:buNone/>
              <a:defRPr sz="1600"/>
            </a:lvl5pPr>
            <a:lvl6pPr marL="2285879" indent="0">
              <a:buNone/>
              <a:defRPr sz="1600"/>
            </a:lvl6pPr>
            <a:lvl7pPr marL="2743054" indent="0">
              <a:buNone/>
              <a:defRPr sz="1600"/>
            </a:lvl7pPr>
            <a:lvl8pPr marL="3200230" indent="0">
              <a:buNone/>
              <a:defRPr sz="1600"/>
            </a:lvl8pPr>
            <a:lvl9pPr marL="3657406"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176" indent="0">
              <a:buNone/>
              <a:defRPr sz="1200"/>
            </a:lvl2pPr>
            <a:lvl3pPr marL="914351" indent="0">
              <a:buNone/>
              <a:defRPr sz="1000"/>
            </a:lvl3pPr>
            <a:lvl4pPr marL="1371527" indent="0">
              <a:buNone/>
              <a:defRPr sz="900"/>
            </a:lvl4pPr>
            <a:lvl5pPr marL="1828703" indent="0">
              <a:buNone/>
              <a:defRPr sz="900"/>
            </a:lvl5pPr>
            <a:lvl6pPr marL="2285879" indent="0">
              <a:buNone/>
              <a:defRPr sz="900"/>
            </a:lvl6pPr>
            <a:lvl7pPr marL="2743054" indent="0">
              <a:buNone/>
              <a:defRPr sz="900"/>
            </a:lvl7pPr>
            <a:lvl8pPr marL="3200230" indent="0">
              <a:buNone/>
              <a:defRPr sz="900"/>
            </a:lvl8pPr>
            <a:lvl9pPr marL="3657406"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01-Aug-25</a:t>
            </a:fld>
            <a:endParaRPr lang="en-US"/>
          </a:p>
        </p:txBody>
      </p:sp>
      <p:sp>
        <p:nvSpPr>
          <p:cNvPr id="6" name="Footer Placeholder 5"/>
          <p:cNvSpPr>
            <a:spLocks noGrp="1"/>
          </p:cNvSpPr>
          <p:nvPr>
            <p:ph type="ftr" sz="quarter" idx="11"/>
          </p:nvPr>
        </p:nvSpPr>
        <p:spPr>
          <a:xfrm>
            <a:off x="581192" y="6423915"/>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3" y="6423915"/>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01-Aug-25</a:t>
            </a:fld>
            <a:endParaRPr lang="en-US"/>
          </a:p>
        </p:txBody>
      </p:sp>
      <p:sp>
        <p:nvSpPr>
          <p:cNvPr id="6" name="Slide Number Placeholder 5"/>
          <p:cNvSpPr>
            <a:spLocks noGrp="1"/>
          </p:cNvSpPr>
          <p:nvPr>
            <p:ph type="sldNum" sz="quarter" idx="4"/>
          </p:nvPr>
        </p:nvSpPr>
        <p:spPr>
          <a:xfrm>
            <a:off x="10558300" y="6423915"/>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5"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176"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5984" indent="-305984" algn="l" defTabSz="457176"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67" indent="-305984" algn="l" defTabSz="457176"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952" indent="-269986" algn="l" defTabSz="457176"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1934" indent="-233988" algn="l" defTabSz="457176"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1915" indent="-233988" algn="l" defTabSz="457176"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899" indent="-228588" algn="l" defTabSz="45717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199883" indent="-228588" algn="l" defTabSz="45717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867" indent="-228588" algn="l" defTabSz="45717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851" indent="-228588" algn="l" defTabSz="457176"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176" rtl="0" eaLnBrk="1" latinLnBrk="0" hangingPunct="1">
        <a:defRPr sz="1800" kern="1200">
          <a:solidFill>
            <a:schemeClr val="tx1"/>
          </a:solidFill>
          <a:latin typeface="+mn-lt"/>
          <a:ea typeface="+mn-ea"/>
          <a:cs typeface="+mn-cs"/>
        </a:defRPr>
      </a:lvl1pPr>
      <a:lvl2pPr marL="457176" algn="l" defTabSz="457176" rtl="0" eaLnBrk="1" latinLnBrk="0" hangingPunct="1">
        <a:defRPr sz="1800" kern="1200">
          <a:solidFill>
            <a:schemeClr val="tx1"/>
          </a:solidFill>
          <a:latin typeface="+mn-lt"/>
          <a:ea typeface="+mn-ea"/>
          <a:cs typeface="+mn-cs"/>
        </a:defRPr>
      </a:lvl2pPr>
      <a:lvl3pPr marL="914351" algn="l" defTabSz="457176" rtl="0" eaLnBrk="1" latinLnBrk="0" hangingPunct="1">
        <a:defRPr sz="1800" kern="1200">
          <a:solidFill>
            <a:schemeClr val="tx1"/>
          </a:solidFill>
          <a:latin typeface="+mn-lt"/>
          <a:ea typeface="+mn-ea"/>
          <a:cs typeface="+mn-cs"/>
        </a:defRPr>
      </a:lvl3pPr>
      <a:lvl4pPr marL="1371527" algn="l" defTabSz="457176" rtl="0" eaLnBrk="1" latinLnBrk="0" hangingPunct="1">
        <a:defRPr sz="1800" kern="1200">
          <a:solidFill>
            <a:schemeClr val="tx1"/>
          </a:solidFill>
          <a:latin typeface="+mn-lt"/>
          <a:ea typeface="+mn-ea"/>
          <a:cs typeface="+mn-cs"/>
        </a:defRPr>
      </a:lvl4pPr>
      <a:lvl5pPr marL="1828703" algn="l" defTabSz="457176" rtl="0" eaLnBrk="1" latinLnBrk="0" hangingPunct="1">
        <a:defRPr sz="1800" kern="1200">
          <a:solidFill>
            <a:schemeClr val="tx1"/>
          </a:solidFill>
          <a:latin typeface="+mn-lt"/>
          <a:ea typeface="+mn-ea"/>
          <a:cs typeface="+mn-cs"/>
        </a:defRPr>
      </a:lvl5pPr>
      <a:lvl6pPr marL="2285879" algn="l" defTabSz="457176" rtl="0" eaLnBrk="1" latinLnBrk="0" hangingPunct="1">
        <a:defRPr sz="1800" kern="1200">
          <a:solidFill>
            <a:schemeClr val="tx1"/>
          </a:solidFill>
          <a:latin typeface="+mn-lt"/>
          <a:ea typeface="+mn-ea"/>
          <a:cs typeface="+mn-cs"/>
        </a:defRPr>
      </a:lvl6pPr>
      <a:lvl7pPr marL="2743054" algn="l" defTabSz="457176" rtl="0" eaLnBrk="1" latinLnBrk="0" hangingPunct="1">
        <a:defRPr sz="1800" kern="1200">
          <a:solidFill>
            <a:schemeClr val="tx1"/>
          </a:solidFill>
          <a:latin typeface="+mn-lt"/>
          <a:ea typeface="+mn-ea"/>
          <a:cs typeface="+mn-cs"/>
        </a:defRPr>
      </a:lvl7pPr>
      <a:lvl8pPr marL="3200230" algn="l" defTabSz="457176" rtl="0" eaLnBrk="1" latinLnBrk="0" hangingPunct="1">
        <a:defRPr sz="1800" kern="1200">
          <a:solidFill>
            <a:schemeClr val="tx1"/>
          </a:solidFill>
          <a:latin typeface="+mn-lt"/>
          <a:ea typeface="+mn-ea"/>
          <a:cs typeface="+mn-cs"/>
        </a:defRPr>
      </a:lvl8pPr>
      <a:lvl9pPr marL="3657406" algn="l" defTabSz="45717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latform.openai.com/docs/guides/prompt-engineering" TargetMode="External"/><Relationship Id="rId2" Type="http://schemas.openxmlformats.org/officeDocument/2006/relationships/hyperlink" Target="https://www.ibm.com/watsonx/model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FITNESS BUDDY – AI-POWERED HEALTH ASSISTANT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30"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Aniruddha Sain – NSHM Knowledge Campus – CSE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84C29-F4F3-C819-2DB6-901ADC5C0D77}"/>
              </a:ext>
            </a:extLst>
          </p:cNvPr>
          <p:cNvSpPr txBox="1"/>
          <p:nvPr/>
        </p:nvSpPr>
        <p:spPr>
          <a:xfrm>
            <a:off x="568960" y="750831"/>
            <a:ext cx="10668000" cy="5356338"/>
          </a:xfrm>
          <a:prstGeom prst="rect">
            <a:avLst/>
          </a:prstGeom>
          <a:noFill/>
        </p:spPr>
        <p:txBody>
          <a:bodyPr wrap="square">
            <a:spAutoFit/>
          </a:bodyPr>
          <a:lstStyle/>
          <a:p>
            <a:pPr marL="285750" indent="-285750">
              <a:lnSpc>
                <a:spcPct val="150000"/>
              </a:lnSpc>
              <a:buClr>
                <a:srgbClr val="00B0F0"/>
              </a:buClr>
              <a:buFont typeface="Wingdings" panose="05000000000000000000" pitchFamily="2" charset="2"/>
              <a:buChar char="Ø"/>
            </a:pPr>
            <a:r>
              <a:rPr lang="en-US" b="1" dirty="0">
                <a:solidFill>
                  <a:schemeClr val="tx1">
                    <a:lumMod val="75000"/>
                    <a:lumOff val="25000"/>
                  </a:schemeClr>
                </a:solidFill>
              </a:rPr>
              <a:t>Interaction Examples Tested</a:t>
            </a:r>
          </a:p>
          <a:p>
            <a:pPr>
              <a:lnSpc>
                <a:spcPct val="150000"/>
              </a:lnSpc>
            </a:pPr>
            <a:r>
              <a:rPr lang="en-US" sz="1600" dirty="0">
                <a:solidFill>
                  <a:schemeClr val="tx1">
                    <a:lumMod val="75000"/>
                    <a:lumOff val="25000"/>
                  </a:schemeClr>
                </a:solidFill>
              </a:rPr>
              <a:t>	Prompt: “Give me a morning workout”</a:t>
            </a:r>
          </a:p>
          <a:p>
            <a:pPr>
              <a:lnSpc>
                <a:spcPct val="150000"/>
              </a:lnSpc>
            </a:pPr>
            <a:r>
              <a:rPr lang="en-US" sz="1600" dirty="0">
                <a:solidFill>
                  <a:schemeClr val="tx1">
                    <a:lumMod val="75000"/>
                    <a:lumOff val="25000"/>
                  </a:schemeClr>
                </a:solidFill>
              </a:rPr>
              <a:t>	Output: Full warm-up + bodyweight routine</a:t>
            </a:r>
          </a:p>
          <a:p>
            <a:pPr>
              <a:lnSpc>
                <a:spcPct val="150000"/>
              </a:lnSpc>
            </a:pPr>
            <a:r>
              <a:rPr lang="en-US" sz="1600" dirty="0">
                <a:solidFill>
                  <a:schemeClr val="tx1">
                    <a:lumMod val="75000"/>
                    <a:lumOff val="25000"/>
                  </a:schemeClr>
                </a:solidFill>
              </a:rPr>
              <a:t>	Prompt: “Suggest healthy snacks for evening”</a:t>
            </a:r>
          </a:p>
          <a:p>
            <a:pPr>
              <a:lnSpc>
                <a:spcPct val="150000"/>
              </a:lnSpc>
            </a:pPr>
            <a:r>
              <a:rPr lang="en-US" sz="1600" dirty="0">
                <a:solidFill>
                  <a:schemeClr val="tx1">
                    <a:lumMod val="75000"/>
                    <a:lumOff val="25000"/>
                  </a:schemeClr>
                </a:solidFill>
              </a:rPr>
              <a:t>	Output: Yogurt, nuts, boiled egg, etc.</a:t>
            </a:r>
          </a:p>
          <a:p>
            <a:pPr>
              <a:lnSpc>
                <a:spcPct val="150000"/>
              </a:lnSpc>
            </a:pPr>
            <a:r>
              <a:rPr lang="en-US" sz="1600" dirty="0">
                <a:solidFill>
                  <a:schemeClr val="tx1">
                    <a:lumMod val="75000"/>
                    <a:lumOff val="25000"/>
                  </a:schemeClr>
                </a:solidFill>
              </a:rPr>
              <a:t>	Prompt: “Motivate me to exercise today”</a:t>
            </a:r>
          </a:p>
          <a:p>
            <a:pPr>
              <a:lnSpc>
                <a:spcPct val="150000"/>
              </a:lnSpc>
            </a:pPr>
            <a:r>
              <a:rPr lang="en-US" sz="1600" dirty="0">
                <a:solidFill>
                  <a:schemeClr val="tx1">
                    <a:lumMod val="75000"/>
                    <a:lumOff val="25000"/>
                  </a:schemeClr>
                </a:solidFill>
              </a:rPr>
              <a:t>	Output: Inspirational fitness quote</a:t>
            </a:r>
          </a:p>
          <a:p>
            <a:pPr marL="285750" indent="-285750">
              <a:lnSpc>
                <a:spcPct val="150000"/>
              </a:lnSpc>
              <a:buClr>
                <a:srgbClr val="00B0F0"/>
              </a:buClr>
              <a:buFont typeface="Wingdings" panose="05000000000000000000" pitchFamily="2" charset="2"/>
              <a:buChar char="Ø"/>
            </a:pPr>
            <a:r>
              <a:rPr lang="en-US" b="1" dirty="0">
                <a:solidFill>
                  <a:schemeClr val="tx1">
                    <a:lumMod val="75000"/>
                    <a:lumOff val="25000"/>
                  </a:schemeClr>
                </a:solidFill>
              </a:rPr>
              <a:t>Output Validation</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Interacted with the agent in real-time through the Agent Lab interface</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Collected screenshots of all successful outputs (see next slide)</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Ensured that all outputs matched expectations for tone, usefulness, and clarity</a:t>
            </a:r>
          </a:p>
          <a:p>
            <a:pPr marL="285750" indent="-285750">
              <a:lnSpc>
                <a:spcPct val="150000"/>
              </a:lnSpc>
              <a:buClr>
                <a:srgbClr val="00B0F0"/>
              </a:buClr>
              <a:buFont typeface="Wingdings" panose="05000000000000000000" pitchFamily="2" charset="2"/>
              <a:buChar char="Ø"/>
            </a:pPr>
            <a:r>
              <a:rPr lang="en-US" b="1" dirty="0">
                <a:solidFill>
                  <a:schemeClr val="tx1">
                    <a:lumMod val="75000"/>
                    <a:lumOff val="25000"/>
                  </a:schemeClr>
                </a:solidFill>
              </a:rPr>
              <a:t>No Local Deployment Needed</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The entire assistant runs on IBM Cloud</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No local system resources required — fully cloud-hosted</a:t>
            </a:r>
            <a:endParaRPr lang="en-IN" sz="1600" dirty="0">
              <a:solidFill>
                <a:schemeClr val="tx1">
                  <a:lumMod val="75000"/>
                  <a:lumOff val="25000"/>
                </a:schemeClr>
              </a:solidFill>
            </a:endParaRPr>
          </a:p>
        </p:txBody>
      </p:sp>
    </p:spTree>
    <p:extLst>
      <p:ext uri="{BB962C8B-B14F-4D97-AF65-F5344CB8AC3E}">
        <p14:creationId xmlns:p14="http://schemas.microsoft.com/office/powerpoint/2010/main" val="1106879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B7900DA2-ABE0-AA34-33BD-1CCE4B814536}"/>
              </a:ext>
            </a:extLst>
          </p:cNvPr>
          <p:cNvPicPr>
            <a:picLocks noGrp="1" noChangeAspect="1"/>
          </p:cNvPicPr>
          <p:nvPr>
            <p:ph idx="1"/>
          </p:nvPr>
        </p:nvPicPr>
        <p:blipFill>
          <a:blip r:embed="rId2"/>
          <a:srcRect t="10006" b="5018"/>
          <a:stretch>
            <a:fillRect/>
          </a:stretch>
        </p:blipFill>
        <p:spPr>
          <a:xfrm>
            <a:off x="728911" y="1283252"/>
            <a:ext cx="10619809" cy="5056588"/>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3B27489-6C17-FF3A-FF0E-CCB967209AF5}"/>
              </a:ext>
            </a:extLst>
          </p:cNvPr>
          <p:cNvPicPr>
            <a:picLocks noGrp="1" noChangeAspect="1"/>
          </p:cNvPicPr>
          <p:nvPr>
            <p:ph idx="1"/>
          </p:nvPr>
        </p:nvPicPr>
        <p:blipFill>
          <a:blip r:embed="rId2"/>
          <a:srcRect t="10236" b="4514"/>
          <a:stretch>
            <a:fillRect/>
          </a:stretch>
        </p:blipFill>
        <p:spPr>
          <a:xfrm>
            <a:off x="842784" y="924560"/>
            <a:ext cx="10627856" cy="5273040"/>
          </a:xfrm>
        </p:spPr>
      </p:pic>
    </p:spTree>
    <p:extLst>
      <p:ext uri="{BB962C8B-B14F-4D97-AF65-F5344CB8AC3E}">
        <p14:creationId xmlns:p14="http://schemas.microsoft.com/office/powerpoint/2010/main" val="1625790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72863A-042A-D7F2-C4A1-FA486F962517}"/>
              </a:ext>
            </a:extLst>
          </p:cNvPr>
          <p:cNvPicPr>
            <a:picLocks noGrp="1" noChangeAspect="1"/>
          </p:cNvPicPr>
          <p:nvPr>
            <p:ph idx="1"/>
          </p:nvPr>
        </p:nvPicPr>
        <p:blipFill>
          <a:blip r:embed="rId2"/>
          <a:srcRect t="10407" b="4375"/>
          <a:stretch>
            <a:fillRect/>
          </a:stretch>
        </p:blipFill>
        <p:spPr>
          <a:xfrm>
            <a:off x="690880" y="777461"/>
            <a:ext cx="10840720" cy="5542059"/>
          </a:xfrm>
        </p:spPr>
      </p:pic>
    </p:spTree>
    <p:extLst>
      <p:ext uri="{BB962C8B-B14F-4D97-AF65-F5344CB8AC3E}">
        <p14:creationId xmlns:p14="http://schemas.microsoft.com/office/powerpoint/2010/main" val="341784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702156"/>
            <a:ext cx="11029615" cy="4673324"/>
          </a:xfrm>
        </p:spPr>
        <p:txBody>
          <a:bodyPr>
            <a:normAutofit/>
          </a:bodyPr>
          <a:lstStyle/>
          <a:p>
            <a:r>
              <a:rPr lang="en-US" sz="1800" dirty="0"/>
              <a:t>The </a:t>
            </a:r>
            <a:r>
              <a:rPr lang="en-US" sz="1800" b="1" dirty="0"/>
              <a:t>Fitness Buddy</a:t>
            </a:r>
            <a:r>
              <a:rPr lang="en-US" sz="1800" dirty="0"/>
              <a:t> project successfully demonstrates how </a:t>
            </a:r>
            <a:r>
              <a:rPr lang="en-US" sz="1800" b="1" dirty="0"/>
              <a:t>Agentic AI</a:t>
            </a:r>
            <a:r>
              <a:rPr lang="en-US" sz="1800" dirty="0"/>
              <a:t> can deliver personalized health and fitness support through natural language interaction.</a:t>
            </a:r>
          </a:p>
          <a:p>
            <a:r>
              <a:rPr lang="en-US" sz="1800" dirty="0"/>
              <a:t>Built using </a:t>
            </a:r>
            <a:r>
              <a:rPr lang="en-US" sz="1800" b="1" dirty="0"/>
              <a:t>IBM </a:t>
            </a:r>
            <a:r>
              <a:rPr lang="en-US" sz="1800" b="1" dirty="0" err="1"/>
              <a:t>WatsonX</a:t>
            </a:r>
            <a:r>
              <a:rPr lang="en-US" sz="1800" b="1" dirty="0"/>
              <a:t> Agent Lab</a:t>
            </a:r>
            <a:r>
              <a:rPr lang="en-US" sz="1800" dirty="0"/>
              <a:t> and </a:t>
            </a:r>
            <a:r>
              <a:rPr lang="en-US" sz="1800" b="1" dirty="0"/>
              <a:t>Granite 3-3-8b-instruct LLM</a:t>
            </a:r>
            <a:r>
              <a:rPr lang="en-US" sz="1800" dirty="0"/>
              <a:t>, the assistant understands user goals and generates relevant advice for workouts, snacks, and motivation.</a:t>
            </a:r>
          </a:p>
          <a:p>
            <a:r>
              <a:rPr lang="en-US" sz="1800" dirty="0"/>
              <a:t>Without requiring any model training or coding, the system leverages </a:t>
            </a:r>
            <a:r>
              <a:rPr lang="en-US" sz="1800" b="1" dirty="0"/>
              <a:t>prompt orchestration and intelligent agent behavior</a:t>
            </a:r>
            <a:r>
              <a:rPr lang="en-US" sz="1800" dirty="0"/>
              <a:t> to offer meaningful, real-time responses.</a:t>
            </a:r>
          </a:p>
          <a:p>
            <a:r>
              <a:rPr lang="en-US" sz="1800" dirty="0"/>
              <a:t>This project showcases a scalable, cloud-based solution that empowers individuals to pursue healthier lifestyles through accessible AI assistance.</a:t>
            </a:r>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15386"/>
            <a:ext cx="11029615" cy="4673324"/>
          </a:xfrm>
        </p:spPr>
        <p:txBody>
          <a:bodyPr>
            <a:normAutofit fontScale="92500" lnSpcReduction="10000"/>
          </a:bodyPr>
          <a:lstStyle/>
          <a:p>
            <a:pPr marL="0" indent="0">
              <a:buNone/>
            </a:pPr>
            <a:r>
              <a:rPr lang="en-US" sz="2000" dirty="0"/>
              <a:t>To expand and improve the Fitness Buddy assistant, the following enhancements are planned: </a:t>
            </a:r>
          </a:p>
          <a:p>
            <a:pPr>
              <a:buFont typeface="Wingdings" panose="05000000000000000000" pitchFamily="2" charset="2"/>
              <a:buChar char="Ø"/>
            </a:pPr>
            <a:r>
              <a:rPr lang="en-US" sz="2000" dirty="0"/>
              <a:t>Voice Interaction</a:t>
            </a:r>
          </a:p>
          <a:p>
            <a:pPr marL="323983" lvl="1" indent="0">
              <a:buNone/>
            </a:pPr>
            <a:r>
              <a:rPr lang="en-US" sz="1700" dirty="0"/>
              <a:t>Integrate voice input and audio response features for hands-free fitness assistance.</a:t>
            </a:r>
          </a:p>
          <a:p>
            <a:pPr>
              <a:buFont typeface="Wingdings" panose="05000000000000000000" pitchFamily="2" charset="2"/>
              <a:buChar char="Ø"/>
            </a:pPr>
            <a:r>
              <a:rPr lang="en-US" sz="2000" dirty="0"/>
              <a:t>Wearable Integration</a:t>
            </a:r>
          </a:p>
          <a:p>
            <a:pPr marL="323983" lvl="1" indent="0">
              <a:buNone/>
            </a:pPr>
            <a:r>
              <a:rPr lang="en-US" sz="1700" dirty="0"/>
              <a:t>Connect with smart devices (e.g., Fitbit, Mi Band) to use real-time data like steps, heart rate, and calories for personalized recommendations.</a:t>
            </a:r>
          </a:p>
          <a:p>
            <a:pPr>
              <a:buFont typeface="Wingdings" panose="05000000000000000000" pitchFamily="2" charset="2"/>
              <a:buChar char="Ø"/>
            </a:pPr>
            <a:r>
              <a:rPr lang="en-US" sz="2000" dirty="0"/>
              <a:t>Multilingual Support</a:t>
            </a:r>
          </a:p>
          <a:p>
            <a:pPr marL="323983" lvl="1" indent="0">
              <a:buNone/>
            </a:pPr>
            <a:r>
              <a:rPr lang="en-US" sz="1700" dirty="0"/>
              <a:t>Enable support for regional and international languages such as Bengali, Hindi, etc., to improve accessibility.</a:t>
            </a:r>
          </a:p>
          <a:p>
            <a:pPr>
              <a:buFont typeface="Wingdings" panose="05000000000000000000" pitchFamily="2" charset="2"/>
              <a:buChar char="Ø"/>
            </a:pPr>
            <a:r>
              <a:rPr lang="en-US" sz="2000" dirty="0"/>
              <a:t>Mobile App / Chatbot</a:t>
            </a:r>
          </a:p>
          <a:p>
            <a:pPr marL="323983" lvl="1" indent="0">
              <a:buNone/>
            </a:pPr>
            <a:r>
              <a:rPr lang="en-US" sz="1700" dirty="0"/>
              <a:t>Build a companion mobile application or deploy as a chatbot on platforms like WhatsApp or Telegram for continuous engagement.</a:t>
            </a:r>
          </a:p>
          <a:p>
            <a:pPr>
              <a:buFont typeface="Wingdings" panose="05000000000000000000" pitchFamily="2" charset="2"/>
              <a:buChar char="Ø"/>
            </a:pPr>
            <a:r>
              <a:rPr lang="en-US" sz="2000" dirty="0"/>
              <a:t>Self-Learning Agent</a:t>
            </a:r>
          </a:p>
          <a:p>
            <a:pPr marL="323983" lvl="1" indent="0">
              <a:buNone/>
            </a:pPr>
            <a:r>
              <a:rPr lang="en-US" sz="1700" dirty="0"/>
              <a:t>Use user feedback and interaction history to automatically improve the prompt examples and refine agent responses.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73146"/>
            <a:ext cx="11029615" cy="4673324"/>
          </a:xfrm>
        </p:spPr>
        <p:txBody>
          <a:bodyPr>
            <a:normAutofit/>
          </a:bodyPr>
          <a:lstStyle/>
          <a:p>
            <a:pPr>
              <a:lnSpc>
                <a:spcPct val="120000"/>
              </a:lnSpc>
              <a:buFont typeface="Wingdings" panose="05000000000000000000" pitchFamily="2" charset="2"/>
              <a:buChar char="Ø"/>
            </a:pPr>
            <a:r>
              <a:rPr lang="en-IN" sz="1900" dirty="0"/>
              <a:t>IBM </a:t>
            </a:r>
            <a:r>
              <a:rPr lang="en-IN" sz="1900" dirty="0" err="1"/>
              <a:t>WatsonX</a:t>
            </a:r>
            <a:r>
              <a:rPr lang="en-IN" sz="1900" dirty="0"/>
              <a:t> Platform Documentation</a:t>
            </a:r>
          </a:p>
          <a:p>
            <a:pPr marL="0" indent="0">
              <a:lnSpc>
                <a:spcPct val="120000"/>
              </a:lnSpc>
              <a:buNone/>
            </a:pPr>
            <a:r>
              <a:rPr lang="en-IN" sz="1900" dirty="0"/>
              <a:t>	https://www.ibm.com/watsonx</a:t>
            </a:r>
          </a:p>
          <a:p>
            <a:pPr>
              <a:buFont typeface="Wingdings" panose="05000000000000000000" pitchFamily="2" charset="2"/>
              <a:buChar char="Ø"/>
            </a:pPr>
            <a:r>
              <a:rPr lang="en-IN" sz="1900" dirty="0"/>
              <a:t>Granite Foundation Models (Agentic AI-capable LLMs)</a:t>
            </a:r>
          </a:p>
          <a:p>
            <a:pPr marL="0" indent="0">
              <a:buNone/>
            </a:pPr>
            <a:r>
              <a:rPr lang="en-IN" sz="1900" dirty="0"/>
              <a:t>	</a:t>
            </a:r>
            <a:r>
              <a:rPr lang="en-IN" sz="1900" dirty="0">
                <a:hlinkClick r:id="rId2"/>
              </a:rPr>
              <a:t>https://www.ibm.com/watsonx/models</a:t>
            </a:r>
            <a:endParaRPr lang="en-IN" sz="1900" dirty="0"/>
          </a:p>
          <a:p>
            <a:pPr>
              <a:lnSpc>
                <a:spcPct val="120000"/>
              </a:lnSpc>
              <a:buFont typeface="Wingdings" panose="05000000000000000000" pitchFamily="2" charset="2"/>
              <a:buChar char="Ø"/>
            </a:pPr>
            <a:r>
              <a:rPr lang="en-IN" sz="1900" dirty="0"/>
              <a:t>Agentic AI and Prompt Engineering Concepts</a:t>
            </a:r>
          </a:p>
          <a:p>
            <a:pPr marL="0" indent="0">
              <a:lnSpc>
                <a:spcPct val="120000"/>
              </a:lnSpc>
              <a:buNone/>
            </a:pPr>
            <a:r>
              <a:rPr lang="en-IN" sz="1900" dirty="0">
                <a:hlinkClick r:id="rId3"/>
              </a:rPr>
              <a:t>	https://platform.openai.com/docs/guides/prompt-engineering</a:t>
            </a:r>
            <a:endParaRPr lang="en-IN" sz="1900" dirty="0"/>
          </a:p>
          <a:p>
            <a:pPr>
              <a:buFont typeface="Wingdings" panose="05000000000000000000" pitchFamily="2" charset="2"/>
              <a:buChar char="Ø"/>
            </a:pPr>
            <a:r>
              <a:rPr lang="en-IN" sz="1900" dirty="0"/>
              <a:t>Use of Agentic AI in Healthcare and Fitness Applications</a:t>
            </a:r>
          </a:p>
          <a:p>
            <a:pPr marL="0" indent="0">
              <a:buNone/>
            </a:pPr>
            <a:r>
              <a:rPr lang="en-IN" sz="1900" dirty="0"/>
              <a:t>	Research papers, whitepapers, and technical blogs.</a:t>
            </a:r>
          </a:p>
          <a:p>
            <a:pPr>
              <a:lnSpc>
                <a:spcPct val="170000"/>
              </a:lnSpc>
              <a:buFont typeface="Wingdings" panose="05000000000000000000" pitchFamily="2" charset="2"/>
              <a:buChar char="Ø"/>
            </a:pPr>
            <a:r>
              <a:rPr lang="en-IN" sz="1900" dirty="0"/>
              <a:t>IBM </a:t>
            </a:r>
            <a:r>
              <a:rPr lang="en-IN" sz="1900" dirty="0" err="1"/>
              <a:t>SkillsBuild</a:t>
            </a:r>
            <a:r>
              <a:rPr lang="en-IN" sz="1900" dirty="0"/>
              <a:t> Internship Portal and IBM </a:t>
            </a:r>
            <a:r>
              <a:rPr lang="en-IN" sz="1900" dirty="0" err="1"/>
              <a:t>WatsonX</a:t>
            </a:r>
            <a:r>
              <a:rPr lang="en-IN" sz="1900" dirty="0"/>
              <a:t> Agent Lab Guidelines</a:t>
            </a:r>
          </a:p>
          <a:p>
            <a:pPr>
              <a:lnSpc>
                <a:spcPct val="170000"/>
              </a:lnSpc>
            </a:pPr>
            <a:endParaRPr lang="en-IN" sz="18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18D3DA08-FEA2-FB29-9ED7-66CE5B367C04}"/>
              </a:ext>
            </a:extLst>
          </p:cNvPr>
          <p:cNvPicPr>
            <a:picLocks noChangeAspect="1"/>
          </p:cNvPicPr>
          <p:nvPr/>
        </p:nvPicPr>
        <p:blipFill>
          <a:blip r:embed="rId2"/>
          <a:srcRect l="24140" t="17972" r="24298" b="11805"/>
          <a:stretch>
            <a:fillRect/>
          </a:stretch>
        </p:blipFill>
        <p:spPr>
          <a:xfrm>
            <a:off x="2952750" y="1480102"/>
            <a:ext cx="6286500" cy="481592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876F9C9F-FF68-DC29-D92D-54DAECB39C12}"/>
              </a:ext>
            </a:extLst>
          </p:cNvPr>
          <p:cNvPicPr>
            <a:picLocks noChangeAspect="1"/>
          </p:cNvPicPr>
          <p:nvPr/>
        </p:nvPicPr>
        <p:blipFill>
          <a:blip r:embed="rId2"/>
          <a:stretch>
            <a:fillRect/>
          </a:stretch>
        </p:blipFill>
        <p:spPr>
          <a:xfrm>
            <a:off x="2867025" y="1325967"/>
            <a:ext cx="6536073" cy="504495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9726F654-311F-834F-EA9B-2E54D3932BC0}"/>
              </a:ext>
            </a:extLst>
          </p:cNvPr>
          <p:cNvPicPr>
            <a:picLocks noChangeAspect="1"/>
          </p:cNvPicPr>
          <p:nvPr/>
        </p:nvPicPr>
        <p:blipFill>
          <a:blip r:embed="rId2"/>
          <a:srcRect r="449"/>
          <a:stretch>
            <a:fillRect/>
          </a:stretch>
        </p:blipFill>
        <p:spPr>
          <a:xfrm>
            <a:off x="1251861" y="1904787"/>
            <a:ext cx="9644739" cy="304842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601923" y="1393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23901" y="1180788"/>
            <a:ext cx="11019020" cy="5239062"/>
          </a:xfrm>
        </p:spPr>
        <p:txBody>
          <a:bodyPr vert="horz" lIns="91440" tIns="45720" rIns="91440" bIns="45720" rtlCol="0" anchor="t">
            <a:noAutofit/>
          </a:bodyPr>
          <a:lstStyle/>
          <a:p>
            <a:pPr marL="0" indent="0">
              <a:buNone/>
            </a:pPr>
            <a:r>
              <a:rPr lang="en-US" sz="2000" b="1" dirty="0">
                <a:ea typeface="+mn-lt"/>
                <a:cs typeface="Arial"/>
              </a:rPr>
              <a:t>  </a:t>
            </a:r>
            <a:endParaRPr lang="en-US" dirty="0">
              <a:cs typeface="Arial"/>
            </a:endParaRPr>
          </a:p>
          <a:p>
            <a:pPr marL="305419" indent="-305419"/>
            <a:r>
              <a:rPr lang="en-US" sz="2000" b="1" dirty="0">
                <a:ea typeface="+mn-lt"/>
                <a:cs typeface="Arial"/>
              </a:rPr>
              <a:t>Problem Statement </a:t>
            </a:r>
            <a:r>
              <a:rPr lang="en-US" sz="2000" dirty="0">
                <a:ea typeface="+mn-lt"/>
                <a:cs typeface="Arial"/>
              </a:rPr>
              <a:t>(Should not include solution)</a:t>
            </a:r>
            <a:endParaRPr lang="en-US" dirty="0">
              <a:cs typeface="Arial"/>
            </a:endParaRPr>
          </a:p>
          <a:p>
            <a:pPr marL="305419" indent="-305419"/>
            <a:r>
              <a:rPr lang="en-US" sz="2000" b="1" dirty="0">
                <a:ea typeface="+mn-lt"/>
                <a:cs typeface="Arial"/>
              </a:rPr>
              <a:t>Proposed System/Solution</a:t>
            </a:r>
            <a:endParaRPr lang="en-US" dirty="0">
              <a:cs typeface="Arial"/>
            </a:endParaRPr>
          </a:p>
          <a:p>
            <a:pPr marL="305419" indent="-305419"/>
            <a:r>
              <a:rPr lang="en-US" sz="2000" b="1" dirty="0">
                <a:ea typeface="+mn-lt"/>
                <a:cs typeface="Calibri"/>
              </a:rPr>
              <a:t>System </a:t>
            </a:r>
            <a:r>
              <a:rPr lang="en-US" sz="2000" b="1" dirty="0">
                <a:ea typeface="+mn-lt"/>
                <a:cs typeface="+mn-lt"/>
              </a:rPr>
              <a:t>Development Approach </a:t>
            </a:r>
            <a:r>
              <a:rPr lang="en-US" sz="2000" dirty="0">
                <a:ea typeface="+mn-lt"/>
                <a:cs typeface="+mn-lt"/>
              </a:rPr>
              <a:t>(Technology Used) </a:t>
            </a:r>
            <a:endParaRPr lang="en-US" dirty="0">
              <a:ea typeface="+mn-lt"/>
              <a:cs typeface="+mn-lt"/>
            </a:endParaRPr>
          </a:p>
          <a:p>
            <a:pPr marL="305419" indent="-305419"/>
            <a:r>
              <a:rPr lang="en-IN" sz="2000" b="1" dirty="0"/>
              <a:t>Implementation Process</a:t>
            </a:r>
            <a:endParaRPr lang="en-US" sz="2000" b="1" dirty="0">
              <a:cs typeface="Calibri"/>
            </a:endParaRPr>
          </a:p>
          <a:p>
            <a:pPr marL="305419" indent="-305419"/>
            <a:r>
              <a:rPr lang="en-US" sz="2000" b="1" dirty="0">
                <a:ea typeface="+mn-lt"/>
                <a:cs typeface="Arial"/>
              </a:rPr>
              <a:t>Result (Output Image)</a:t>
            </a:r>
          </a:p>
          <a:p>
            <a:pPr marL="305419" indent="-305419"/>
            <a:r>
              <a:rPr lang="en-US" sz="2000" b="1" dirty="0">
                <a:ea typeface="+mn-lt"/>
                <a:cs typeface="Arial"/>
              </a:rPr>
              <a:t>Conclusion</a:t>
            </a:r>
            <a:endParaRPr lang="en-US" dirty="0">
              <a:cs typeface="Arial"/>
            </a:endParaRPr>
          </a:p>
          <a:p>
            <a:pPr marL="305419" indent="-305419"/>
            <a:r>
              <a:rPr lang="en-US" sz="2000" b="1" dirty="0">
                <a:ea typeface="+mn-lt"/>
                <a:cs typeface="Arial"/>
              </a:rPr>
              <a:t>Future Scope</a:t>
            </a:r>
          </a:p>
          <a:p>
            <a:pPr marL="305419" indent="-305419"/>
            <a:r>
              <a:rPr lang="en-US" sz="2000" b="1" dirty="0">
                <a:ea typeface="+mn-lt"/>
                <a:cs typeface="Arial"/>
              </a:rPr>
              <a:t>References</a:t>
            </a:r>
            <a:endParaRPr lang="en-US" dirty="0">
              <a:cs typeface="Arial"/>
            </a:endParaRPr>
          </a:p>
          <a:p>
            <a:pPr marL="305419" indent="-305419"/>
            <a:endParaRPr lang="en-US" dirty="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9"/>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000" b="1" dirty="0">
                <a:cs typeface="Arial" panose="020B0604020202020204" pitchFamily="34" charset="0"/>
              </a:rPr>
              <a:t>The challenge - </a:t>
            </a:r>
            <a:r>
              <a:rPr lang="en-US" sz="1800" dirty="0">
                <a:cs typeface="Arial" panose="020B0604020202020204" pitchFamily="34" charset="0"/>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p>
          <a:p>
            <a:pPr marL="0" indent="0" algn="just">
              <a:buNone/>
            </a:pPr>
            <a:endParaRPr lang="en-US" sz="1800" dirty="0">
              <a:cs typeface="Arial" panose="020B0604020202020204" pitchFamily="34" charset="0"/>
            </a:endParaRPr>
          </a:p>
          <a:p>
            <a:pPr marL="0" indent="0" algn="just">
              <a:buNone/>
            </a:pPr>
            <a:endParaRPr lang="en-IN" sz="1400" dirty="0">
              <a:cs typeface="Arial" panose="020B0604020202020204" pitchFamily="34" charset="0"/>
            </a:endParaRPr>
          </a:p>
          <a:p>
            <a:pPr marL="305419" indent="-305419"/>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557082"/>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0" y="1087378"/>
            <a:ext cx="11658889" cy="5608697"/>
          </a:xfrm>
        </p:spPr>
        <p:txBody>
          <a:bodyPr vert="horz" lIns="91440" tIns="45720" rIns="91440" bIns="45720" rtlCol="0" anchor="ctr">
            <a:noAutofit/>
          </a:bodyPr>
          <a:lstStyle/>
          <a:p>
            <a:pPr marL="0" indent="0" algn="just">
              <a:buNone/>
            </a:pPr>
            <a:r>
              <a:rPr lang="en-US" sz="1600" dirty="0"/>
              <a:t>The proposed system aims to address the challenge of maintaining regular fitness routines in today’s busy lifestyles. It leverages </a:t>
            </a:r>
            <a:r>
              <a:rPr lang="en-US" sz="1600" b="1" dirty="0"/>
              <a:t>Agentic AI</a:t>
            </a:r>
            <a:r>
              <a:rPr lang="en-US" sz="1600" dirty="0"/>
              <a:t> through </a:t>
            </a:r>
            <a:r>
              <a:rPr lang="en-US" sz="1600" b="1" dirty="0"/>
              <a:t>IBM </a:t>
            </a:r>
            <a:r>
              <a:rPr lang="en-US" sz="1600" b="1" dirty="0" err="1"/>
              <a:t>WatsonX</a:t>
            </a:r>
            <a:r>
              <a:rPr lang="en-US" sz="1600" b="1" dirty="0"/>
              <a:t> Agent Lab</a:t>
            </a:r>
            <a:r>
              <a:rPr lang="en-US" sz="1600" dirty="0"/>
              <a:t> and the </a:t>
            </a:r>
            <a:r>
              <a:rPr lang="en-US" sz="1600" b="1" dirty="0"/>
              <a:t>Granite LLM</a:t>
            </a:r>
            <a:r>
              <a:rPr lang="en-US" sz="1600" dirty="0"/>
              <a:t> to deliver personalized health support in a conversational manner.</a:t>
            </a:r>
            <a:br>
              <a:rPr lang="en-US" sz="1600" dirty="0"/>
            </a:br>
            <a:r>
              <a:rPr lang="en-US" sz="1600" dirty="0"/>
              <a:t>The solution consists of the following components:</a:t>
            </a:r>
          </a:p>
          <a:p>
            <a:pPr algn="just"/>
            <a:r>
              <a:rPr lang="en-US" sz="1800" b="1" dirty="0">
                <a:cs typeface="Arial" panose="020B0604020202020204" pitchFamily="34" charset="0"/>
              </a:rPr>
              <a:t>Input Collection</a:t>
            </a:r>
            <a:endParaRPr lang="en-US" sz="1800" dirty="0">
              <a:cs typeface="Arial" panose="020B0604020202020204" pitchFamily="34" charset="0"/>
            </a:endParaRPr>
          </a:p>
          <a:p>
            <a:pPr lvl="1">
              <a:buFont typeface="Wingdings" panose="05000000000000000000" pitchFamily="2" charset="2"/>
              <a:buChar char="Ø"/>
            </a:pPr>
            <a:r>
              <a:rPr lang="en-US" sz="1600" b="1" dirty="0">
                <a:cs typeface="Arial" panose="020B0604020202020204" pitchFamily="34" charset="0"/>
              </a:rPr>
              <a:t>Accepts user queries like</a:t>
            </a:r>
            <a:r>
              <a:rPr lang="en-US" b="1" dirty="0">
                <a:cs typeface="Arial" panose="020B0604020202020204" pitchFamily="34" charset="0"/>
              </a:rPr>
              <a:t>:</a:t>
            </a:r>
          </a:p>
          <a:p>
            <a:pPr lvl="1">
              <a:buFont typeface="+mj-lt"/>
              <a:buAutoNum type="arabicPeriod"/>
            </a:pPr>
            <a:r>
              <a:rPr lang="en-US" sz="1200" dirty="0">
                <a:cs typeface="Arial" panose="020B0604020202020204" pitchFamily="34" charset="0"/>
              </a:rPr>
              <a:t>“</a:t>
            </a:r>
            <a:r>
              <a:rPr lang="en-US" sz="1600" dirty="0"/>
              <a:t>Provide me a morning workout”</a:t>
            </a:r>
          </a:p>
          <a:p>
            <a:pPr marL="666883" lvl="1" indent="-342900">
              <a:buFont typeface="+mj-lt"/>
              <a:buAutoNum type="arabicPeriod"/>
            </a:pPr>
            <a:r>
              <a:rPr lang="en-US" sz="1600" dirty="0"/>
              <a:t>“Suggest healthy snacks”</a:t>
            </a:r>
          </a:p>
          <a:p>
            <a:pPr marL="666883" lvl="1" indent="-342900">
              <a:buFont typeface="+mj-lt"/>
              <a:buAutoNum type="arabicPeriod"/>
            </a:pPr>
            <a:r>
              <a:rPr lang="en-US" sz="1600" dirty="0"/>
              <a:t>“Give me motivation”</a:t>
            </a:r>
          </a:p>
          <a:p>
            <a:pPr marL="666883" lvl="1" indent="-342900">
              <a:buFont typeface="+mj-lt"/>
              <a:buAutoNum type="arabicPeriod"/>
            </a:pPr>
            <a:endParaRPr lang="en-US" dirty="0"/>
          </a:p>
          <a:p>
            <a:r>
              <a:rPr lang="en-US" sz="1800" b="1" dirty="0"/>
              <a:t>Agent Configuration</a:t>
            </a:r>
          </a:p>
          <a:p>
            <a:pPr marL="666883" lvl="1" indent="-342900">
              <a:buFont typeface="+mj-lt"/>
              <a:buAutoNum type="arabicPeriod"/>
            </a:pPr>
            <a:r>
              <a:rPr lang="en-US" sz="1500" dirty="0"/>
              <a:t>Agent built using </a:t>
            </a:r>
            <a:r>
              <a:rPr lang="en-US" sz="1500" b="1" dirty="0" err="1"/>
              <a:t>LangGraph</a:t>
            </a:r>
            <a:r>
              <a:rPr lang="en-US" sz="1500" b="1" dirty="0"/>
              <a:t> framework</a:t>
            </a:r>
            <a:r>
              <a:rPr lang="en-US" sz="1500" dirty="0"/>
              <a:t> and </a:t>
            </a:r>
            <a:r>
              <a:rPr lang="en-US" sz="1500" b="1" dirty="0" err="1"/>
              <a:t>ReAct</a:t>
            </a:r>
            <a:r>
              <a:rPr lang="en-US" sz="1500" b="1" dirty="0"/>
              <a:t> architecture</a:t>
            </a:r>
            <a:endParaRPr lang="en-US" sz="1500" dirty="0"/>
          </a:p>
          <a:p>
            <a:pPr marL="666883" lvl="1" indent="-342900">
              <a:buFont typeface="+mj-lt"/>
              <a:buAutoNum type="arabicPeriod"/>
            </a:pPr>
            <a:r>
              <a:rPr lang="en-US" sz="1500" dirty="0"/>
              <a:t>Agent instructions designed to act like a </a:t>
            </a:r>
            <a:r>
              <a:rPr lang="en-US" sz="1500" b="1" dirty="0"/>
              <a:t>virtual fitness coach</a:t>
            </a:r>
            <a:endParaRPr lang="en-US" sz="1500" dirty="0"/>
          </a:p>
          <a:p>
            <a:pPr marL="666883" lvl="1" indent="-342900">
              <a:buFont typeface="+mj-lt"/>
              <a:buAutoNum type="arabicPeriod"/>
            </a:pPr>
            <a:r>
              <a:rPr lang="en-US" sz="1500" dirty="0"/>
              <a:t>Responds with workouts, snack suggestions, and motivational advice</a:t>
            </a:r>
          </a:p>
          <a:p>
            <a:pPr marL="666883" lvl="1" indent="-342900">
              <a:buFont typeface="+mj-lt"/>
              <a:buAutoNum type="arabicPeriod"/>
            </a:pPr>
            <a:r>
              <a:rPr lang="en-US" sz="1500" dirty="0"/>
              <a:t>Understands short and natural user queries</a:t>
            </a:r>
          </a:p>
          <a:p>
            <a:pPr marL="0" indent="0">
              <a:buNone/>
            </a:pPr>
            <a:endParaRPr lang="en-IN" sz="1200" dirty="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5CE29F-D3C0-6E44-662D-DEEC1DBAEF98}"/>
              </a:ext>
            </a:extLst>
          </p:cNvPr>
          <p:cNvSpPr txBox="1"/>
          <p:nvPr/>
        </p:nvSpPr>
        <p:spPr>
          <a:xfrm>
            <a:off x="333374" y="949314"/>
            <a:ext cx="9229725" cy="2447850"/>
          </a:xfrm>
          <a:prstGeom prst="rect">
            <a:avLst/>
          </a:prstGeom>
          <a:noFill/>
        </p:spPr>
        <p:txBody>
          <a:bodyPr wrap="square">
            <a:spAutoFit/>
          </a:bodyPr>
          <a:lstStyle/>
          <a:p>
            <a:pPr marL="285750" indent="-285750">
              <a:buClr>
                <a:schemeClr val="accent1"/>
              </a:buClr>
              <a:buFont typeface="Wingdings" panose="05000000000000000000" pitchFamily="2" charset="2"/>
              <a:buChar char="§"/>
            </a:pPr>
            <a:r>
              <a:rPr lang="en-US" b="1" dirty="0">
                <a:solidFill>
                  <a:schemeClr val="tx1">
                    <a:lumMod val="75000"/>
                    <a:lumOff val="25000"/>
                  </a:schemeClr>
                </a:solidFill>
              </a:rPr>
              <a:t>Agentic AI Model</a:t>
            </a:r>
          </a:p>
          <a:p>
            <a:pPr marL="285750" indent="-285750">
              <a:buClr>
                <a:schemeClr val="accent1"/>
              </a:buClr>
              <a:buFont typeface="Wingdings" panose="05000000000000000000" pitchFamily="2" charset="2"/>
              <a:buChar char="§"/>
            </a:pPr>
            <a:endParaRPr lang="en-US" b="1" dirty="0">
              <a:solidFill>
                <a:schemeClr val="tx1">
                  <a:lumMod val="75000"/>
                  <a:lumOff val="25000"/>
                </a:schemeClr>
              </a:solidFill>
            </a:endParaRPr>
          </a:p>
          <a:p>
            <a:pPr marL="800100" lvl="1" indent="-342900">
              <a:lnSpc>
                <a:spcPct val="150000"/>
              </a:lnSpc>
              <a:buClr>
                <a:schemeClr val="accent1"/>
              </a:buClr>
              <a:buFont typeface="+mj-lt"/>
              <a:buAutoNum type="arabicPeriod"/>
            </a:pPr>
            <a:r>
              <a:rPr lang="en-US" sz="1600" dirty="0">
                <a:solidFill>
                  <a:schemeClr val="tx1">
                    <a:lumMod val="75000"/>
                    <a:lumOff val="25000"/>
                  </a:schemeClr>
                </a:solidFill>
              </a:rPr>
              <a:t>Uses </a:t>
            </a:r>
            <a:r>
              <a:rPr lang="en-US" sz="1600" b="1" dirty="0">
                <a:solidFill>
                  <a:schemeClr val="tx1">
                    <a:lumMod val="75000"/>
                    <a:lumOff val="25000"/>
                  </a:schemeClr>
                </a:solidFill>
              </a:rPr>
              <a:t>Granite-3-3-8b-instruct</a:t>
            </a:r>
            <a:r>
              <a:rPr lang="en-US" sz="1600" dirty="0">
                <a:solidFill>
                  <a:schemeClr val="tx1">
                    <a:lumMod val="75000"/>
                    <a:lumOff val="25000"/>
                  </a:schemeClr>
                </a:solidFill>
              </a:rPr>
              <a:t> model (IBM’s Agentic LLM)</a:t>
            </a:r>
          </a:p>
          <a:p>
            <a:pPr marL="800100" lvl="1" indent="-342900">
              <a:lnSpc>
                <a:spcPct val="150000"/>
              </a:lnSpc>
              <a:buClr>
                <a:schemeClr val="accent1"/>
              </a:buClr>
              <a:buFont typeface="+mj-lt"/>
              <a:buAutoNum type="arabicPeriod"/>
            </a:pPr>
            <a:r>
              <a:rPr lang="en-US" sz="1600" b="1" dirty="0">
                <a:solidFill>
                  <a:schemeClr val="tx1">
                    <a:lumMod val="75000"/>
                    <a:lumOff val="25000"/>
                  </a:schemeClr>
                </a:solidFill>
              </a:rPr>
              <a:t>No coding or training required</a:t>
            </a:r>
            <a:r>
              <a:rPr lang="en-US" sz="1600" dirty="0">
                <a:solidFill>
                  <a:schemeClr val="tx1">
                    <a:lumMod val="75000"/>
                    <a:lumOff val="25000"/>
                  </a:schemeClr>
                </a:solidFill>
              </a:rPr>
              <a:t> – powered by prompt instructions</a:t>
            </a:r>
          </a:p>
          <a:p>
            <a:pPr marL="800100" lvl="1" indent="-342900">
              <a:lnSpc>
                <a:spcPct val="150000"/>
              </a:lnSpc>
              <a:buClr>
                <a:schemeClr val="accent1"/>
              </a:buClr>
              <a:buFont typeface="+mj-lt"/>
              <a:buAutoNum type="arabicPeriod"/>
            </a:pPr>
            <a:r>
              <a:rPr lang="en-US" sz="1600" dirty="0">
                <a:solidFill>
                  <a:schemeClr val="tx1">
                    <a:lumMod val="75000"/>
                    <a:lumOff val="25000"/>
                  </a:schemeClr>
                </a:solidFill>
              </a:rPr>
              <a:t>Enables </a:t>
            </a:r>
            <a:r>
              <a:rPr lang="en-US" sz="1600" b="1" dirty="0">
                <a:solidFill>
                  <a:schemeClr val="tx1">
                    <a:lumMod val="75000"/>
                    <a:lumOff val="25000"/>
                  </a:schemeClr>
                </a:solidFill>
              </a:rPr>
              <a:t>goal-oriented responses</a:t>
            </a:r>
            <a:r>
              <a:rPr lang="en-US" sz="1600" dirty="0">
                <a:solidFill>
                  <a:schemeClr val="tx1">
                    <a:lumMod val="75000"/>
                    <a:lumOff val="25000"/>
                  </a:schemeClr>
                </a:solidFill>
              </a:rPr>
              <a:t> and </a:t>
            </a:r>
            <a:r>
              <a:rPr lang="en-US" sz="1600" b="1" dirty="0">
                <a:solidFill>
                  <a:schemeClr val="tx1">
                    <a:lumMod val="75000"/>
                    <a:lumOff val="25000"/>
                  </a:schemeClr>
                </a:solidFill>
              </a:rPr>
              <a:t>autonomous reasoning</a:t>
            </a:r>
            <a:endParaRPr lang="en-US" sz="1600" dirty="0">
              <a:solidFill>
                <a:schemeClr val="tx1">
                  <a:lumMod val="75000"/>
                  <a:lumOff val="25000"/>
                </a:schemeClr>
              </a:solidFill>
            </a:endParaRPr>
          </a:p>
          <a:p>
            <a:pPr marL="800100" lvl="1" indent="-342900">
              <a:lnSpc>
                <a:spcPct val="150000"/>
              </a:lnSpc>
              <a:buClr>
                <a:schemeClr val="accent1"/>
              </a:buClr>
              <a:buFont typeface="+mj-lt"/>
              <a:buAutoNum type="arabicPeriod"/>
            </a:pPr>
            <a:r>
              <a:rPr lang="en-US" sz="1600" dirty="0">
                <a:solidFill>
                  <a:schemeClr val="tx1">
                    <a:lumMod val="75000"/>
                    <a:lumOff val="25000"/>
                  </a:schemeClr>
                </a:solidFill>
              </a:rPr>
              <a:t>Outputs personalized and structured fitness responses</a:t>
            </a:r>
          </a:p>
          <a:p>
            <a:pPr marL="285750" indent="-285750">
              <a:lnSpc>
                <a:spcPct val="150000"/>
              </a:lnSpc>
              <a:buClr>
                <a:schemeClr val="accent1"/>
              </a:buClr>
              <a:buFont typeface="Wingdings" panose="05000000000000000000" pitchFamily="2" charset="2"/>
              <a:buChar char="§"/>
            </a:pPr>
            <a:endParaRPr lang="en-US" sz="1600" dirty="0">
              <a:solidFill>
                <a:schemeClr val="tx1">
                  <a:lumMod val="75000"/>
                  <a:lumOff val="25000"/>
                </a:schemeClr>
              </a:solidFill>
              <a:cs typeface="Arial" panose="020B0604020202020204" pitchFamily="34" charset="0"/>
            </a:endParaRPr>
          </a:p>
        </p:txBody>
      </p:sp>
    </p:spTree>
    <p:extLst>
      <p:ext uri="{BB962C8B-B14F-4D97-AF65-F5344CB8AC3E}">
        <p14:creationId xmlns:p14="http://schemas.microsoft.com/office/powerpoint/2010/main" val="726640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0088"/>
            <a:ext cx="11029616" cy="67627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39826"/>
            <a:ext cx="11029616" cy="5819774"/>
          </a:xfrm>
        </p:spPr>
        <p:txBody>
          <a:bodyPr>
            <a:normAutofit/>
          </a:bodyPr>
          <a:lstStyle/>
          <a:p>
            <a:pPr marL="0" indent="0">
              <a:buNone/>
            </a:pPr>
            <a:r>
              <a:rPr lang="en-US" sz="1800" dirty="0"/>
              <a:t>The "System Approach" section outlines the methodology and strategy used to design and implement the  </a:t>
            </a:r>
            <a:r>
              <a:rPr lang="en-US" sz="1800" b="1" dirty="0"/>
              <a:t>Fitness Buddy – AI-Powered Health Assistant</a:t>
            </a:r>
            <a:r>
              <a:rPr lang="en-US" sz="1800" dirty="0"/>
              <a:t> using </a:t>
            </a:r>
            <a:r>
              <a:rPr lang="en-US" sz="1800" b="1" dirty="0"/>
              <a:t>IBM </a:t>
            </a:r>
            <a:r>
              <a:rPr lang="en-US" sz="1800" b="1" dirty="0" err="1"/>
              <a:t>WatsonX</a:t>
            </a:r>
            <a:r>
              <a:rPr lang="en-US" sz="1800" b="1" dirty="0"/>
              <a:t> Agent Lab</a:t>
            </a:r>
            <a:r>
              <a:rPr lang="en-US" sz="1800" dirty="0"/>
              <a:t> and Agentic AI.</a:t>
            </a:r>
          </a:p>
          <a:p>
            <a:pPr marL="0" indent="0">
              <a:buNone/>
            </a:pPr>
            <a:r>
              <a:rPr lang="en-US" sz="1600" b="1" dirty="0"/>
              <a:t>       </a:t>
            </a:r>
            <a:r>
              <a:rPr lang="en-US" sz="1800" b="1" dirty="0"/>
              <a:t>System Requirements</a:t>
            </a:r>
            <a:endParaRPr lang="en-US" sz="1800" dirty="0"/>
          </a:p>
          <a:p>
            <a:pPr lvl="1">
              <a:buFont typeface="Wingdings" panose="05000000000000000000" pitchFamily="2" charset="2"/>
              <a:buChar char="Ø"/>
            </a:pPr>
            <a:r>
              <a:rPr lang="en-IN" sz="1600" dirty="0"/>
              <a:t>IBM Cloud Lite Account</a:t>
            </a:r>
            <a:r>
              <a:rPr lang="en-US" sz="1600" dirty="0"/>
              <a:t>.</a:t>
            </a:r>
          </a:p>
          <a:p>
            <a:pPr lvl="1">
              <a:buFont typeface="Wingdings" panose="05000000000000000000" pitchFamily="2" charset="2"/>
              <a:buChar char="Ø"/>
            </a:pPr>
            <a:r>
              <a:rPr lang="en-US" sz="1600" dirty="0"/>
              <a:t>Access to </a:t>
            </a:r>
            <a:r>
              <a:rPr lang="en-US" sz="1600" b="1" dirty="0"/>
              <a:t>IBM WatsonX.ai</a:t>
            </a:r>
          </a:p>
          <a:p>
            <a:pPr lvl="1">
              <a:buFont typeface="Wingdings" panose="05000000000000000000" pitchFamily="2" charset="2"/>
              <a:buChar char="Ø"/>
            </a:pPr>
            <a:r>
              <a:rPr lang="en-US" sz="1600" dirty="0"/>
              <a:t>Internet browser to access </a:t>
            </a:r>
            <a:r>
              <a:rPr lang="en-US" sz="1600" b="1" dirty="0" err="1"/>
              <a:t>WatsonX</a:t>
            </a:r>
            <a:r>
              <a:rPr lang="en-US" sz="1600" b="1" dirty="0"/>
              <a:t> Agent Lab (Beta).  </a:t>
            </a:r>
          </a:p>
          <a:p>
            <a:pPr lvl="1">
              <a:buFont typeface="Wingdings" panose="05000000000000000000" pitchFamily="2" charset="2"/>
              <a:buChar char="Ø"/>
            </a:pPr>
            <a:endParaRPr lang="en-US" sz="1600" b="1" dirty="0"/>
          </a:p>
          <a:p>
            <a:pPr marL="323983" lvl="1" indent="0">
              <a:buNone/>
            </a:pPr>
            <a:r>
              <a:rPr lang="en-US" sz="1800" b="1" dirty="0"/>
              <a:t>Libraries / Tools Required</a:t>
            </a:r>
            <a:endParaRPr lang="en-US" sz="1800" dirty="0"/>
          </a:p>
          <a:p>
            <a:pPr lvl="1">
              <a:buFont typeface="Wingdings" panose="05000000000000000000" pitchFamily="2" charset="2"/>
              <a:buChar char="Ø"/>
            </a:pPr>
            <a:r>
              <a:rPr lang="en-IN" sz="1600" b="1" dirty="0"/>
              <a:t>IBM WatsonX.ai</a:t>
            </a:r>
          </a:p>
          <a:p>
            <a:pPr lvl="1">
              <a:buFont typeface="Wingdings" panose="05000000000000000000" pitchFamily="2" charset="2"/>
              <a:buChar char="Ø"/>
            </a:pPr>
            <a:r>
              <a:rPr lang="en-IN" sz="1600" b="1" dirty="0" err="1"/>
              <a:t>WatsonX</a:t>
            </a:r>
            <a:r>
              <a:rPr lang="en-IN" sz="1600" b="1" dirty="0"/>
              <a:t> Agent Lab (Beta)</a:t>
            </a:r>
          </a:p>
          <a:p>
            <a:pPr lvl="1">
              <a:buFont typeface="Wingdings" panose="05000000000000000000" pitchFamily="2" charset="2"/>
              <a:buChar char="Ø"/>
            </a:pPr>
            <a:r>
              <a:rPr lang="en-IN" sz="1600" b="1" dirty="0"/>
              <a:t>Granite-3-3-8b-instruct LLM</a:t>
            </a:r>
          </a:p>
          <a:p>
            <a:pPr lvl="1">
              <a:buFont typeface="Wingdings" panose="05000000000000000000" pitchFamily="2" charset="2"/>
              <a:buChar char="Ø"/>
            </a:pPr>
            <a:r>
              <a:rPr lang="en-IN" sz="1600" b="1" dirty="0" err="1"/>
              <a:t>LangGraph</a:t>
            </a:r>
            <a:r>
              <a:rPr lang="en-IN" sz="1600" b="1" dirty="0"/>
              <a:t> Framework</a:t>
            </a:r>
          </a:p>
          <a:p>
            <a:pPr lvl="1">
              <a:buFont typeface="Wingdings" panose="05000000000000000000" pitchFamily="2" charset="2"/>
              <a:buChar char="Ø"/>
            </a:pPr>
            <a:r>
              <a:rPr lang="en-IN" sz="1600" b="1" dirty="0" err="1"/>
              <a:t>ReAct</a:t>
            </a:r>
            <a:r>
              <a:rPr lang="en-IN" sz="1600" b="1" dirty="0"/>
              <a:t> Architecture</a:t>
            </a:r>
          </a:p>
          <a:p>
            <a:pPr marL="0" indent="0">
              <a:buNone/>
            </a:pPr>
            <a:r>
              <a:rPr lang="en-US" sz="1600" b="1" dirty="0"/>
              <a:t>      </a:t>
            </a:r>
            <a:endParaRPr lang="en-US" sz="1600" dirty="0"/>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A29E7A-B743-7BE4-D923-F34E2F10ACA7}"/>
              </a:ext>
            </a:extLst>
          </p:cNvPr>
          <p:cNvSpPr txBox="1"/>
          <p:nvPr/>
        </p:nvSpPr>
        <p:spPr>
          <a:xfrm>
            <a:off x="1097280" y="1116043"/>
            <a:ext cx="8605520" cy="4894673"/>
          </a:xfrm>
          <a:prstGeom prst="rect">
            <a:avLst/>
          </a:prstGeom>
          <a:noFill/>
        </p:spPr>
        <p:txBody>
          <a:bodyPr wrap="square">
            <a:spAutoFit/>
          </a:bodyPr>
          <a:lstStyle/>
          <a:p>
            <a:pPr>
              <a:lnSpc>
                <a:spcPct val="150000"/>
              </a:lnSpc>
              <a:buNone/>
            </a:pPr>
            <a:r>
              <a:rPr lang="en-US" b="1" dirty="0">
                <a:solidFill>
                  <a:schemeClr val="tx1">
                    <a:lumMod val="85000"/>
                    <a:lumOff val="15000"/>
                  </a:schemeClr>
                </a:solidFill>
              </a:rPr>
              <a:t>Development Steps</a:t>
            </a: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Created a new project in </a:t>
            </a:r>
            <a:r>
              <a:rPr lang="en-US" sz="1600" b="1" dirty="0" err="1">
                <a:solidFill>
                  <a:schemeClr val="tx1">
                    <a:lumMod val="85000"/>
                    <a:lumOff val="15000"/>
                  </a:schemeClr>
                </a:solidFill>
              </a:rPr>
              <a:t>WatsonX</a:t>
            </a:r>
            <a:r>
              <a:rPr lang="en-US" sz="1600" b="1" dirty="0">
                <a:solidFill>
                  <a:schemeClr val="tx1">
                    <a:lumMod val="85000"/>
                    <a:lumOff val="15000"/>
                  </a:schemeClr>
                </a:solidFill>
              </a:rPr>
              <a:t> Agent Lab</a:t>
            </a:r>
            <a:r>
              <a:rPr lang="en-US" sz="1600" dirty="0">
                <a:solidFill>
                  <a:schemeClr val="tx1">
                    <a:lumMod val="85000"/>
                    <a:lumOff val="15000"/>
                  </a:schemeClr>
                </a:solidFill>
              </a:rPr>
              <a:t> titled </a:t>
            </a:r>
            <a:r>
              <a:rPr lang="en-US" sz="1600" i="1" dirty="0">
                <a:solidFill>
                  <a:schemeClr val="tx1">
                    <a:lumMod val="85000"/>
                    <a:lumOff val="15000"/>
                  </a:schemeClr>
                </a:solidFill>
              </a:rPr>
              <a:t>Fitness Buddy</a:t>
            </a:r>
            <a:endParaRPr lang="en-US" sz="1600" dirty="0">
              <a:solidFill>
                <a:schemeClr val="tx1">
                  <a:lumMod val="85000"/>
                  <a:lumOff val="15000"/>
                </a:schemeClr>
              </a:solidFill>
            </a:endParaRP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Configured the agent with the following setup:</a:t>
            </a:r>
          </a:p>
          <a:p>
            <a:pPr marL="742950" lvl="1" indent="-285750">
              <a:lnSpc>
                <a:spcPct val="150000"/>
              </a:lnSpc>
              <a:buClr>
                <a:schemeClr val="accent1"/>
              </a:buClr>
              <a:buFont typeface="+mj-lt"/>
              <a:buAutoNum type="arabicPeriod"/>
            </a:pPr>
            <a:r>
              <a:rPr lang="en-US" sz="1600" b="1" dirty="0">
                <a:solidFill>
                  <a:schemeClr val="tx1">
                    <a:lumMod val="85000"/>
                    <a:lumOff val="15000"/>
                  </a:schemeClr>
                </a:solidFill>
              </a:rPr>
              <a:t>Framework:</a:t>
            </a:r>
            <a:r>
              <a:rPr lang="en-US" sz="1600" dirty="0">
                <a:solidFill>
                  <a:schemeClr val="tx1">
                    <a:lumMod val="85000"/>
                    <a:lumOff val="15000"/>
                  </a:schemeClr>
                </a:solidFill>
              </a:rPr>
              <a:t> </a:t>
            </a:r>
            <a:r>
              <a:rPr lang="en-US" sz="1600" dirty="0" err="1">
                <a:solidFill>
                  <a:schemeClr val="tx1">
                    <a:lumMod val="85000"/>
                    <a:lumOff val="15000"/>
                  </a:schemeClr>
                </a:solidFill>
              </a:rPr>
              <a:t>LangGraph</a:t>
            </a:r>
            <a:endParaRPr lang="en-US" sz="1600" dirty="0">
              <a:solidFill>
                <a:schemeClr val="tx1">
                  <a:lumMod val="85000"/>
                  <a:lumOff val="15000"/>
                </a:schemeClr>
              </a:solidFill>
            </a:endParaRPr>
          </a:p>
          <a:p>
            <a:pPr marL="742950" lvl="1" indent="-285750">
              <a:lnSpc>
                <a:spcPct val="150000"/>
              </a:lnSpc>
              <a:buClr>
                <a:schemeClr val="accent1"/>
              </a:buClr>
              <a:buFont typeface="+mj-lt"/>
              <a:buAutoNum type="arabicPeriod"/>
            </a:pPr>
            <a:r>
              <a:rPr lang="en-US" sz="1600" b="1" dirty="0">
                <a:solidFill>
                  <a:schemeClr val="tx1">
                    <a:lumMod val="85000"/>
                    <a:lumOff val="15000"/>
                  </a:schemeClr>
                </a:solidFill>
              </a:rPr>
              <a:t>Architecture:</a:t>
            </a:r>
            <a:r>
              <a:rPr lang="en-US" sz="1600" dirty="0">
                <a:solidFill>
                  <a:schemeClr val="tx1">
                    <a:lumMod val="85000"/>
                    <a:lumOff val="15000"/>
                  </a:schemeClr>
                </a:solidFill>
              </a:rPr>
              <a:t> </a:t>
            </a:r>
            <a:r>
              <a:rPr lang="en-US" sz="1600" dirty="0" err="1">
                <a:solidFill>
                  <a:schemeClr val="tx1">
                    <a:lumMod val="85000"/>
                    <a:lumOff val="15000"/>
                  </a:schemeClr>
                </a:solidFill>
              </a:rPr>
              <a:t>ReAct</a:t>
            </a:r>
            <a:endParaRPr lang="en-US" sz="1600" dirty="0">
              <a:solidFill>
                <a:schemeClr val="tx1">
                  <a:lumMod val="85000"/>
                  <a:lumOff val="15000"/>
                </a:schemeClr>
              </a:solidFill>
            </a:endParaRPr>
          </a:p>
          <a:p>
            <a:pPr marL="742950" lvl="1" indent="-285750">
              <a:lnSpc>
                <a:spcPct val="150000"/>
              </a:lnSpc>
              <a:buClr>
                <a:schemeClr val="accent1"/>
              </a:buClr>
              <a:buFont typeface="+mj-lt"/>
              <a:buAutoNum type="arabicPeriod"/>
            </a:pPr>
            <a:r>
              <a:rPr lang="en-US" sz="1600" b="1" dirty="0">
                <a:solidFill>
                  <a:schemeClr val="tx1">
                    <a:lumMod val="85000"/>
                    <a:lumOff val="15000"/>
                  </a:schemeClr>
                </a:solidFill>
              </a:rPr>
              <a:t>Model:</a:t>
            </a:r>
            <a:r>
              <a:rPr lang="en-US" sz="1600" dirty="0">
                <a:solidFill>
                  <a:schemeClr val="tx1">
                    <a:lumMod val="85000"/>
                    <a:lumOff val="15000"/>
                  </a:schemeClr>
                </a:solidFill>
              </a:rPr>
              <a:t> Granite-3-3-8b-instruct</a:t>
            </a: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Wrote clear system instructions to act as a </a:t>
            </a:r>
            <a:r>
              <a:rPr lang="en-US" sz="1600" b="1" dirty="0">
                <a:solidFill>
                  <a:schemeClr val="tx1">
                    <a:lumMod val="85000"/>
                    <a:lumOff val="15000"/>
                  </a:schemeClr>
                </a:solidFill>
              </a:rPr>
              <a:t>virtual fitness coach</a:t>
            </a:r>
            <a:endParaRPr lang="en-US" sz="1600" dirty="0">
              <a:solidFill>
                <a:schemeClr val="tx1">
                  <a:lumMod val="85000"/>
                  <a:lumOff val="15000"/>
                </a:schemeClr>
              </a:solidFill>
            </a:endParaRP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Added tools to enhance capability (e.g., Google search)</a:t>
            </a: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Interacted with the agent using test prompts like:</a:t>
            </a:r>
          </a:p>
          <a:p>
            <a:pPr marL="742950" lvl="1" indent="-285750">
              <a:lnSpc>
                <a:spcPct val="150000"/>
              </a:lnSpc>
              <a:buClr>
                <a:srgbClr val="00B0F0"/>
              </a:buClr>
              <a:buFont typeface="+mj-lt"/>
              <a:buAutoNum type="arabicPeriod"/>
            </a:pPr>
            <a:r>
              <a:rPr lang="en-US" sz="1600" dirty="0">
                <a:solidFill>
                  <a:schemeClr val="tx1">
                    <a:lumMod val="85000"/>
                    <a:lumOff val="15000"/>
                  </a:schemeClr>
                </a:solidFill>
              </a:rPr>
              <a:t>“Provide me a morning workout”</a:t>
            </a:r>
          </a:p>
          <a:p>
            <a:pPr marL="742950" lvl="1" indent="-285750">
              <a:lnSpc>
                <a:spcPct val="150000"/>
              </a:lnSpc>
              <a:buClr>
                <a:srgbClr val="00B0F0"/>
              </a:buClr>
              <a:buFont typeface="+mj-lt"/>
              <a:buAutoNum type="arabicPeriod"/>
            </a:pPr>
            <a:r>
              <a:rPr lang="en-US" sz="1600" dirty="0">
                <a:solidFill>
                  <a:schemeClr val="tx1">
                    <a:lumMod val="85000"/>
                    <a:lumOff val="15000"/>
                  </a:schemeClr>
                </a:solidFill>
              </a:rPr>
              <a:t>“Suggest healthy snacks”</a:t>
            </a:r>
          </a:p>
          <a:p>
            <a:pPr marL="742950" lvl="1" indent="-285750">
              <a:lnSpc>
                <a:spcPct val="150000"/>
              </a:lnSpc>
              <a:buClr>
                <a:srgbClr val="00B0F0"/>
              </a:buClr>
              <a:buFont typeface="+mj-lt"/>
              <a:buAutoNum type="arabicPeriod"/>
            </a:pPr>
            <a:r>
              <a:rPr lang="en-US" sz="1600" dirty="0">
                <a:solidFill>
                  <a:schemeClr val="tx1">
                    <a:lumMod val="85000"/>
                    <a:lumOff val="15000"/>
                  </a:schemeClr>
                </a:solidFill>
              </a:rPr>
              <a:t>“Give me motivation”</a:t>
            </a:r>
          </a:p>
          <a:p>
            <a:pPr marL="285750" indent="-285750">
              <a:lnSpc>
                <a:spcPct val="150000"/>
              </a:lnSpc>
              <a:buClr>
                <a:schemeClr val="accent1"/>
              </a:buClr>
              <a:buFont typeface="Wingdings" panose="05000000000000000000" pitchFamily="2" charset="2"/>
              <a:buChar char="Ø"/>
            </a:pPr>
            <a:r>
              <a:rPr lang="en-US" sz="1600" dirty="0">
                <a:solidFill>
                  <a:schemeClr val="tx1">
                    <a:lumMod val="85000"/>
                    <a:lumOff val="15000"/>
                  </a:schemeClr>
                </a:solidFill>
              </a:rPr>
              <a:t>Validated outputs and captured screenshots of live responses</a:t>
            </a:r>
          </a:p>
        </p:txBody>
      </p:sp>
    </p:spTree>
    <p:extLst>
      <p:ext uri="{BB962C8B-B14F-4D97-AF65-F5344CB8AC3E}">
        <p14:creationId xmlns:p14="http://schemas.microsoft.com/office/powerpoint/2010/main" val="456336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IN" sz="4400" dirty="0">
                <a:solidFill>
                  <a:schemeClr val="accent1"/>
                </a:solidFill>
              </a:rPr>
              <a:t>Implementation Process</a:t>
            </a:r>
            <a:endParaRPr lang="en-US" dirty="0">
              <a:solidFill>
                <a:schemeClr val="accent1"/>
              </a:solidFill>
            </a:endParaRPr>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436880"/>
            <a:ext cx="11029617" cy="5984240"/>
          </a:xfrm>
        </p:spPr>
        <p:txBody>
          <a:bodyPr>
            <a:normAutofit/>
          </a:bodyPr>
          <a:lstStyle/>
          <a:p>
            <a:r>
              <a:rPr lang="en-US" sz="1800" b="1" dirty="0"/>
              <a:t>What is Being Implemented?</a:t>
            </a:r>
          </a:p>
          <a:p>
            <a:pPr marL="0" indent="0">
              <a:buNone/>
            </a:pPr>
            <a:r>
              <a:rPr lang="en-US" sz="1600" dirty="0"/>
              <a:t>	This project uses </a:t>
            </a:r>
            <a:r>
              <a:rPr lang="en-US" sz="1600" b="1" dirty="0"/>
              <a:t>IBM </a:t>
            </a:r>
            <a:r>
              <a:rPr lang="en-US" sz="1600" b="1" dirty="0" err="1"/>
              <a:t>WatsonX</a:t>
            </a:r>
            <a:r>
              <a:rPr lang="en-US" sz="1600" b="1" dirty="0"/>
              <a:t> Agent Lab</a:t>
            </a:r>
            <a:r>
              <a:rPr lang="en-US" sz="1600" dirty="0"/>
              <a:t>, a </a:t>
            </a:r>
            <a:r>
              <a:rPr lang="en-US" sz="1600" b="1" dirty="0"/>
              <a:t>no-code agent orchestration platform</a:t>
            </a:r>
            <a:r>
              <a:rPr lang="en-US" sz="1600" dirty="0"/>
              <a:t>, to build an intelligent fitness assistant.</a:t>
            </a:r>
            <a:br>
              <a:rPr lang="en-US" sz="1600" dirty="0"/>
            </a:br>
            <a:r>
              <a:rPr lang="en-US" sz="1600" dirty="0"/>
              <a:t>	Rather than training a machine learning model, the solution leverages </a:t>
            </a:r>
            <a:r>
              <a:rPr lang="en-US" sz="1600" b="1" dirty="0"/>
              <a:t>Agentic AI</a:t>
            </a:r>
            <a:r>
              <a:rPr lang="en-US" sz="1600" dirty="0"/>
              <a:t>, combining a </a:t>
            </a:r>
            <a:r>
              <a:rPr lang="en-US" sz="1600" b="1" dirty="0"/>
              <a:t>reasoning framework 	(</a:t>
            </a:r>
            <a:r>
              <a:rPr lang="en-US" sz="1600" b="1" dirty="0" err="1"/>
              <a:t>LangGraph</a:t>
            </a:r>
            <a:r>
              <a:rPr lang="en-US" sz="1600" b="1" dirty="0"/>
              <a:t>)</a:t>
            </a:r>
            <a:r>
              <a:rPr lang="en-US" sz="1600" dirty="0"/>
              <a:t> with a </a:t>
            </a:r>
            <a:r>
              <a:rPr lang="en-US" sz="1600" b="1" dirty="0"/>
              <a:t>powerful foundation model</a:t>
            </a:r>
            <a:r>
              <a:rPr lang="en-US" sz="1600" dirty="0"/>
              <a:t> (Granite LLM).</a:t>
            </a:r>
          </a:p>
          <a:p>
            <a:pPr marL="0" indent="0">
              <a:buNone/>
            </a:pPr>
            <a:endParaRPr lang="en-US" sz="1600" dirty="0"/>
          </a:p>
          <a:p>
            <a:r>
              <a:rPr lang="en-US" sz="1800" b="1" dirty="0"/>
              <a:t>System Setup Overview</a:t>
            </a:r>
          </a:p>
          <a:p>
            <a:pPr marL="0" indent="0">
              <a:buNone/>
            </a:pPr>
            <a:r>
              <a:rPr lang="en-US" sz="1600" dirty="0"/>
              <a:t>	</a:t>
            </a:r>
            <a:r>
              <a:rPr lang="en-US" sz="1600" b="1" dirty="0"/>
              <a:t>Platform: </a:t>
            </a:r>
            <a:r>
              <a:rPr lang="en-US" sz="1600" dirty="0"/>
              <a:t>IBM </a:t>
            </a:r>
            <a:r>
              <a:rPr lang="en-US" sz="1600" dirty="0" err="1"/>
              <a:t>WatsonX</a:t>
            </a:r>
            <a:r>
              <a:rPr lang="en-US" sz="1600" dirty="0"/>
              <a:t> Agent Lab (Beta)</a:t>
            </a:r>
          </a:p>
          <a:p>
            <a:pPr marL="0" indent="0">
              <a:buNone/>
            </a:pPr>
            <a:r>
              <a:rPr lang="en-US" sz="1600" dirty="0"/>
              <a:t>	</a:t>
            </a:r>
            <a:r>
              <a:rPr lang="en-US" sz="1600" b="1" dirty="0"/>
              <a:t>Framework:</a:t>
            </a:r>
            <a:r>
              <a:rPr lang="en-US" sz="1600" dirty="0"/>
              <a:t> </a:t>
            </a:r>
            <a:r>
              <a:rPr lang="en-US" sz="1600" dirty="0" err="1"/>
              <a:t>LangGraph</a:t>
            </a:r>
            <a:r>
              <a:rPr lang="en-US" sz="1600" dirty="0"/>
              <a:t>-based Agentic architecture</a:t>
            </a:r>
          </a:p>
          <a:p>
            <a:pPr marL="0" indent="0">
              <a:buNone/>
            </a:pPr>
            <a:r>
              <a:rPr lang="en-US" sz="1600" dirty="0"/>
              <a:t>	</a:t>
            </a:r>
            <a:r>
              <a:rPr lang="en-US" sz="1600" b="1" dirty="0"/>
              <a:t>Model Used: </a:t>
            </a:r>
            <a:r>
              <a:rPr lang="en-US" sz="1600" dirty="0"/>
              <a:t>granite-3-3-8b-instruct (IBM Foundation Model)</a:t>
            </a:r>
          </a:p>
          <a:p>
            <a:pPr marL="0" indent="0">
              <a:buNone/>
            </a:pPr>
            <a:r>
              <a:rPr lang="en-US" sz="1600" dirty="0"/>
              <a:t>	</a:t>
            </a:r>
            <a:r>
              <a:rPr lang="en-US" sz="1600" b="1" dirty="0"/>
              <a:t>Agent Type</a:t>
            </a:r>
            <a:r>
              <a:rPr lang="en-US" sz="1600" dirty="0"/>
              <a:t>: </a:t>
            </a:r>
            <a:r>
              <a:rPr lang="en-US" sz="1600" dirty="0" err="1"/>
              <a:t>ReAct</a:t>
            </a:r>
            <a:r>
              <a:rPr lang="en-US" sz="1600" dirty="0"/>
              <a:t> (Reasoning + Acting)</a:t>
            </a:r>
          </a:p>
          <a:p>
            <a:pPr marL="0" indent="0">
              <a:buNone/>
            </a:pPr>
            <a:r>
              <a:rPr lang="en-US" sz="1600" dirty="0"/>
              <a:t>	</a:t>
            </a:r>
            <a:r>
              <a:rPr lang="en-US" sz="1600" b="1" dirty="0"/>
              <a:t>Tools Enabled</a:t>
            </a:r>
            <a:r>
              <a:rPr lang="en-US" sz="1600" dirty="0"/>
              <a:t>: Google Search</a:t>
            </a:r>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7C5F06-3440-4E40-A744-18F26340F22B}"/>
              </a:ext>
            </a:extLst>
          </p:cNvPr>
          <p:cNvSpPr txBox="1"/>
          <p:nvPr/>
        </p:nvSpPr>
        <p:spPr>
          <a:xfrm>
            <a:off x="781049" y="649674"/>
            <a:ext cx="10448926" cy="6063198"/>
          </a:xfrm>
          <a:prstGeom prst="rect">
            <a:avLst/>
          </a:prstGeom>
          <a:noFill/>
        </p:spPr>
        <p:txBody>
          <a:bodyPr wrap="square">
            <a:spAutoFit/>
          </a:bodyPr>
          <a:lstStyle/>
          <a:p>
            <a:pPr>
              <a:lnSpc>
                <a:spcPct val="150000"/>
              </a:lnSpc>
              <a:buClr>
                <a:schemeClr val="accent1"/>
              </a:buClr>
            </a:pPr>
            <a:r>
              <a:rPr lang="en-IN" b="1" dirty="0">
                <a:solidFill>
                  <a:schemeClr val="tx1">
                    <a:lumMod val="75000"/>
                    <a:lumOff val="25000"/>
                  </a:schemeClr>
                </a:solidFill>
              </a:rPr>
              <a:t>Step-by-Step Implementation Process :</a:t>
            </a:r>
          </a:p>
          <a:p>
            <a:pPr marL="285750" indent="-285750">
              <a:lnSpc>
                <a:spcPct val="150000"/>
              </a:lnSpc>
              <a:buClr>
                <a:schemeClr val="accent1"/>
              </a:buClr>
              <a:buFont typeface="Wingdings" panose="05000000000000000000" pitchFamily="2" charset="2"/>
              <a:buChar char="Ø"/>
            </a:pPr>
            <a:r>
              <a:rPr lang="en-US" b="1" dirty="0">
                <a:solidFill>
                  <a:schemeClr val="tx1">
                    <a:lumMod val="75000"/>
                    <a:lumOff val="25000"/>
                  </a:schemeClr>
                </a:solidFill>
              </a:rPr>
              <a:t>Project Initialization</a:t>
            </a:r>
            <a:endParaRPr lang="en-US" dirty="0">
              <a:solidFill>
                <a:schemeClr val="tx1">
                  <a:lumMod val="75000"/>
                  <a:lumOff val="25000"/>
                </a:schemeClr>
              </a:solidFill>
            </a:endParaRPr>
          </a:p>
          <a:p>
            <a:pPr marL="800100" lvl="1" indent="-342900">
              <a:lnSpc>
                <a:spcPct val="150000"/>
              </a:lnSpc>
              <a:buClr>
                <a:schemeClr val="accent1"/>
              </a:buClr>
              <a:buFont typeface="+mj-lt"/>
              <a:buAutoNum type="arabicPeriod"/>
            </a:pPr>
            <a:r>
              <a:rPr lang="en-US" sz="1600" dirty="0">
                <a:solidFill>
                  <a:schemeClr val="tx1">
                    <a:lumMod val="75000"/>
                    <a:lumOff val="25000"/>
                  </a:schemeClr>
                </a:solidFill>
              </a:rPr>
              <a:t>Created a new project in </a:t>
            </a:r>
            <a:r>
              <a:rPr lang="en-US" sz="1600" b="1" dirty="0">
                <a:solidFill>
                  <a:schemeClr val="tx1">
                    <a:lumMod val="75000"/>
                    <a:lumOff val="25000"/>
                  </a:schemeClr>
                </a:solidFill>
              </a:rPr>
              <a:t>IBM </a:t>
            </a:r>
            <a:r>
              <a:rPr lang="en-US" sz="1600" b="1" dirty="0" err="1">
                <a:solidFill>
                  <a:schemeClr val="tx1">
                    <a:lumMod val="75000"/>
                    <a:lumOff val="25000"/>
                  </a:schemeClr>
                </a:solidFill>
              </a:rPr>
              <a:t>WatsonX</a:t>
            </a:r>
            <a:r>
              <a:rPr lang="en-US" sz="1600" b="1" dirty="0">
                <a:solidFill>
                  <a:schemeClr val="tx1">
                    <a:lumMod val="75000"/>
                    <a:lumOff val="25000"/>
                  </a:schemeClr>
                </a:solidFill>
              </a:rPr>
              <a:t> Agent Lab</a:t>
            </a:r>
            <a:endParaRPr lang="en-US" sz="1600" dirty="0">
              <a:solidFill>
                <a:schemeClr val="tx1">
                  <a:lumMod val="75000"/>
                  <a:lumOff val="25000"/>
                </a:schemeClr>
              </a:solidFill>
            </a:endParaRPr>
          </a:p>
          <a:p>
            <a:pPr marL="800100" lvl="1" indent="-342900">
              <a:lnSpc>
                <a:spcPct val="150000"/>
              </a:lnSpc>
              <a:buClr>
                <a:schemeClr val="accent1"/>
              </a:buClr>
              <a:buFont typeface="+mj-lt"/>
              <a:buAutoNum type="arabicPeriod"/>
            </a:pPr>
            <a:r>
              <a:rPr lang="en-US" sz="1600" dirty="0">
                <a:solidFill>
                  <a:schemeClr val="tx1">
                    <a:lumMod val="75000"/>
                    <a:lumOff val="25000"/>
                  </a:schemeClr>
                </a:solidFill>
              </a:rPr>
              <a:t>Named the assistant: </a:t>
            </a:r>
            <a:r>
              <a:rPr lang="en-US" sz="1600" b="1" dirty="0">
                <a:solidFill>
                  <a:schemeClr val="tx1">
                    <a:lumMod val="75000"/>
                    <a:lumOff val="25000"/>
                  </a:schemeClr>
                </a:solidFill>
              </a:rPr>
              <a:t>Fitness Buddy</a:t>
            </a:r>
          </a:p>
          <a:p>
            <a:pPr lvl="1">
              <a:lnSpc>
                <a:spcPct val="150000"/>
              </a:lnSpc>
              <a:buClr>
                <a:schemeClr val="accent1"/>
              </a:buClr>
            </a:pPr>
            <a:endParaRPr lang="en-US" sz="1600" dirty="0">
              <a:solidFill>
                <a:schemeClr val="tx1">
                  <a:lumMod val="75000"/>
                  <a:lumOff val="25000"/>
                </a:schemeClr>
              </a:solidFill>
            </a:endParaRPr>
          </a:p>
          <a:p>
            <a:pPr marL="285750" indent="-285750">
              <a:lnSpc>
                <a:spcPct val="150000"/>
              </a:lnSpc>
              <a:buClr>
                <a:schemeClr val="accent1"/>
              </a:buClr>
              <a:buFont typeface="Wingdings" panose="05000000000000000000" pitchFamily="2" charset="2"/>
              <a:buChar char="Ø"/>
            </a:pPr>
            <a:r>
              <a:rPr lang="en-US" b="1" dirty="0">
                <a:solidFill>
                  <a:schemeClr val="tx1">
                    <a:lumMod val="75000"/>
                    <a:lumOff val="25000"/>
                  </a:schemeClr>
                </a:solidFill>
              </a:rPr>
              <a:t>System Message Configuration</a:t>
            </a:r>
          </a:p>
          <a:p>
            <a:pPr marL="800100" lvl="1" indent="-342900">
              <a:buClr>
                <a:schemeClr val="accent1"/>
              </a:buClr>
              <a:buFont typeface="+mj-lt"/>
              <a:buAutoNum type="arabicPeriod"/>
            </a:pPr>
            <a:r>
              <a:rPr lang="en-US" sz="1600" dirty="0">
                <a:solidFill>
                  <a:schemeClr val="tx1">
                    <a:lumMod val="75000"/>
                    <a:lumOff val="25000"/>
                  </a:schemeClr>
                </a:solidFill>
              </a:rPr>
              <a:t>Defined the assistant’s role in natural language : “</a:t>
            </a:r>
            <a:r>
              <a:rPr lang="en-US" sz="1600" b="1" dirty="0">
                <a:solidFill>
                  <a:schemeClr val="tx1">
                    <a:lumMod val="75000"/>
                    <a:lumOff val="25000"/>
                  </a:schemeClr>
                </a:solidFill>
              </a:rPr>
              <a:t>You are Fitness Buddy – an AI-powered virtual fitness coach. You guide users with home workouts, healthy snack suggestions, and motivational tips. Respond in a friendly and concise tone, like a personal trainer. Accept simple and short natural language queries. If greeted, say: "Hi, I’m Fitness Buddy! Ready to help you get fitter. Ask me for workouts, snacks, or motivation!".</a:t>
            </a:r>
            <a:r>
              <a:rPr lang="en-US" sz="1600" dirty="0">
                <a:solidFill>
                  <a:schemeClr val="tx1">
                    <a:lumMod val="75000"/>
                    <a:lumOff val="25000"/>
                  </a:schemeClr>
                </a:solidFill>
              </a:rPr>
              <a:t>”</a:t>
            </a:r>
          </a:p>
          <a:p>
            <a:pPr marL="800100" lvl="1" indent="-342900">
              <a:buClr>
                <a:schemeClr val="accent1"/>
              </a:buClr>
              <a:buFont typeface="+mj-lt"/>
              <a:buAutoNum type="arabicPeriod"/>
            </a:pPr>
            <a:endParaRPr lang="en-US" sz="1600" dirty="0">
              <a:solidFill>
                <a:schemeClr val="tx1">
                  <a:lumMod val="75000"/>
                  <a:lumOff val="25000"/>
                </a:schemeClr>
              </a:solidFill>
            </a:endParaRPr>
          </a:p>
          <a:p>
            <a:pPr marL="800100" lvl="1" indent="-342900">
              <a:buClr>
                <a:schemeClr val="accent1"/>
              </a:buClr>
              <a:buFont typeface="+mj-lt"/>
              <a:buAutoNum type="arabicPeriod"/>
            </a:pPr>
            <a:r>
              <a:rPr lang="en-US" sz="1600" dirty="0">
                <a:solidFill>
                  <a:schemeClr val="tx1">
                    <a:lumMod val="75000"/>
                    <a:lumOff val="25000"/>
                  </a:schemeClr>
                </a:solidFill>
              </a:rPr>
              <a:t>This acts as the behavioral instruction for the LLM agent.</a:t>
            </a:r>
          </a:p>
          <a:p>
            <a:pPr marL="800100" lvl="1" indent="-342900">
              <a:lnSpc>
                <a:spcPct val="150000"/>
              </a:lnSpc>
              <a:buClr>
                <a:schemeClr val="accent1"/>
              </a:buClr>
              <a:buFont typeface="+mj-lt"/>
              <a:buAutoNum type="arabicPeriod"/>
            </a:pPr>
            <a:endParaRPr lang="en-US" sz="1600" dirty="0">
              <a:solidFill>
                <a:schemeClr val="tx1">
                  <a:lumMod val="75000"/>
                  <a:lumOff val="25000"/>
                </a:schemeClr>
              </a:solidFill>
            </a:endParaRPr>
          </a:p>
          <a:p>
            <a:pPr marL="285750" indent="-285750">
              <a:lnSpc>
                <a:spcPct val="150000"/>
              </a:lnSpc>
              <a:buClr>
                <a:srgbClr val="00B0F0"/>
              </a:buClr>
              <a:buFont typeface="Wingdings" panose="05000000000000000000" pitchFamily="2" charset="2"/>
              <a:buChar char="Ø"/>
            </a:pPr>
            <a:r>
              <a:rPr lang="en-US" b="1" dirty="0">
                <a:solidFill>
                  <a:schemeClr val="tx1">
                    <a:lumMod val="75000"/>
                    <a:lumOff val="25000"/>
                  </a:schemeClr>
                </a:solidFill>
              </a:rPr>
              <a:t>Workflow Design</a:t>
            </a:r>
            <a:endParaRPr lang="en-US" dirty="0">
              <a:solidFill>
                <a:schemeClr val="tx1">
                  <a:lumMod val="75000"/>
                  <a:lumOff val="25000"/>
                </a:schemeClr>
              </a:solidFill>
            </a:endParaRP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Selected the </a:t>
            </a:r>
            <a:r>
              <a:rPr lang="en-US" sz="1600" b="1" dirty="0" err="1">
                <a:solidFill>
                  <a:schemeClr val="tx1">
                    <a:lumMod val="75000"/>
                    <a:lumOff val="25000"/>
                  </a:schemeClr>
                </a:solidFill>
              </a:rPr>
              <a:t>ReAct</a:t>
            </a:r>
            <a:r>
              <a:rPr lang="en-US" sz="1600" dirty="0">
                <a:solidFill>
                  <a:schemeClr val="tx1">
                    <a:lumMod val="75000"/>
                    <a:lumOff val="25000"/>
                  </a:schemeClr>
                </a:solidFill>
              </a:rPr>
              <a:t> (Reasoning + Acting) agent flow to handle both thinking and responding</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Added </a:t>
            </a:r>
            <a:r>
              <a:rPr lang="en-US" sz="1600" b="1" dirty="0">
                <a:solidFill>
                  <a:schemeClr val="tx1">
                    <a:lumMod val="75000"/>
                    <a:lumOff val="25000"/>
                  </a:schemeClr>
                </a:solidFill>
              </a:rPr>
              <a:t>input nodes</a:t>
            </a:r>
            <a:r>
              <a:rPr lang="en-US" sz="1600" dirty="0">
                <a:solidFill>
                  <a:schemeClr val="tx1">
                    <a:lumMod val="75000"/>
                    <a:lumOff val="25000"/>
                  </a:schemeClr>
                </a:solidFill>
              </a:rPr>
              <a:t> to accept natural language queries</a:t>
            </a:r>
          </a:p>
          <a:p>
            <a:pPr marL="800100" lvl="1" indent="-342900">
              <a:lnSpc>
                <a:spcPct val="150000"/>
              </a:lnSpc>
              <a:buClr>
                <a:srgbClr val="00B0F0"/>
              </a:buClr>
              <a:buFont typeface="+mj-lt"/>
              <a:buAutoNum type="arabicPeriod"/>
            </a:pPr>
            <a:r>
              <a:rPr lang="en-US" sz="1600" dirty="0">
                <a:solidFill>
                  <a:schemeClr val="tx1">
                    <a:lumMod val="75000"/>
                    <a:lumOff val="25000"/>
                  </a:schemeClr>
                </a:solidFill>
              </a:rPr>
              <a:t>Connected system prompt and response nodes for smooth dialogue</a:t>
            </a:r>
          </a:p>
          <a:p>
            <a:pPr marL="800100" lvl="1" indent="-342900">
              <a:buClr>
                <a:schemeClr val="accent1"/>
              </a:buClr>
              <a:buFont typeface="+mj-lt"/>
              <a:buAutoNum type="arabicPeriod"/>
            </a:pPr>
            <a:endParaRPr lang="en-US" sz="1600" dirty="0">
              <a:solidFill>
                <a:schemeClr val="tx1">
                  <a:lumMod val="75000"/>
                  <a:lumOff val="25000"/>
                </a:schemeClr>
              </a:solidFill>
            </a:endParaRPr>
          </a:p>
        </p:txBody>
      </p:sp>
    </p:spTree>
    <p:extLst>
      <p:ext uri="{BB962C8B-B14F-4D97-AF65-F5344CB8AC3E}">
        <p14:creationId xmlns:p14="http://schemas.microsoft.com/office/powerpoint/2010/main" val="16489856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231</TotalTime>
  <Words>1154</Words>
  <Application>Microsoft Office PowerPoint</Application>
  <PresentationFormat>Widescreen</PresentationFormat>
  <Paragraphs>133</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Book</vt:lpstr>
      <vt:lpstr>Franklin Gothic Demi</vt:lpstr>
      <vt:lpstr>Wingdings</vt:lpstr>
      <vt:lpstr>Wingdings 2</vt:lpstr>
      <vt:lpstr>DividendVTI</vt:lpstr>
      <vt:lpstr>FITNESS BUDDY – AI-POWERED HEALTH ASSISTANT </vt:lpstr>
      <vt:lpstr>OUTLINE</vt:lpstr>
      <vt:lpstr>Problem Statement</vt:lpstr>
      <vt:lpstr>Proposed Solution</vt:lpstr>
      <vt:lpstr>PowerPoint Presentation</vt:lpstr>
      <vt:lpstr>System  Approach</vt:lpstr>
      <vt:lpstr>PowerPoint Presentation</vt:lpstr>
      <vt:lpstr>Implementation Process</vt:lpstr>
      <vt:lpstr>PowerPoint Presentation</vt:lpstr>
      <vt:lpstr>PowerPoint Presentation</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Aniruddha Sain</cp:lastModifiedBy>
  <cp:revision>27</cp:revision>
  <dcterms:created xsi:type="dcterms:W3CDTF">2021-05-26T16:50:10Z</dcterms:created>
  <dcterms:modified xsi:type="dcterms:W3CDTF">2025-08-01T15:53:49Z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