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3" r:id="rId1"/>
  </p:sldMasterIdLst>
  <p:notesMasterIdLst>
    <p:notesMasterId r:id="rId18"/>
  </p:notesMasterIdLst>
  <p:sldIdLst>
    <p:sldId id="256" r:id="rId2"/>
    <p:sldId id="257" r:id="rId3"/>
    <p:sldId id="258" r:id="rId4"/>
    <p:sldId id="260" r:id="rId5"/>
    <p:sldId id="261" r:id="rId6"/>
    <p:sldId id="262" r:id="rId7"/>
    <p:sldId id="263" r:id="rId8"/>
    <p:sldId id="264" r:id="rId9"/>
    <p:sldId id="265" r:id="rId10"/>
    <p:sldId id="266" r:id="rId11"/>
    <p:sldId id="267" r:id="rId12"/>
    <p:sldId id="268" r:id="rId13"/>
    <p:sldId id="269" r:id="rId14"/>
    <p:sldId id="270" r:id="rId15"/>
    <p:sldId id="272"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5" d="100"/>
          <a:sy n="65" d="100"/>
        </p:scale>
        <p:origin x="912"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940810A-5EFC-4D74-9191-981208E3E095}" type="datetimeFigureOut">
              <a:rPr lang="en-IN" smtClean="0"/>
              <a:t>04-07-2025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D7F860D-F062-4DA5-AE60-5431E075D65F}" type="slidenum">
              <a:rPr lang="en-IN" smtClean="0"/>
              <a:t>‹#›</a:t>
            </a:fld>
            <a:endParaRPr lang="en-IN"/>
          </a:p>
        </p:txBody>
      </p:sp>
    </p:spTree>
    <p:extLst>
      <p:ext uri="{BB962C8B-B14F-4D97-AF65-F5344CB8AC3E}">
        <p14:creationId xmlns:p14="http://schemas.microsoft.com/office/powerpoint/2010/main" val="6108429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7F860D-F062-4DA5-AE60-5431E075D65F}" type="slidenum">
              <a:rPr lang="en-IN" smtClean="0"/>
              <a:t>5</a:t>
            </a:fld>
            <a:endParaRPr lang="en-IN"/>
          </a:p>
        </p:txBody>
      </p:sp>
    </p:spTree>
    <p:extLst>
      <p:ext uri="{BB962C8B-B14F-4D97-AF65-F5344CB8AC3E}">
        <p14:creationId xmlns:p14="http://schemas.microsoft.com/office/powerpoint/2010/main" val="396335450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D7F860D-F062-4DA5-AE60-5431E075D65F}" type="slidenum">
              <a:rPr lang="en-IN" smtClean="0"/>
              <a:t>14</a:t>
            </a:fld>
            <a:endParaRPr lang="en-IN"/>
          </a:p>
        </p:txBody>
      </p:sp>
    </p:spTree>
    <p:extLst>
      <p:ext uri="{BB962C8B-B14F-4D97-AF65-F5344CB8AC3E}">
        <p14:creationId xmlns:p14="http://schemas.microsoft.com/office/powerpoint/2010/main" val="27865582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15201E8-9E62-4927-9059-32BB677BA2A7}" type="datetimeFigureOut">
              <a:rPr lang="en-IN" smtClean="0"/>
              <a:t>04-07-2025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D129F11B-EC5B-42E5-9165-C95414187F66}"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950114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201E8-9E62-4927-9059-32BB677BA2A7}" type="datetimeFigureOut">
              <a:rPr lang="en-IN" smtClean="0"/>
              <a:t>04-07-2025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9F11B-EC5B-42E5-9165-C95414187F66}"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110750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201E8-9E62-4927-9059-32BB677BA2A7}" type="datetimeFigureOut">
              <a:rPr lang="en-IN" smtClean="0"/>
              <a:t>04-07-2025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9F11B-EC5B-42E5-9165-C95414187F66}"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709270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15201E8-9E62-4927-9059-32BB677BA2A7}" type="datetimeFigureOut">
              <a:rPr lang="en-IN" smtClean="0"/>
              <a:t>04-07-2025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9F11B-EC5B-42E5-9165-C95414187F66}"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1666915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15201E8-9E62-4927-9059-32BB677BA2A7}" type="datetimeFigureOut">
              <a:rPr lang="en-IN" smtClean="0"/>
              <a:t>04-07-2025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D129F11B-EC5B-42E5-9165-C95414187F66}"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2208281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15201E8-9E62-4927-9059-32BB677BA2A7}" type="datetimeFigureOut">
              <a:rPr lang="en-IN" smtClean="0"/>
              <a:t>04-07-2025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9F11B-EC5B-42E5-9165-C95414187F66}"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74753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15201E8-9E62-4927-9059-32BB677BA2A7}" type="datetimeFigureOut">
              <a:rPr lang="en-IN" smtClean="0"/>
              <a:t>04-07-2025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D129F11B-EC5B-42E5-9165-C95414187F66}"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33216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15201E8-9E62-4927-9059-32BB677BA2A7}" type="datetimeFigureOut">
              <a:rPr lang="en-IN" smtClean="0"/>
              <a:t>04-07-2025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D129F11B-EC5B-42E5-9165-C95414187F66}"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9440893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15201E8-9E62-4927-9059-32BB677BA2A7}" type="datetimeFigureOut">
              <a:rPr lang="en-IN" smtClean="0"/>
              <a:t>04-07-2025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D129F11B-EC5B-42E5-9165-C95414187F66}" type="slidenum">
              <a:rPr lang="en-IN" smtClean="0"/>
              <a:t>‹#›</a:t>
            </a:fld>
            <a:endParaRPr lang="en-IN"/>
          </a:p>
        </p:txBody>
      </p:sp>
    </p:spTree>
    <p:extLst>
      <p:ext uri="{BB962C8B-B14F-4D97-AF65-F5344CB8AC3E}">
        <p14:creationId xmlns:p14="http://schemas.microsoft.com/office/powerpoint/2010/main" val="40816050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C15201E8-9E62-4927-9059-32BB677BA2A7}" type="datetimeFigureOut">
              <a:rPr lang="en-IN" smtClean="0"/>
              <a:t>04-07-2025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D129F11B-EC5B-42E5-9165-C95414187F66}"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92351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C15201E8-9E62-4927-9059-32BB677BA2A7}" type="datetimeFigureOut">
              <a:rPr lang="en-IN" smtClean="0"/>
              <a:t>04-07-2025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D129F11B-EC5B-42E5-9165-C95414187F66}"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379634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C15201E8-9E62-4927-9059-32BB677BA2A7}" type="datetimeFigureOut">
              <a:rPr lang="en-IN" smtClean="0"/>
              <a:t>04-07-2025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D129F11B-EC5B-42E5-9165-C95414187F66}"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73194782"/>
      </p:ext>
    </p:extLst>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 Id="rId4" Type="http://schemas.openxmlformats.org/officeDocument/2006/relationships/image" Target="../media/image25.png"/></Relationships>
</file>

<file path=ppt/slides/_rels/slide1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4" Type="http://schemas.openxmlformats.org/officeDocument/2006/relationships/image" Target="../media/image28.png"/></Relationships>
</file>

<file path=ppt/slides/_rels/slide1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7.xml"/><Relationship Id="rId4" Type="http://schemas.openxmlformats.org/officeDocument/2006/relationships/image" Target="../media/image31.png"/></Relationships>
</file>

<file path=ppt/slides/_rels/slide13.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4" Type="http://schemas.openxmlformats.org/officeDocument/2006/relationships/image" Target="../media/image3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hyperlink" Target="https://drive.google.com/file/d/1cJsmsbDqXGqIqLSAEfcsOSBdiLb9icT2/view?usp=sharing"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35.jp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5.jpg"/><Relationship Id="rId1" Type="http://schemas.openxmlformats.org/officeDocument/2006/relationships/slideLayout" Target="../slideLayouts/slideLayout7.xml"/><Relationship Id="rId4" Type="http://schemas.openxmlformats.org/officeDocument/2006/relationships/image" Target="../media/image7.jp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 Id="rId4" Type="http://schemas.openxmlformats.org/officeDocument/2006/relationships/image" Target="../media/image14.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2E8CAA-BD2F-E0B6-DAB2-450283FB66A3}"/>
              </a:ext>
            </a:extLst>
          </p:cNvPr>
          <p:cNvSpPr>
            <a:spLocks noGrp="1"/>
          </p:cNvSpPr>
          <p:nvPr>
            <p:ph type="ctrTitle"/>
          </p:nvPr>
        </p:nvSpPr>
        <p:spPr>
          <a:xfrm>
            <a:off x="3598606" y="0"/>
            <a:ext cx="7285704" cy="1230718"/>
          </a:xfrm>
        </p:spPr>
        <p:txBody>
          <a:bodyPr>
            <a:normAutofit fontScale="90000"/>
          </a:bodyPr>
          <a:lstStyle/>
          <a:p>
            <a:r>
              <a:rPr lang="en-US" cap="none" dirty="0"/>
              <a:t>Data analysis in Retails:</a:t>
            </a:r>
            <a:endParaRPr lang="en-IN" dirty="0"/>
          </a:p>
        </p:txBody>
      </p:sp>
      <p:sp>
        <p:nvSpPr>
          <p:cNvPr id="3" name="Subtitle 2">
            <a:extLst>
              <a:ext uri="{FF2B5EF4-FFF2-40B4-BE49-F238E27FC236}">
                <a16:creationId xmlns:a16="http://schemas.microsoft.com/office/drawing/2014/main" id="{57441027-9DB0-AD18-9F90-9B07EA21F775}"/>
              </a:ext>
            </a:extLst>
          </p:cNvPr>
          <p:cNvSpPr>
            <a:spLocks noGrp="1"/>
          </p:cNvSpPr>
          <p:nvPr>
            <p:ph type="subTitle" idx="1"/>
          </p:nvPr>
        </p:nvSpPr>
        <p:spPr>
          <a:xfrm>
            <a:off x="3392128" y="1230719"/>
            <a:ext cx="8495072" cy="802297"/>
          </a:xfrm>
        </p:spPr>
        <p:txBody>
          <a:bodyPr>
            <a:noAutofit/>
          </a:bodyPr>
          <a:lstStyle/>
          <a:p>
            <a:r>
              <a:rPr lang="en-US" sz="2000" b="1" dirty="0">
                <a:latin typeface="Aptos Narrow" panose="020B0004020202020204" pitchFamily="34" charset="0"/>
              </a:rPr>
              <a:t>A Multi-Dimensional Analysis of Walmart's Sales Ecosystem Using Advanced MYSQL Techniques</a:t>
            </a:r>
            <a:endParaRPr lang="en-IN" sz="2000" b="1" cap="none" dirty="0">
              <a:latin typeface="Aptos Narrow" panose="020B0004020202020204" pitchFamily="34" charset="0"/>
            </a:endParaRPr>
          </a:p>
        </p:txBody>
      </p:sp>
      <p:pic>
        <p:nvPicPr>
          <p:cNvPr id="5" name="Picture 4">
            <a:extLst>
              <a:ext uri="{FF2B5EF4-FFF2-40B4-BE49-F238E27FC236}">
                <a16:creationId xmlns:a16="http://schemas.microsoft.com/office/drawing/2014/main" id="{22748FF5-9B4B-7629-85CF-DE065EDA1AF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170903" cy="2033016"/>
          </a:xfrm>
          <a:prstGeom prst="rect">
            <a:avLst/>
          </a:prstGeom>
        </p:spPr>
      </p:pic>
      <p:sp>
        <p:nvSpPr>
          <p:cNvPr id="7" name="TextBox 6">
            <a:extLst>
              <a:ext uri="{FF2B5EF4-FFF2-40B4-BE49-F238E27FC236}">
                <a16:creationId xmlns:a16="http://schemas.microsoft.com/office/drawing/2014/main" id="{010EE5AD-6290-5ACE-5BE3-166034341DBE}"/>
              </a:ext>
            </a:extLst>
          </p:cNvPr>
          <p:cNvSpPr txBox="1"/>
          <p:nvPr/>
        </p:nvSpPr>
        <p:spPr>
          <a:xfrm>
            <a:off x="6474542" y="3429000"/>
            <a:ext cx="5717458" cy="1569660"/>
          </a:xfrm>
          <a:prstGeom prst="rect">
            <a:avLst/>
          </a:prstGeom>
          <a:noFill/>
        </p:spPr>
        <p:txBody>
          <a:bodyPr wrap="square">
            <a:spAutoFit/>
          </a:bodyPr>
          <a:lstStyle/>
          <a:p>
            <a:r>
              <a:rPr lang="en-US" sz="3200" b="1" dirty="0">
                <a:latin typeface="Aptos Narrow" panose="020B0004020202020204" pitchFamily="34" charset="0"/>
              </a:rPr>
              <a:t>Name:- Anirudh </a:t>
            </a:r>
            <a:r>
              <a:rPr lang="en-US" sz="3200" b="1" dirty="0" err="1">
                <a:latin typeface="Aptos Narrow" panose="020B0004020202020204" pitchFamily="34" charset="0"/>
              </a:rPr>
              <a:t>Shambharkar</a:t>
            </a:r>
            <a:endParaRPr lang="en-US" sz="3200" b="1" dirty="0">
              <a:latin typeface="Aptos Narrow" panose="020B0004020202020204" pitchFamily="34" charset="0"/>
            </a:endParaRPr>
          </a:p>
          <a:p>
            <a:r>
              <a:rPr lang="en-US" sz="3200" b="1" dirty="0">
                <a:latin typeface="Aptos Narrow" panose="020B0004020202020204" pitchFamily="34" charset="0"/>
              </a:rPr>
              <a:t>Batch:- 15</a:t>
            </a:r>
            <a:r>
              <a:rPr lang="en-US" sz="3200" b="1" baseline="30000" dirty="0">
                <a:latin typeface="Aptos Narrow" panose="020B0004020202020204" pitchFamily="34" charset="0"/>
              </a:rPr>
              <a:t>th</a:t>
            </a:r>
            <a:r>
              <a:rPr lang="en-US" sz="3200" b="1" dirty="0">
                <a:latin typeface="Aptos Narrow" panose="020B0004020202020204" pitchFamily="34" charset="0"/>
              </a:rPr>
              <a:t> April 2025</a:t>
            </a:r>
          </a:p>
          <a:p>
            <a:r>
              <a:rPr lang="en-US" sz="3200" b="1" dirty="0">
                <a:latin typeface="Aptos Narrow" panose="020B0004020202020204" pitchFamily="34" charset="0"/>
              </a:rPr>
              <a:t>Course:- Data Science PGC</a:t>
            </a:r>
            <a:endParaRPr lang="en-IN" sz="3200" b="1" dirty="0">
              <a:latin typeface="Aptos Narrow" panose="020B0004020202020204" pitchFamily="34" charset="0"/>
            </a:endParaRPr>
          </a:p>
        </p:txBody>
      </p:sp>
      <p:pic>
        <p:nvPicPr>
          <p:cNvPr id="9" name="Picture 8">
            <a:extLst>
              <a:ext uri="{FF2B5EF4-FFF2-40B4-BE49-F238E27FC236}">
                <a16:creationId xmlns:a16="http://schemas.microsoft.com/office/drawing/2014/main" id="{7E269F2D-8F57-13E0-0B60-490681E3649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2492477"/>
            <a:ext cx="6474542" cy="3672350"/>
          </a:xfrm>
          <a:prstGeom prst="rect">
            <a:avLst/>
          </a:prstGeom>
        </p:spPr>
      </p:pic>
    </p:spTree>
    <p:extLst>
      <p:ext uri="{BB962C8B-B14F-4D97-AF65-F5344CB8AC3E}">
        <p14:creationId xmlns:p14="http://schemas.microsoft.com/office/powerpoint/2010/main" val="116462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7CF50-1911-AF8A-08BA-571C2F99AE6D}"/>
              </a:ext>
            </a:extLst>
          </p:cNvPr>
          <p:cNvSpPr txBox="1">
            <a:spLocks/>
          </p:cNvSpPr>
          <p:nvPr/>
        </p:nvSpPr>
        <p:spPr>
          <a:xfrm>
            <a:off x="0" y="0"/>
            <a:ext cx="12192000" cy="752169"/>
          </a:xfrm>
          <a:prstGeom prst="rect">
            <a:avLst/>
          </a:prstGeom>
          <a:solidFill>
            <a:schemeClr val="bg1">
              <a:lumMod val="85000"/>
            </a:schemeClr>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cap="none" dirty="0">
                <a:latin typeface="+mn-lt"/>
              </a:rPr>
              <a:t>Task. 7 :- Best Product Line By Customer Type</a:t>
            </a:r>
            <a:endParaRPr lang="en-IN" b="1" cap="none" dirty="0">
              <a:latin typeface="+mn-lt"/>
            </a:endParaRPr>
          </a:p>
        </p:txBody>
      </p:sp>
      <p:pic>
        <p:nvPicPr>
          <p:cNvPr id="5" name="Picture 4">
            <a:extLst>
              <a:ext uri="{FF2B5EF4-FFF2-40B4-BE49-F238E27FC236}">
                <a16:creationId xmlns:a16="http://schemas.microsoft.com/office/drawing/2014/main" id="{1E68582F-14BC-81A0-4FD9-39A78777C5E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2169"/>
            <a:ext cx="6415548" cy="5338914"/>
          </a:xfrm>
          <a:prstGeom prst="rect">
            <a:avLst/>
          </a:prstGeom>
        </p:spPr>
      </p:pic>
      <p:pic>
        <p:nvPicPr>
          <p:cNvPr id="7" name="Picture 6">
            <a:extLst>
              <a:ext uri="{FF2B5EF4-FFF2-40B4-BE49-F238E27FC236}">
                <a16:creationId xmlns:a16="http://schemas.microsoft.com/office/drawing/2014/main" id="{87548041-C69A-0891-D025-937ADAF561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5548" y="823205"/>
            <a:ext cx="5776452" cy="1861001"/>
          </a:xfrm>
          <a:prstGeom prst="rect">
            <a:avLst/>
          </a:prstGeom>
        </p:spPr>
      </p:pic>
      <p:pic>
        <p:nvPicPr>
          <p:cNvPr id="9" name="Picture 8">
            <a:extLst>
              <a:ext uri="{FF2B5EF4-FFF2-40B4-BE49-F238E27FC236}">
                <a16:creationId xmlns:a16="http://schemas.microsoft.com/office/drawing/2014/main" id="{CF0F8948-30B7-7430-098F-23917B35583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5548" y="2653853"/>
            <a:ext cx="5776452" cy="3467584"/>
          </a:xfrm>
          <a:prstGeom prst="rect">
            <a:avLst/>
          </a:prstGeom>
        </p:spPr>
      </p:pic>
      <p:sp>
        <p:nvSpPr>
          <p:cNvPr id="3" name="Title 1">
            <a:extLst>
              <a:ext uri="{FF2B5EF4-FFF2-40B4-BE49-F238E27FC236}">
                <a16:creationId xmlns:a16="http://schemas.microsoft.com/office/drawing/2014/main" id="{BCD4A382-0F97-39A4-AEFE-2267593AD741}"/>
              </a:ext>
            </a:extLst>
          </p:cNvPr>
          <p:cNvSpPr txBox="1">
            <a:spLocks/>
          </p:cNvSpPr>
          <p:nvPr/>
        </p:nvSpPr>
        <p:spPr>
          <a:xfrm>
            <a:off x="0" y="6091083"/>
            <a:ext cx="12192000" cy="752170"/>
          </a:xfrm>
          <a:prstGeom prst="rect">
            <a:avLst/>
          </a:prstGeom>
          <a:solidFill>
            <a:srgbClr val="92D050"/>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000" b="1" dirty="0">
                <a:latin typeface="Aptos Narrow" panose="020B0004020202020204" pitchFamily="34" charset="0"/>
              </a:rPr>
              <a:t>Food &amp; beverages and Electronics accessories is the best product line for the customer type Member and Normal respectively, generating a total sales of 31357.62 and 29839.04 respectively. </a:t>
            </a:r>
            <a:endParaRPr lang="en-IN" sz="2000" b="1" cap="none" dirty="0">
              <a:latin typeface="Aptos Narrow" panose="020B0004020202020204" pitchFamily="34" charset="0"/>
            </a:endParaRPr>
          </a:p>
        </p:txBody>
      </p:sp>
    </p:spTree>
    <p:extLst>
      <p:ext uri="{BB962C8B-B14F-4D97-AF65-F5344CB8AC3E}">
        <p14:creationId xmlns:p14="http://schemas.microsoft.com/office/powerpoint/2010/main" val="2779972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11C4B-2162-CE79-6EC2-3A275F04625A}"/>
              </a:ext>
            </a:extLst>
          </p:cNvPr>
          <p:cNvSpPr txBox="1">
            <a:spLocks/>
          </p:cNvSpPr>
          <p:nvPr/>
        </p:nvSpPr>
        <p:spPr>
          <a:xfrm>
            <a:off x="0" y="0"/>
            <a:ext cx="12192000" cy="870155"/>
          </a:xfrm>
          <a:prstGeom prst="rect">
            <a:avLst/>
          </a:prstGeom>
          <a:solidFill>
            <a:schemeClr val="bg1">
              <a:lumMod val="85000"/>
            </a:schemeClr>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cap="none" dirty="0">
                <a:latin typeface="+mn-lt"/>
              </a:rPr>
              <a:t>Task. 8 :- Identify Repeat Customers</a:t>
            </a:r>
          </a:p>
          <a:p>
            <a:pPr algn="ctr"/>
            <a:endParaRPr lang="en-IN" b="1" cap="none" dirty="0">
              <a:latin typeface="+mn-lt"/>
            </a:endParaRPr>
          </a:p>
        </p:txBody>
      </p:sp>
      <p:sp>
        <p:nvSpPr>
          <p:cNvPr id="3" name="Title 1">
            <a:extLst>
              <a:ext uri="{FF2B5EF4-FFF2-40B4-BE49-F238E27FC236}">
                <a16:creationId xmlns:a16="http://schemas.microsoft.com/office/drawing/2014/main" id="{91C211A2-3A1A-7D01-E68D-647429AB37A1}"/>
              </a:ext>
            </a:extLst>
          </p:cNvPr>
          <p:cNvSpPr txBox="1">
            <a:spLocks/>
          </p:cNvSpPr>
          <p:nvPr/>
        </p:nvSpPr>
        <p:spPr>
          <a:xfrm>
            <a:off x="1" y="6105830"/>
            <a:ext cx="12192000" cy="752170"/>
          </a:xfrm>
          <a:prstGeom prst="rect">
            <a:avLst/>
          </a:prstGeom>
          <a:solidFill>
            <a:srgbClr val="92D050"/>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dirty="0">
                <a:latin typeface="Aptos Narrow" panose="020B0004020202020204" pitchFamily="34" charset="0"/>
              </a:rPr>
              <a:t>Among the all 15 customer IDs, 10 of them have the repeat count of 66 where as 5 of them have the repeat count of 65</a:t>
            </a:r>
            <a:endParaRPr lang="en-IN" sz="2400" b="1" cap="none" dirty="0">
              <a:latin typeface="Aptos Narrow" panose="020B0004020202020204" pitchFamily="34" charset="0"/>
            </a:endParaRPr>
          </a:p>
        </p:txBody>
      </p:sp>
      <p:pic>
        <p:nvPicPr>
          <p:cNvPr id="5" name="Picture 4">
            <a:extLst>
              <a:ext uri="{FF2B5EF4-FFF2-40B4-BE49-F238E27FC236}">
                <a16:creationId xmlns:a16="http://schemas.microsoft.com/office/drawing/2014/main" id="{F1FC02F7-C421-BC23-E8FE-B8CEB099DC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870155"/>
            <a:ext cx="7220958" cy="5235674"/>
          </a:xfrm>
          <a:prstGeom prst="rect">
            <a:avLst/>
          </a:prstGeom>
        </p:spPr>
      </p:pic>
      <p:pic>
        <p:nvPicPr>
          <p:cNvPr id="7" name="Picture 6">
            <a:extLst>
              <a:ext uri="{FF2B5EF4-FFF2-40B4-BE49-F238E27FC236}">
                <a16:creationId xmlns:a16="http://schemas.microsoft.com/office/drawing/2014/main" id="{1A2FB75D-59BE-8989-A79A-119F04E421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220958" y="870154"/>
            <a:ext cx="4971042" cy="2359742"/>
          </a:xfrm>
          <a:prstGeom prst="rect">
            <a:avLst/>
          </a:prstGeom>
        </p:spPr>
      </p:pic>
      <p:pic>
        <p:nvPicPr>
          <p:cNvPr id="9" name="Picture 8">
            <a:extLst>
              <a:ext uri="{FF2B5EF4-FFF2-40B4-BE49-F238E27FC236}">
                <a16:creationId xmlns:a16="http://schemas.microsoft.com/office/drawing/2014/main" id="{AFA48568-960B-F527-97CA-1C51B1E43D9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20958" y="3229896"/>
            <a:ext cx="4971042" cy="2875933"/>
          </a:xfrm>
          <a:prstGeom prst="rect">
            <a:avLst/>
          </a:prstGeom>
        </p:spPr>
      </p:pic>
    </p:spTree>
    <p:extLst>
      <p:ext uri="{BB962C8B-B14F-4D97-AF65-F5344CB8AC3E}">
        <p14:creationId xmlns:p14="http://schemas.microsoft.com/office/powerpoint/2010/main" val="6123749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4EA6-9D1C-A496-2686-3FB0D4BBCB95}"/>
              </a:ext>
            </a:extLst>
          </p:cNvPr>
          <p:cNvSpPr txBox="1">
            <a:spLocks/>
          </p:cNvSpPr>
          <p:nvPr/>
        </p:nvSpPr>
        <p:spPr>
          <a:xfrm>
            <a:off x="0" y="1"/>
            <a:ext cx="12192000" cy="766916"/>
          </a:xfrm>
          <a:prstGeom prst="rect">
            <a:avLst/>
          </a:prstGeom>
          <a:solidFill>
            <a:schemeClr val="bg1">
              <a:lumMod val="85000"/>
            </a:schemeClr>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cap="none" dirty="0">
                <a:latin typeface="+mn-lt"/>
              </a:rPr>
              <a:t>Task. 9 :- Identify Top 5 Customers by Sales Volume</a:t>
            </a:r>
          </a:p>
          <a:p>
            <a:pPr algn="ctr"/>
            <a:endParaRPr lang="en-IN" b="1" cap="none" dirty="0">
              <a:latin typeface="+mn-lt"/>
            </a:endParaRPr>
          </a:p>
        </p:txBody>
      </p:sp>
      <p:sp>
        <p:nvSpPr>
          <p:cNvPr id="3" name="Title 1">
            <a:extLst>
              <a:ext uri="{FF2B5EF4-FFF2-40B4-BE49-F238E27FC236}">
                <a16:creationId xmlns:a16="http://schemas.microsoft.com/office/drawing/2014/main" id="{09237C1A-356D-A398-ABAC-7A10F8C1E24B}"/>
              </a:ext>
            </a:extLst>
          </p:cNvPr>
          <p:cNvSpPr txBox="1">
            <a:spLocks/>
          </p:cNvSpPr>
          <p:nvPr/>
        </p:nvSpPr>
        <p:spPr>
          <a:xfrm>
            <a:off x="0" y="5987844"/>
            <a:ext cx="12192000" cy="870155"/>
          </a:xfrm>
          <a:prstGeom prst="rect">
            <a:avLst/>
          </a:prstGeom>
          <a:solidFill>
            <a:srgbClr val="92D050"/>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000" b="1" cap="none" dirty="0">
                <a:latin typeface="Aptos Narrow" panose="020B0004020202020204" pitchFamily="34" charset="0"/>
              </a:rPr>
              <a:t>AMONG THE TOP 5 CUSTOMERS BY SALES VOLUME, CUTOMER_ID - 8 HAS THE HIGHEST SALES VOLUME AT 26634.34  AND THEN ID - 3, 2, 15 AND 1 ARE AT THE 2ND, 3RD, 4TH AND 5TH POSITION RESPECTIVELY BY SALES VOLUME</a:t>
            </a:r>
            <a:endParaRPr lang="en-IN" sz="2000" b="1" cap="none" dirty="0">
              <a:latin typeface="Aptos Narrow" panose="020B0004020202020204" pitchFamily="34" charset="0"/>
            </a:endParaRPr>
          </a:p>
        </p:txBody>
      </p:sp>
      <p:pic>
        <p:nvPicPr>
          <p:cNvPr id="5" name="Picture 4">
            <a:extLst>
              <a:ext uri="{FF2B5EF4-FFF2-40B4-BE49-F238E27FC236}">
                <a16:creationId xmlns:a16="http://schemas.microsoft.com/office/drawing/2014/main" id="{FB26328D-E297-7760-BAC3-0A800BE11F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66917"/>
            <a:ext cx="6058745" cy="3244644"/>
          </a:xfrm>
          <a:prstGeom prst="rect">
            <a:avLst/>
          </a:prstGeom>
        </p:spPr>
      </p:pic>
      <p:pic>
        <p:nvPicPr>
          <p:cNvPr id="7" name="Picture 6">
            <a:extLst>
              <a:ext uri="{FF2B5EF4-FFF2-40B4-BE49-F238E27FC236}">
                <a16:creationId xmlns:a16="http://schemas.microsoft.com/office/drawing/2014/main" id="{34254CD2-FDDD-16E5-0001-B9EC501A670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7254" y="4011561"/>
            <a:ext cx="6058746" cy="1976283"/>
          </a:xfrm>
          <a:prstGeom prst="rect">
            <a:avLst/>
          </a:prstGeom>
        </p:spPr>
      </p:pic>
      <p:pic>
        <p:nvPicPr>
          <p:cNvPr id="9" name="Picture 8">
            <a:extLst>
              <a:ext uri="{FF2B5EF4-FFF2-40B4-BE49-F238E27FC236}">
                <a16:creationId xmlns:a16="http://schemas.microsoft.com/office/drawing/2014/main" id="{6D0E92B8-6988-2285-E124-C0DBC346489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58744" y="766918"/>
            <a:ext cx="6133256" cy="5220926"/>
          </a:xfrm>
          <a:prstGeom prst="rect">
            <a:avLst/>
          </a:prstGeom>
        </p:spPr>
      </p:pic>
    </p:spTree>
    <p:extLst>
      <p:ext uri="{BB962C8B-B14F-4D97-AF65-F5344CB8AC3E}">
        <p14:creationId xmlns:p14="http://schemas.microsoft.com/office/powerpoint/2010/main" val="3268277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953F00-7DC7-989A-FEA5-1C6A94B43AC4}"/>
              </a:ext>
            </a:extLst>
          </p:cNvPr>
          <p:cNvSpPr txBox="1">
            <a:spLocks/>
          </p:cNvSpPr>
          <p:nvPr/>
        </p:nvSpPr>
        <p:spPr>
          <a:xfrm>
            <a:off x="0" y="0"/>
            <a:ext cx="12192000" cy="766916"/>
          </a:xfrm>
          <a:prstGeom prst="rect">
            <a:avLst/>
          </a:prstGeom>
          <a:solidFill>
            <a:schemeClr val="bg1">
              <a:lumMod val="85000"/>
            </a:schemeClr>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cap="none" dirty="0">
                <a:latin typeface="+mn-lt"/>
              </a:rPr>
              <a:t>Task. 10 :- Analyzing Sales Trends By Day Of  The Week</a:t>
            </a:r>
          </a:p>
          <a:p>
            <a:pPr algn="ctr"/>
            <a:endParaRPr lang="en-IN" b="1" cap="none" dirty="0">
              <a:latin typeface="+mn-lt"/>
            </a:endParaRPr>
          </a:p>
        </p:txBody>
      </p:sp>
      <p:sp>
        <p:nvSpPr>
          <p:cNvPr id="3" name="Title 1">
            <a:extLst>
              <a:ext uri="{FF2B5EF4-FFF2-40B4-BE49-F238E27FC236}">
                <a16:creationId xmlns:a16="http://schemas.microsoft.com/office/drawing/2014/main" id="{FE68E1F7-F5DE-FE80-6F38-BA8B652C1CC2}"/>
              </a:ext>
            </a:extLst>
          </p:cNvPr>
          <p:cNvSpPr txBox="1">
            <a:spLocks/>
          </p:cNvSpPr>
          <p:nvPr/>
        </p:nvSpPr>
        <p:spPr>
          <a:xfrm>
            <a:off x="0" y="5973097"/>
            <a:ext cx="12192000" cy="884902"/>
          </a:xfrm>
          <a:prstGeom prst="rect">
            <a:avLst/>
          </a:prstGeom>
          <a:solidFill>
            <a:srgbClr val="92D050"/>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dirty="0">
                <a:latin typeface="Aptos Narrow" panose="020B0004020202020204" pitchFamily="34" charset="0"/>
              </a:rPr>
              <a:t>Saturday shows peak sales at 56,120 while Monday has lowest at 37,899 indicating weekend shopping preference among customers</a:t>
            </a:r>
            <a:endParaRPr lang="en-US" sz="2400" b="1" cap="none" dirty="0">
              <a:latin typeface="Aptos Narrow" panose="020B0004020202020204" pitchFamily="34" charset="0"/>
            </a:endParaRPr>
          </a:p>
          <a:p>
            <a:pPr algn="ctr"/>
            <a:endParaRPr lang="en-IN" sz="2400" b="1" cap="none" dirty="0">
              <a:latin typeface="Aptos Narrow" panose="020B0004020202020204" pitchFamily="34" charset="0"/>
            </a:endParaRPr>
          </a:p>
        </p:txBody>
      </p:sp>
      <p:pic>
        <p:nvPicPr>
          <p:cNvPr id="5" name="Picture 4">
            <a:extLst>
              <a:ext uri="{FF2B5EF4-FFF2-40B4-BE49-F238E27FC236}">
                <a16:creationId xmlns:a16="http://schemas.microsoft.com/office/drawing/2014/main" id="{18A73BA4-65E9-177F-F2B6-498F3E5AC54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66916"/>
            <a:ext cx="5515897" cy="2949678"/>
          </a:xfrm>
          <a:prstGeom prst="rect">
            <a:avLst/>
          </a:prstGeom>
        </p:spPr>
      </p:pic>
      <p:pic>
        <p:nvPicPr>
          <p:cNvPr id="7" name="Picture 6">
            <a:extLst>
              <a:ext uri="{FF2B5EF4-FFF2-40B4-BE49-F238E27FC236}">
                <a16:creationId xmlns:a16="http://schemas.microsoft.com/office/drawing/2014/main" id="{FA937072-E2FC-75AE-87FA-BB497AA4095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716594"/>
            <a:ext cx="5515897" cy="2256503"/>
          </a:xfrm>
          <a:prstGeom prst="rect">
            <a:avLst/>
          </a:prstGeom>
        </p:spPr>
      </p:pic>
      <p:pic>
        <p:nvPicPr>
          <p:cNvPr id="9" name="Picture 8">
            <a:extLst>
              <a:ext uri="{FF2B5EF4-FFF2-40B4-BE49-F238E27FC236}">
                <a16:creationId xmlns:a16="http://schemas.microsoft.com/office/drawing/2014/main" id="{EF8534C0-55AF-323F-C2D4-42F0A650CF0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15897" y="766916"/>
            <a:ext cx="6676103" cy="5206181"/>
          </a:xfrm>
          <a:prstGeom prst="rect">
            <a:avLst/>
          </a:prstGeom>
        </p:spPr>
      </p:pic>
    </p:spTree>
    <p:extLst>
      <p:ext uri="{BB962C8B-B14F-4D97-AF65-F5344CB8AC3E}">
        <p14:creationId xmlns:p14="http://schemas.microsoft.com/office/powerpoint/2010/main" val="6853115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88FCE16D-EF2C-A629-D915-817609392E98}"/>
              </a:ext>
            </a:extLst>
          </p:cNvPr>
          <p:cNvSpPr txBox="1"/>
          <p:nvPr/>
        </p:nvSpPr>
        <p:spPr>
          <a:xfrm>
            <a:off x="0" y="884902"/>
            <a:ext cx="12192000" cy="5355312"/>
          </a:xfrm>
          <a:prstGeom prst="rect">
            <a:avLst/>
          </a:prstGeom>
          <a:noFill/>
        </p:spPr>
        <p:txBody>
          <a:bodyPr wrap="square">
            <a:spAutoFit/>
          </a:bodyPr>
          <a:lstStyle/>
          <a:p>
            <a:pPr>
              <a:buNone/>
            </a:pPr>
            <a:r>
              <a:rPr lang="en-US" b="1" dirty="0"/>
              <a:t>🛒 Walmart sales analysis – key insights</a:t>
            </a:r>
          </a:p>
          <a:p>
            <a:pPr>
              <a:buFont typeface="Arial" panose="020B0604020202020204" pitchFamily="34" charset="0"/>
              <a:buChar char="•"/>
            </a:pPr>
            <a:r>
              <a:rPr lang="en-US" dirty="0"/>
              <a:t>📈 </a:t>
            </a:r>
            <a:r>
              <a:rPr lang="en-US" b="1" dirty="0"/>
              <a:t>Top branch identified</a:t>
            </a:r>
            <a:br>
              <a:rPr lang="en-US" dirty="0"/>
            </a:br>
            <a:r>
              <a:rPr lang="en-US" dirty="0"/>
              <a:t>highest growth in sales pinpointed to a specific branch, guiding regional investment.</a:t>
            </a:r>
          </a:p>
          <a:p>
            <a:pPr>
              <a:buFont typeface="Arial" panose="020B0604020202020204" pitchFamily="34" charset="0"/>
              <a:buChar char="•"/>
            </a:pPr>
            <a:r>
              <a:rPr lang="en-US" dirty="0"/>
              <a:t>💡 </a:t>
            </a:r>
            <a:r>
              <a:rPr lang="en-US" b="1" dirty="0"/>
              <a:t>Most profitable product lines</a:t>
            </a:r>
            <a:br>
              <a:rPr lang="en-US" dirty="0"/>
            </a:br>
            <a:r>
              <a:rPr lang="en-US" dirty="0"/>
              <a:t>clear leaders in product categories driving overall revenue.</a:t>
            </a:r>
          </a:p>
          <a:p>
            <a:pPr>
              <a:buFont typeface="Arial" panose="020B0604020202020204" pitchFamily="34" charset="0"/>
              <a:buChar char="•"/>
            </a:pPr>
            <a:r>
              <a:rPr lang="en-US" dirty="0"/>
              <a:t>👥 </a:t>
            </a:r>
            <a:r>
              <a:rPr lang="en-US" b="1" dirty="0"/>
              <a:t>Customer segmentation by spending</a:t>
            </a:r>
            <a:br>
              <a:rPr lang="en-US" dirty="0"/>
            </a:br>
            <a:r>
              <a:rPr lang="en-US" dirty="0" err="1"/>
              <a:t>Spending</a:t>
            </a:r>
            <a:r>
              <a:rPr lang="en-US" dirty="0"/>
              <a:t> patterns helped classify customers for targeted marketing.</a:t>
            </a:r>
          </a:p>
          <a:p>
            <a:pPr>
              <a:buFont typeface="Arial" panose="020B0604020202020204" pitchFamily="34" charset="0"/>
              <a:buChar char="•"/>
            </a:pPr>
            <a:r>
              <a:rPr lang="en-US" dirty="0"/>
              <a:t>⚠️ </a:t>
            </a:r>
            <a:r>
              <a:rPr lang="en-US" b="1" dirty="0"/>
              <a:t>Sales anomalies detected</a:t>
            </a:r>
            <a:br>
              <a:rPr lang="en-US" dirty="0"/>
            </a:br>
            <a:r>
              <a:rPr lang="en-US" dirty="0"/>
              <a:t>irregularities in data highlighted potential operational or recording issues.</a:t>
            </a:r>
          </a:p>
          <a:p>
            <a:pPr>
              <a:buFont typeface="Arial" panose="020B0604020202020204" pitchFamily="34" charset="0"/>
              <a:buChar char="•"/>
            </a:pPr>
            <a:r>
              <a:rPr lang="en-US" dirty="0"/>
              <a:t>🏙️ </a:t>
            </a:r>
            <a:r>
              <a:rPr lang="en-US" b="1" dirty="0"/>
              <a:t>Popular payment methods by city</a:t>
            </a:r>
            <a:br>
              <a:rPr lang="en-US" dirty="0"/>
            </a:br>
            <a:r>
              <a:rPr lang="en-US" dirty="0"/>
              <a:t>preferences varied by location, useful for city-level strategy.</a:t>
            </a:r>
          </a:p>
          <a:p>
            <a:pPr>
              <a:buFont typeface="Arial" panose="020B0604020202020204" pitchFamily="34" charset="0"/>
              <a:buChar char="•"/>
            </a:pPr>
            <a:r>
              <a:rPr lang="en-US" dirty="0"/>
              <a:t>📊 </a:t>
            </a:r>
            <a:r>
              <a:rPr lang="en-US" b="1" dirty="0"/>
              <a:t>Monthly sales trends by gender</a:t>
            </a:r>
            <a:br>
              <a:rPr lang="en-US" dirty="0"/>
            </a:br>
            <a:r>
              <a:rPr lang="en-US" dirty="0"/>
              <a:t>distinct trends observed, aiding gender-targeted promotions.</a:t>
            </a:r>
          </a:p>
          <a:p>
            <a:pPr>
              <a:buFont typeface="Arial" panose="020B0604020202020204" pitchFamily="34" charset="0"/>
              <a:buChar char="•"/>
            </a:pPr>
            <a:r>
              <a:rPr lang="en-US" dirty="0"/>
              <a:t>🔁 </a:t>
            </a:r>
            <a:r>
              <a:rPr lang="en-US" b="1" dirty="0"/>
              <a:t>Repeat customers tracked</a:t>
            </a:r>
            <a:br>
              <a:rPr lang="en-US" dirty="0"/>
            </a:br>
            <a:r>
              <a:rPr lang="en-US" dirty="0"/>
              <a:t>insights into customer loyalty and retention potential.</a:t>
            </a:r>
          </a:p>
          <a:p>
            <a:pPr>
              <a:buFont typeface="Arial" panose="020B0604020202020204" pitchFamily="34" charset="0"/>
              <a:buChar char="•"/>
            </a:pPr>
            <a:r>
              <a:rPr lang="en-US" dirty="0"/>
              <a:t>💰 </a:t>
            </a:r>
            <a:r>
              <a:rPr lang="en-US" b="1" dirty="0"/>
              <a:t>Top 5 highest-spending customers</a:t>
            </a:r>
            <a:br>
              <a:rPr lang="en-US" dirty="0"/>
            </a:br>
            <a:r>
              <a:rPr lang="en-US" dirty="0"/>
              <a:t>identified valuable customers for personalized offers.</a:t>
            </a:r>
          </a:p>
          <a:p>
            <a:pPr>
              <a:buFont typeface="Arial" panose="020B0604020202020204" pitchFamily="34" charset="0"/>
              <a:buChar char="•"/>
            </a:pPr>
            <a:r>
              <a:rPr lang="en-US" dirty="0"/>
              <a:t>📅 </a:t>
            </a:r>
            <a:r>
              <a:rPr lang="en-US" b="1" dirty="0"/>
              <a:t>Sales trends by day of week</a:t>
            </a:r>
            <a:br>
              <a:rPr lang="en-US" dirty="0"/>
            </a:br>
            <a:r>
              <a:rPr lang="en-US" dirty="0"/>
              <a:t>weekday patterns can guide staffing and promotion timing.</a:t>
            </a:r>
          </a:p>
        </p:txBody>
      </p:sp>
      <p:sp>
        <p:nvSpPr>
          <p:cNvPr id="2" name="Title 1">
            <a:extLst>
              <a:ext uri="{FF2B5EF4-FFF2-40B4-BE49-F238E27FC236}">
                <a16:creationId xmlns:a16="http://schemas.microsoft.com/office/drawing/2014/main" id="{C81C74F8-BFF4-653A-1AAC-36458AB93AB4}"/>
              </a:ext>
            </a:extLst>
          </p:cNvPr>
          <p:cNvSpPr txBox="1">
            <a:spLocks/>
          </p:cNvSpPr>
          <p:nvPr/>
        </p:nvSpPr>
        <p:spPr>
          <a:xfrm>
            <a:off x="0" y="0"/>
            <a:ext cx="12192000" cy="766916"/>
          </a:xfrm>
          <a:prstGeom prst="rect">
            <a:avLst/>
          </a:prstGeom>
          <a:solidFill>
            <a:schemeClr val="bg1">
              <a:lumMod val="85000"/>
            </a:schemeClr>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5400" b="1" cap="none" dirty="0">
                <a:latin typeface="+mn-lt"/>
              </a:rPr>
              <a:t>Conclusion</a:t>
            </a:r>
          </a:p>
          <a:p>
            <a:pPr algn="ctr"/>
            <a:endParaRPr lang="en-IN" sz="5400" b="1" cap="none" dirty="0">
              <a:latin typeface="+mn-lt"/>
            </a:endParaRPr>
          </a:p>
        </p:txBody>
      </p:sp>
    </p:spTree>
    <p:extLst>
      <p:ext uri="{BB962C8B-B14F-4D97-AF65-F5344CB8AC3E}">
        <p14:creationId xmlns:p14="http://schemas.microsoft.com/office/powerpoint/2010/main" val="7819904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94C2F073-BFE9-3569-5EFE-2668D550EB40}"/>
              </a:ext>
            </a:extLst>
          </p:cNvPr>
          <p:cNvSpPr txBox="1"/>
          <p:nvPr/>
        </p:nvSpPr>
        <p:spPr>
          <a:xfrm>
            <a:off x="752168" y="1474839"/>
            <a:ext cx="10530348" cy="2431435"/>
          </a:xfrm>
          <a:prstGeom prst="rect">
            <a:avLst/>
          </a:prstGeom>
          <a:noFill/>
        </p:spPr>
        <p:txBody>
          <a:bodyPr wrap="square" rtlCol="0">
            <a:spAutoFit/>
          </a:bodyPr>
          <a:lstStyle/>
          <a:p>
            <a:pPr algn="ctr"/>
            <a:r>
              <a:rPr lang="en-US" sz="4000" b="1" dirty="0"/>
              <a:t>Video Explanation link</a:t>
            </a:r>
          </a:p>
          <a:p>
            <a:pPr algn="ctr"/>
            <a:endParaRPr lang="en-US" sz="2800" b="1" dirty="0"/>
          </a:p>
          <a:p>
            <a:pPr algn="ctr"/>
            <a:r>
              <a:rPr lang="en-IN" sz="2800" b="1" dirty="0">
                <a:hlinkClick r:id="rId2"/>
              </a:rPr>
              <a:t>https://drive.google.com/file/d/1cJsmsbDqXGqIqLSAEfcsOSBdiLb9icT2/view?usp=sharing</a:t>
            </a:r>
            <a:endParaRPr lang="en-IN" sz="2800" b="1" dirty="0"/>
          </a:p>
          <a:p>
            <a:pPr algn="ctr"/>
            <a:endParaRPr lang="en-IN" sz="2800" b="1" dirty="0"/>
          </a:p>
        </p:txBody>
      </p:sp>
    </p:spTree>
    <p:extLst>
      <p:ext uri="{BB962C8B-B14F-4D97-AF65-F5344CB8AC3E}">
        <p14:creationId xmlns:p14="http://schemas.microsoft.com/office/powerpoint/2010/main" val="16544883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273C588-783A-73A5-E9F8-78095BC41C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150077"/>
          </a:xfrm>
          <a:prstGeom prst="rect">
            <a:avLst/>
          </a:prstGeom>
        </p:spPr>
      </p:pic>
    </p:spTree>
    <p:extLst>
      <p:ext uri="{BB962C8B-B14F-4D97-AF65-F5344CB8AC3E}">
        <p14:creationId xmlns:p14="http://schemas.microsoft.com/office/powerpoint/2010/main" val="4104773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BEA90-5DC6-C56E-8E38-6C476696D1DA}"/>
              </a:ext>
            </a:extLst>
          </p:cNvPr>
          <p:cNvSpPr>
            <a:spLocks noGrp="1"/>
          </p:cNvSpPr>
          <p:nvPr>
            <p:ph type="title"/>
          </p:nvPr>
        </p:nvSpPr>
        <p:spPr>
          <a:xfrm>
            <a:off x="294968" y="1129513"/>
            <a:ext cx="6688566" cy="1830584"/>
          </a:xfrm>
        </p:spPr>
        <p:txBody>
          <a:bodyPr>
            <a:noAutofit/>
          </a:bodyPr>
          <a:lstStyle/>
          <a:p>
            <a:r>
              <a:rPr lang="en-US" sz="1800" b="1" dirty="0">
                <a:latin typeface="Aptos Narrow" panose="020B0004020202020204" pitchFamily="34" charset="0"/>
              </a:rPr>
              <a:t>Introduction:-</a:t>
            </a:r>
            <a:br>
              <a:rPr lang="en-US" sz="1800" b="1" dirty="0">
                <a:latin typeface="Aptos Narrow" panose="020B0004020202020204" pitchFamily="34" charset="0"/>
              </a:rPr>
            </a:br>
            <a:r>
              <a:rPr lang="en-US" sz="1800" b="1" cap="none" dirty="0">
                <a:latin typeface="Aptos Narrow" panose="020B0004020202020204" pitchFamily="34" charset="0"/>
              </a:rPr>
              <a:t>Walmart, a global retail leader, generates vast amounts of transactional data across its branches. This project analyzes comprehensive sales data encompassing customer demographics, product categories, and payment methods to derive actionable insights. By leveraging advanced </a:t>
            </a:r>
            <a:r>
              <a:rPr lang="en-US" sz="1800" b="1" cap="none" dirty="0" err="1">
                <a:latin typeface="Aptos Narrow" panose="020B0004020202020204" pitchFamily="34" charset="0"/>
              </a:rPr>
              <a:t>mysql</a:t>
            </a:r>
            <a:r>
              <a:rPr lang="en-US" sz="1800" b="1" cap="none" dirty="0">
                <a:latin typeface="Aptos Narrow" panose="020B0004020202020204" pitchFamily="34" charset="0"/>
              </a:rPr>
              <a:t> queries and data analytics techniques, we explore patterns in customer behavior, sales performance, and product trends to support data-driven decision-making for business optimization.</a:t>
            </a:r>
            <a:endParaRPr lang="en-IN" sz="1800" b="1" dirty="0">
              <a:latin typeface="Aptos Narrow" panose="020B0004020202020204" pitchFamily="34" charset="0"/>
            </a:endParaRPr>
          </a:p>
        </p:txBody>
      </p:sp>
      <p:pic>
        <p:nvPicPr>
          <p:cNvPr id="6" name="Picture Placeholder 5">
            <a:extLst>
              <a:ext uri="{FF2B5EF4-FFF2-40B4-BE49-F238E27FC236}">
                <a16:creationId xmlns:a16="http://schemas.microsoft.com/office/drawing/2014/main" id="{A749DD8A-57E7-5520-BBC9-0638E86F182C}"/>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29386" r="29386"/>
          <a:stretch>
            <a:fillRect/>
          </a:stretch>
        </p:blipFill>
        <p:spPr>
          <a:xfrm>
            <a:off x="7816645" y="840658"/>
            <a:ext cx="3406877" cy="4409768"/>
          </a:xfrm>
        </p:spPr>
      </p:pic>
      <p:sp>
        <p:nvSpPr>
          <p:cNvPr id="4" name="Text Placeholder 3">
            <a:extLst>
              <a:ext uri="{FF2B5EF4-FFF2-40B4-BE49-F238E27FC236}">
                <a16:creationId xmlns:a16="http://schemas.microsoft.com/office/drawing/2014/main" id="{0D4434EF-9B29-A050-E745-7355F547701D}"/>
              </a:ext>
            </a:extLst>
          </p:cNvPr>
          <p:cNvSpPr>
            <a:spLocks noGrp="1"/>
          </p:cNvSpPr>
          <p:nvPr>
            <p:ph type="body" sz="half" idx="2"/>
          </p:nvPr>
        </p:nvSpPr>
        <p:spPr>
          <a:xfrm>
            <a:off x="294968" y="2595716"/>
            <a:ext cx="6679765" cy="2393153"/>
          </a:xfrm>
        </p:spPr>
        <p:txBody>
          <a:bodyPr>
            <a:noAutofit/>
          </a:bodyPr>
          <a:lstStyle/>
          <a:p>
            <a:endParaRPr lang="en-US" b="1" dirty="0">
              <a:latin typeface="Aptos Narrow" panose="020B0004020202020204" pitchFamily="34" charset="0"/>
            </a:endParaRPr>
          </a:p>
          <a:p>
            <a:r>
              <a:rPr lang="en-US" b="1" dirty="0">
                <a:latin typeface="Aptos Narrow" panose="020B0004020202020204" pitchFamily="34" charset="0"/>
              </a:rPr>
              <a:t>PROBLEM STATEMENT:-</a:t>
            </a:r>
          </a:p>
          <a:p>
            <a:r>
              <a:rPr lang="en-US" b="1" dirty="0">
                <a:latin typeface="Aptos Narrow" panose="020B0004020202020204" pitchFamily="34" charset="0"/>
              </a:rPr>
              <a:t>Walmart aims to enhance its sales strategies by analyzing historical transaction data across multiple dimensions of its retail operations. The challenge is to extract meaningful insights from complex sales data to optimize inventory management, improve customer satisfaction, and maximize revenue. This project addresses this challenge through detailed analysis of sales patterns, customer segmentation, payment preferences, and product performance across different branches.</a:t>
            </a:r>
            <a:endParaRPr lang="en-IN" b="1" dirty="0">
              <a:latin typeface="Aptos Narrow" panose="020B0004020202020204" pitchFamily="34" charset="0"/>
            </a:endParaRPr>
          </a:p>
        </p:txBody>
      </p:sp>
    </p:spTree>
    <p:extLst>
      <p:ext uri="{BB962C8B-B14F-4D97-AF65-F5344CB8AC3E}">
        <p14:creationId xmlns:p14="http://schemas.microsoft.com/office/powerpoint/2010/main" val="31001797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4669A90-F82F-3745-8955-0AD2A673F144}"/>
              </a:ext>
            </a:extLst>
          </p:cNvPr>
          <p:cNvSpPr txBox="1"/>
          <p:nvPr/>
        </p:nvSpPr>
        <p:spPr>
          <a:xfrm>
            <a:off x="0" y="280219"/>
            <a:ext cx="9999406" cy="5078313"/>
          </a:xfrm>
          <a:prstGeom prst="rect">
            <a:avLst/>
          </a:prstGeom>
          <a:noFill/>
        </p:spPr>
        <p:txBody>
          <a:bodyPr wrap="square">
            <a:spAutoFit/>
          </a:bodyPr>
          <a:lstStyle/>
          <a:p>
            <a:pPr algn="ctr"/>
            <a:r>
              <a:rPr lang="en-US" sz="2400" b="1" dirty="0"/>
              <a:t>DATASET OVERVIEW </a:t>
            </a:r>
          </a:p>
          <a:p>
            <a:r>
              <a:rPr lang="en-US" sz="2000" b="1" dirty="0">
                <a:latin typeface="Aptos Narrow" panose="020B0004020202020204" pitchFamily="34" charset="0"/>
              </a:rPr>
              <a:t>DATA SOURCE : Walmart Sales Data provided by course instructor for analytical purpose </a:t>
            </a:r>
          </a:p>
          <a:p>
            <a:r>
              <a:rPr lang="en-US" sz="2000" b="1" dirty="0">
                <a:latin typeface="Aptos Narrow" panose="020B0004020202020204" pitchFamily="34" charset="0"/>
              </a:rPr>
              <a:t>SIZE OF DATA :  Contains 1000 rows and 13 columns.</a:t>
            </a:r>
          </a:p>
          <a:p>
            <a:r>
              <a:rPr lang="en-US" sz="2000" b="1" dirty="0">
                <a:latin typeface="Aptos Narrow" panose="020B0004020202020204" pitchFamily="34" charset="0"/>
              </a:rPr>
              <a:t>TIME FRAME :  Contains data of 3 months from Jan 2019 to Mar 2019.</a:t>
            </a:r>
          </a:p>
          <a:p>
            <a:r>
              <a:rPr lang="en-US" sz="2000" b="1" dirty="0">
                <a:latin typeface="Aptos Narrow" panose="020B0004020202020204" pitchFamily="34" charset="0"/>
              </a:rPr>
              <a:t>KEY COLUMNS : </a:t>
            </a:r>
          </a:p>
          <a:p>
            <a:r>
              <a:rPr lang="en-US" sz="2000" b="1" dirty="0">
                <a:latin typeface="Aptos Narrow" panose="020B0004020202020204" pitchFamily="34" charset="0"/>
              </a:rPr>
              <a:t>            Branch : Identifies the Walmart branch (A,B,C).</a:t>
            </a:r>
          </a:p>
          <a:p>
            <a:r>
              <a:rPr lang="en-US" sz="2000" dirty="0"/>
              <a:t>	 </a:t>
            </a:r>
            <a:r>
              <a:rPr lang="en-US" sz="2000" b="1" dirty="0">
                <a:latin typeface="Aptos Narrow" panose="020B0004020202020204" pitchFamily="34" charset="0"/>
              </a:rPr>
              <a:t>City : Location of the branch.</a:t>
            </a:r>
          </a:p>
          <a:p>
            <a:r>
              <a:rPr lang="en-US" sz="2000" dirty="0"/>
              <a:t>	 </a:t>
            </a:r>
            <a:r>
              <a:rPr lang="en-IN" sz="2000" b="1" dirty="0">
                <a:latin typeface="Aptos Narrow" panose="020B0004020202020204" pitchFamily="34" charset="0"/>
              </a:rPr>
              <a:t>Date : Transaction date in DD-MM-YYYY format.</a:t>
            </a:r>
          </a:p>
          <a:p>
            <a:r>
              <a:rPr lang="en-US" sz="2000" b="1" dirty="0">
                <a:latin typeface="Aptos Narrow" panose="020B0004020202020204" pitchFamily="34" charset="0"/>
              </a:rPr>
              <a:t>	  Gender : Male or female customers.</a:t>
            </a:r>
          </a:p>
          <a:p>
            <a:r>
              <a:rPr lang="en-IN" sz="2000" b="1" dirty="0">
                <a:latin typeface="Aptos Narrow" panose="020B0004020202020204" pitchFamily="34" charset="0"/>
              </a:rPr>
              <a:t>            </a:t>
            </a:r>
            <a:r>
              <a:rPr lang="en-US" sz="2000" b="1" dirty="0">
                <a:latin typeface="Aptos Narrow" panose="020B0004020202020204" pitchFamily="34" charset="0"/>
              </a:rPr>
              <a:t>Product line : Categories of the product sold.</a:t>
            </a:r>
            <a:endParaRPr lang="en-IN" sz="2000" b="1" dirty="0">
              <a:latin typeface="Aptos Narrow" panose="020B0004020202020204" pitchFamily="34" charset="0"/>
            </a:endParaRPr>
          </a:p>
          <a:p>
            <a:r>
              <a:rPr lang="en-IN" sz="2000" b="1" dirty="0">
                <a:latin typeface="Aptos Narrow" panose="020B0004020202020204" pitchFamily="34" charset="0"/>
              </a:rPr>
              <a:t>            </a:t>
            </a:r>
            <a:r>
              <a:rPr lang="en-US" sz="2000" b="1" dirty="0">
                <a:latin typeface="Aptos Narrow" panose="020B0004020202020204" pitchFamily="34" charset="0"/>
              </a:rPr>
              <a:t>Unit price : Price per unit of product.</a:t>
            </a:r>
          </a:p>
          <a:p>
            <a:r>
              <a:rPr lang="en-IN" sz="2000" b="1" dirty="0">
                <a:latin typeface="Aptos Narrow" panose="020B0004020202020204" pitchFamily="34" charset="0"/>
              </a:rPr>
              <a:t>            </a:t>
            </a:r>
            <a:r>
              <a:rPr lang="en-US" sz="2000" b="1" dirty="0">
                <a:latin typeface="Aptos Narrow" panose="020B0004020202020204" pitchFamily="34" charset="0"/>
              </a:rPr>
              <a:t>Quantity : Number of units purchased in a transaction.</a:t>
            </a:r>
          </a:p>
          <a:p>
            <a:r>
              <a:rPr lang="en-IN" sz="2000" b="1" dirty="0">
                <a:latin typeface="Aptos Narrow" panose="020B0004020202020204" pitchFamily="34" charset="0"/>
              </a:rPr>
              <a:t>            Total : Total transaction value.</a:t>
            </a:r>
          </a:p>
          <a:p>
            <a:r>
              <a:rPr lang="en-IN" sz="2000" b="1" dirty="0">
                <a:latin typeface="Aptos Narrow" panose="020B0004020202020204" pitchFamily="34" charset="0"/>
              </a:rPr>
              <a:t>            </a:t>
            </a:r>
            <a:r>
              <a:rPr lang="en-US" sz="2000" b="1" dirty="0">
                <a:latin typeface="Aptos Narrow" panose="020B0004020202020204" pitchFamily="34" charset="0"/>
              </a:rPr>
              <a:t>COGS : Cost incurred by the Walmart for the goods sold.</a:t>
            </a:r>
          </a:p>
          <a:p>
            <a:r>
              <a:rPr lang="en-IN" sz="2000" b="1" dirty="0">
                <a:latin typeface="Aptos Narrow" panose="020B0004020202020204" pitchFamily="34" charset="0"/>
              </a:rPr>
              <a:t>            </a:t>
            </a:r>
            <a:r>
              <a:rPr lang="en-US" sz="2000" b="1" dirty="0">
                <a:latin typeface="Aptos Narrow" panose="020B0004020202020204" pitchFamily="34" charset="0"/>
              </a:rPr>
              <a:t>Gross income : Profit margin for each transaction.</a:t>
            </a:r>
          </a:p>
          <a:p>
            <a:r>
              <a:rPr lang="en-IN" sz="2000" b="1" dirty="0">
                <a:latin typeface="Aptos Narrow" panose="020B0004020202020204" pitchFamily="34" charset="0"/>
              </a:rPr>
              <a:t>            </a:t>
            </a:r>
            <a:r>
              <a:rPr lang="en-US" sz="2000" b="1" dirty="0">
                <a:latin typeface="Aptos Narrow" panose="020B0004020202020204" pitchFamily="34" charset="0"/>
              </a:rPr>
              <a:t>Payment method : Payment mode used for the transaction.</a:t>
            </a:r>
            <a:endParaRPr lang="en-IN" sz="2000" b="1" dirty="0">
              <a:latin typeface="Aptos Narrow" panose="020B0004020202020204" pitchFamily="34" charset="0"/>
            </a:endParaRPr>
          </a:p>
        </p:txBody>
      </p:sp>
      <p:sp>
        <p:nvSpPr>
          <p:cNvPr id="8" name="Arrow: Right 7">
            <a:extLst>
              <a:ext uri="{FF2B5EF4-FFF2-40B4-BE49-F238E27FC236}">
                <a16:creationId xmlns:a16="http://schemas.microsoft.com/office/drawing/2014/main" id="{5AD0E680-3744-F52B-32DA-0103048AF9CD}"/>
              </a:ext>
            </a:extLst>
          </p:cNvPr>
          <p:cNvSpPr/>
          <p:nvPr/>
        </p:nvSpPr>
        <p:spPr>
          <a:xfrm>
            <a:off x="0" y="2005781"/>
            <a:ext cx="604684" cy="132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Arrow: Right 8">
            <a:extLst>
              <a:ext uri="{FF2B5EF4-FFF2-40B4-BE49-F238E27FC236}">
                <a16:creationId xmlns:a16="http://schemas.microsoft.com/office/drawing/2014/main" id="{DEA7F1C1-B2F6-BC17-8947-91B0DDA24A8A}"/>
              </a:ext>
            </a:extLst>
          </p:cNvPr>
          <p:cNvSpPr/>
          <p:nvPr/>
        </p:nvSpPr>
        <p:spPr>
          <a:xfrm>
            <a:off x="0" y="2297162"/>
            <a:ext cx="604684" cy="132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Arrow: Right 9">
            <a:extLst>
              <a:ext uri="{FF2B5EF4-FFF2-40B4-BE49-F238E27FC236}">
                <a16:creationId xmlns:a16="http://schemas.microsoft.com/office/drawing/2014/main" id="{5EB49351-3680-B719-7276-5600596E30E6}"/>
              </a:ext>
            </a:extLst>
          </p:cNvPr>
          <p:cNvSpPr/>
          <p:nvPr/>
        </p:nvSpPr>
        <p:spPr>
          <a:xfrm>
            <a:off x="0" y="2592093"/>
            <a:ext cx="604684" cy="132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Arrow: Right 10">
            <a:extLst>
              <a:ext uri="{FF2B5EF4-FFF2-40B4-BE49-F238E27FC236}">
                <a16:creationId xmlns:a16="http://schemas.microsoft.com/office/drawing/2014/main" id="{12726F0E-41DD-E251-D3B7-E96DD887BA76}"/>
              </a:ext>
            </a:extLst>
          </p:cNvPr>
          <p:cNvSpPr/>
          <p:nvPr/>
        </p:nvSpPr>
        <p:spPr>
          <a:xfrm>
            <a:off x="0" y="2891508"/>
            <a:ext cx="604684" cy="132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Arrow: Right 11">
            <a:extLst>
              <a:ext uri="{FF2B5EF4-FFF2-40B4-BE49-F238E27FC236}">
                <a16:creationId xmlns:a16="http://schemas.microsoft.com/office/drawing/2014/main" id="{CF61C9C5-F3A6-A0DA-B98E-2FCE9E38529C}"/>
              </a:ext>
            </a:extLst>
          </p:cNvPr>
          <p:cNvSpPr/>
          <p:nvPr/>
        </p:nvSpPr>
        <p:spPr>
          <a:xfrm>
            <a:off x="0" y="3190923"/>
            <a:ext cx="604684" cy="132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Arrow: Right 12">
            <a:extLst>
              <a:ext uri="{FF2B5EF4-FFF2-40B4-BE49-F238E27FC236}">
                <a16:creationId xmlns:a16="http://schemas.microsoft.com/office/drawing/2014/main" id="{31C5A780-B4FE-5D80-237F-021DC8A0E40A}"/>
              </a:ext>
            </a:extLst>
          </p:cNvPr>
          <p:cNvSpPr/>
          <p:nvPr/>
        </p:nvSpPr>
        <p:spPr>
          <a:xfrm>
            <a:off x="0" y="3490338"/>
            <a:ext cx="604684" cy="132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Arrow: Right 13">
            <a:extLst>
              <a:ext uri="{FF2B5EF4-FFF2-40B4-BE49-F238E27FC236}">
                <a16:creationId xmlns:a16="http://schemas.microsoft.com/office/drawing/2014/main" id="{2766C032-217C-F11A-988E-3650142E5EFF}"/>
              </a:ext>
            </a:extLst>
          </p:cNvPr>
          <p:cNvSpPr/>
          <p:nvPr/>
        </p:nvSpPr>
        <p:spPr>
          <a:xfrm>
            <a:off x="0" y="3789753"/>
            <a:ext cx="604684" cy="132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Arrow: Right 14">
            <a:extLst>
              <a:ext uri="{FF2B5EF4-FFF2-40B4-BE49-F238E27FC236}">
                <a16:creationId xmlns:a16="http://schemas.microsoft.com/office/drawing/2014/main" id="{D30F2DD8-F35A-3D18-530D-5D27692FA02D}"/>
              </a:ext>
            </a:extLst>
          </p:cNvPr>
          <p:cNvSpPr/>
          <p:nvPr/>
        </p:nvSpPr>
        <p:spPr>
          <a:xfrm>
            <a:off x="0" y="4089168"/>
            <a:ext cx="604684" cy="132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6" name="Arrow: Right 15">
            <a:extLst>
              <a:ext uri="{FF2B5EF4-FFF2-40B4-BE49-F238E27FC236}">
                <a16:creationId xmlns:a16="http://schemas.microsoft.com/office/drawing/2014/main" id="{BAC97578-86F9-E49A-857F-46DC0B9C2E05}"/>
              </a:ext>
            </a:extLst>
          </p:cNvPr>
          <p:cNvSpPr/>
          <p:nvPr/>
        </p:nvSpPr>
        <p:spPr>
          <a:xfrm>
            <a:off x="0" y="4388583"/>
            <a:ext cx="604684" cy="132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 name="Arrow: Right 16">
            <a:extLst>
              <a:ext uri="{FF2B5EF4-FFF2-40B4-BE49-F238E27FC236}">
                <a16:creationId xmlns:a16="http://schemas.microsoft.com/office/drawing/2014/main" id="{69ED0F49-D5EE-E92B-9CBD-D71597961A72}"/>
              </a:ext>
            </a:extLst>
          </p:cNvPr>
          <p:cNvSpPr/>
          <p:nvPr/>
        </p:nvSpPr>
        <p:spPr>
          <a:xfrm>
            <a:off x="0" y="4687998"/>
            <a:ext cx="604684" cy="132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Arrow: Right 17">
            <a:extLst>
              <a:ext uri="{FF2B5EF4-FFF2-40B4-BE49-F238E27FC236}">
                <a16:creationId xmlns:a16="http://schemas.microsoft.com/office/drawing/2014/main" id="{EFA55619-FD7E-FDDA-7101-91C810921793}"/>
              </a:ext>
            </a:extLst>
          </p:cNvPr>
          <p:cNvSpPr/>
          <p:nvPr/>
        </p:nvSpPr>
        <p:spPr>
          <a:xfrm>
            <a:off x="0" y="4987413"/>
            <a:ext cx="604684" cy="132735"/>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26" name="Picture 25">
            <a:extLst>
              <a:ext uri="{FF2B5EF4-FFF2-40B4-BE49-F238E27FC236}">
                <a16:creationId xmlns:a16="http://schemas.microsoft.com/office/drawing/2014/main" id="{BE71DB5E-9F63-34AC-8DD8-0EE30DD5EE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10344" y="0"/>
            <a:ext cx="2581656" cy="2138516"/>
          </a:xfrm>
          <a:prstGeom prst="rect">
            <a:avLst/>
          </a:prstGeom>
        </p:spPr>
      </p:pic>
      <p:pic>
        <p:nvPicPr>
          <p:cNvPr id="30" name="Picture 29">
            <a:extLst>
              <a:ext uri="{FF2B5EF4-FFF2-40B4-BE49-F238E27FC236}">
                <a16:creationId xmlns:a16="http://schemas.microsoft.com/office/drawing/2014/main" id="{EEE03AC6-46B3-E31A-537C-5878B2C07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53957" y="3922488"/>
            <a:ext cx="5112774" cy="2138516"/>
          </a:xfrm>
          <a:prstGeom prst="rect">
            <a:avLst/>
          </a:prstGeom>
        </p:spPr>
      </p:pic>
      <p:pic>
        <p:nvPicPr>
          <p:cNvPr id="34" name="Picture 33">
            <a:extLst>
              <a:ext uri="{FF2B5EF4-FFF2-40B4-BE49-F238E27FC236}">
                <a16:creationId xmlns:a16="http://schemas.microsoft.com/office/drawing/2014/main" id="{F06DBE40-79D6-B9AE-990F-8F5C2A75C01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17992" y="2138516"/>
            <a:ext cx="3874008" cy="1759060"/>
          </a:xfrm>
          <a:prstGeom prst="rect">
            <a:avLst/>
          </a:prstGeom>
        </p:spPr>
      </p:pic>
    </p:spTree>
    <p:extLst>
      <p:ext uri="{BB962C8B-B14F-4D97-AF65-F5344CB8AC3E}">
        <p14:creationId xmlns:p14="http://schemas.microsoft.com/office/powerpoint/2010/main" val="39802373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5A643E-2EDE-1BFE-235A-68248419135F}"/>
              </a:ext>
            </a:extLst>
          </p:cNvPr>
          <p:cNvSpPr>
            <a:spLocks noGrp="1"/>
          </p:cNvSpPr>
          <p:nvPr>
            <p:ph type="title"/>
          </p:nvPr>
        </p:nvSpPr>
        <p:spPr>
          <a:xfrm>
            <a:off x="0" y="14747"/>
            <a:ext cx="12192000" cy="973395"/>
          </a:xfrm>
          <a:solidFill>
            <a:schemeClr val="bg1">
              <a:lumMod val="85000"/>
            </a:schemeClr>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p>
            <a:pPr algn="ctr"/>
            <a:r>
              <a:rPr lang="en-US" b="1" dirty="0"/>
              <a:t>Task.1 :- Identifying the Top Branch by Sales Growth Rate </a:t>
            </a:r>
            <a:endParaRPr lang="en-IN" b="1" dirty="0"/>
          </a:p>
        </p:txBody>
      </p:sp>
      <p:pic>
        <p:nvPicPr>
          <p:cNvPr id="15" name="Picture 14">
            <a:extLst>
              <a:ext uri="{FF2B5EF4-FFF2-40B4-BE49-F238E27FC236}">
                <a16:creationId xmlns:a16="http://schemas.microsoft.com/office/drawing/2014/main" id="{EDD947C8-9185-FAFE-43E6-5E3D39712B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 y="988142"/>
            <a:ext cx="6563035" cy="5014452"/>
          </a:xfrm>
          <a:prstGeom prst="rect">
            <a:avLst/>
          </a:prstGeom>
        </p:spPr>
      </p:pic>
      <p:pic>
        <p:nvPicPr>
          <p:cNvPr id="10" name="Picture 9">
            <a:extLst>
              <a:ext uri="{FF2B5EF4-FFF2-40B4-BE49-F238E27FC236}">
                <a16:creationId xmlns:a16="http://schemas.microsoft.com/office/drawing/2014/main" id="{F66C21B7-CC2E-3C82-7BCC-84EA4ED5421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30296" y="988142"/>
            <a:ext cx="5761703" cy="5014452"/>
          </a:xfrm>
          <a:prstGeom prst="rect">
            <a:avLst/>
          </a:prstGeom>
        </p:spPr>
      </p:pic>
      <p:sp>
        <p:nvSpPr>
          <p:cNvPr id="13" name="Title 1">
            <a:extLst>
              <a:ext uri="{FF2B5EF4-FFF2-40B4-BE49-F238E27FC236}">
                <a16:creationId xmlns:a16="http://schemas.microsoft.com/office/drawing/2014/main" id="{641CC08E-37B9-AA02-0FC4-5E8FB11C2DFD}"/>
              </a:ext>
            </a:extLst>
          </p:cNvPr>
          <p:cNvSpPr txBox="1">
            <a:spLocks/>
          </p:cNvSpPr>
          <p:nvPr/>
        </p:nvSpPr>
        <p:spPr>
          <a:xfrm>
            <a:off x="0" y="6002594"/>
            <a:ext cx="12191999" cy="855406"/>
          </a:xfrm>
          <a:prstGeom prst="rect">
            <a:avLst/>
          </a:prstGeom>
          <a:solidFill>
            <a:srgbClr val="92D050"/>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vert="horz" lIns="91440" tIns="45720" rIns="91440" bIns="45720" rtlCol="0" anchor="t">
            <a:normAutofit fontScale="90000" lnSpcReduction="10000"/>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r>
              <a:rPr lang="en-US" dirty="0"/>
              <a:t> </a:t>
            </a:r>
            <a:r>
              <a:rPr lang="en-US" b="1" cap="none" dirty="0"/>
              <a:t>Branch ‘A’ has the maximum growth rate at 26.11 as compare to the other branches among all branches of  Walmart.</a:t>
            </a:r>
            <a:endParaRPr lang="en-IN" b="1" dirty="0"/>
          </a:p>
        </p:txBody>
      </p:sp>
    </p:spTree>
    <p:extLst>
      <p:ext uri="{BB962C8B-B14F-4D97-AF65-F5344CB8AC3E}">
        <p14:creationId xmlns:p14="http://schemas.microsoft.com/office/powerpoint/2010/main" val="36647250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BFF419C-E237-2226-AEFE-94F6AC4EDCE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73395"/>
            <a:ext cx="6386051" cy="5117689"/>
          </a:xfrm>
          <a:prstGeom prst="rect">
            <a:avLst/>
          </a:prstGeom>
        </p:spPr>
      </p:pic>
      <p:sp>
        <p:nvSpPr>
          <p:cNvPr id="8" name="Title 1">
            <a:extLst>
              <a:ext uri="{FF2B5EF4-FFF2-40B4-BE49-F238E27FC236}">
                <a16:creationId xmlns:a16="http://schemas.microsoft.com/office/drawing/2014/main" id="{7BBCAC99-93B5-2017-BC54-F0E1184C2096}"/>
              </a:ext>
            </a:extLst>
          </p:cNvPr>
          <p:cNvSpPr txBox="1">
            <a:spLocks/>
          </p:cNvSpPr>
          <p:nvPr/>
        </p:nvSpPr>
        <p:spPr>
          <a:xfrm>
            <a:off x="0" y="6091085"/>
            <a:ext cx="12192000" cy="766916"/>
          </a:xfrm>
          <a:prstGeom prst="rect">
            <a:avLst/>
          </a:prstGeom>
          <a:solidFill>
            <a:srgbClr val="92D050"/>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000" b="1" cap="none" dirty="0">
                <a:latin typeface="Aptos Narrow" panose="020B0004020202020204" pitchFamily="34" charset="0"/>
              </a:rPr>
              <a:t>Home and lifestyle is the most profitable product line for branch ‘A’, similarly sports &amp; travel is for branch ‘B’ and food &amp; beverages is for branch ‘C’, giving a total profit of 1067.4,951.8,1131.8 respectively.</a:t>
            </a:r>
            <a:endParaRPr lang="en-IN" sz="2000" b="1" cap="none" dirty="0">
              <a:latin typeface="Aptos Narrow" panose="020B0004020202020204" pitchFamily="34" charset="0"/>
            </a:endParaRPr>
          </a:p>
        </p:txBody>
      </p:sp>
      <p:pic>
        <p:nvPicPr>
          <p:cNvPr id="7" name="Picture 6">
            <a:extLst>
              <a:ext uri="{FF2B5EF4-FFF2-40B4-BE49-F238E27FC236}">
                <a16:creationId xmlns:a16="http://schemas.microsoft.com/office/drawing/2014/main" id="{E72272F3-ACFE-F994-0F2C-AB31C866D55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86052" y="973395"/>
            <a:ext cx="5805948" cy="5117689"/>
          </a:xfrm>
          <a:prstGeom prst="rect">
            <a:avLst/>
          </a:prstGeom>
        </p:spPr>
      </p:pic>
      <p:sp>
        <p:nvSpPr>
          <p:cNvPr id="3" name="Title 1">
            <a:extLst>
              <a:ext uri="{FF2B5EF4-FFF2-40B4-BE49-F238E27FC236}">
                <a16:creationId xmlns:a16="http://schemas.microsoft.com/office/drawing/2014/main" id="{AD420F91-F85D-05AB-8903-317CD290C029}"/>
              </a:ext>
            </a:extLst>
          </p:cNvPr>
          <p:cNvSpPr txBox="1">
            <a:spLocks/>
          </p:cNvSpPr>
          <p:nvPr/>
        </p:nvSpPr>
        <p:spPr>
          <a:xfrm>
            <a:off x="0" y="0"/>
            <a:ext cx="12192000" cy="973395"/>
          </a:xfrm>
          <a:prstGeom prst="rect">
            <a:avLst/>
          </a:prstGeom>
          <a:solidFill>
            <a:schemeClr val="bg1">
              <a:lumMod val="85000"/>
            </a:schemeClr>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cap="none" dirty="0">
                <a:latin typeface="+mn-lt"/>
              </a:rPr>
              <a:t>Task.2 :- Finding The Most Profitable Product Line For Each Branch</a:t>
            </a:r>
            <a:endParaRPr lang="en-IN" b="1" cap="none" dirty="0">
              <a:latin typeface="+mn-lt"/>
            </a:endParaRPr>
          </a:p>
        </p:txBody>
      </p:sp>
    </p:spTree>
    <p:extLst>
      <p:ext uri="{BB962C8B-B14F-4D97-AF65-F5344CB8AC3E}">
        <p14:creationId xmlns:p14="http://schemas.microsoft.com/office/powerpoint/2010/main" val="14800044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7EED4C6D-04D8-ED30-D1D7-61A93A2D6F6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54062" y="1163855"/>
            <a:ext cx="5837938" cy="2265146"/>
          </a:xfrm>
          <a:prstGeom prst="rect">
            <a:avLst/>
          </a:prstGeom>
        </p:spPr>
      </p:pic>
      <p:pic>
        <p:nvPicPr>
          <p:cNvPr id="7" name="Picture 6">
            <a:extLst>
              <a:ext uri="{FF2B5EF4-FFF2-40B4-BE49-F238E27FC236}">
                <a16:creationId xmlns:a16="http://schemas.microsoft.com/office/drawing/2014/main" id="{34B232AF-968C-A19E-B2B0-90B92771286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54062" y="3429000"/>
            <a:ext cx="5837938" cy="2707597"/>
          </a:xfrm>
          <a:prstGeom prst="rect">
            <a:avLst/>
          </a:prstGeom>
        </p:spPr>
      </p:pic>
      <p:pic>
        <p:nvPicPr>
          <p:cNvPr id="10" name="Picture 9">
            <a:extLst>
              <a:ext uri="{FF2B5EF4-FFF2-40B4-BE49-F238E27FC236}">
                <a16:creationId xmlns:a16="http://schemas.microsoft.com/office/drawing/2014/main" id="{C9260169-29CF-7A3B-5E7A-3DC7292905B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163853"/>
            <a:ext cx="6354062" cy="4972744"/>
          </a:xfrm>
          <a:prstGeom prst="rect">
            <a:avLst/>
          </a:prstGeom>
        </p:spPr>
      </p:pic>
      <p:sp>
        <p:nvSpPr>
          <p:cNvPr id="11" name="Title 1">
            <a:extLst>
              <a:ext uri="{FF2B5EF4-FFF2-40B4-BE49-F238E27FC236}">
                <a16:creationId xmlns:a16="http://schemas.microsoft.com/office/drawing/2014/main" id="{AA448910-494F-FA3E-CF74-B4296C8B00A8}"/>
              </a:ext>
            </a:extLst>
          </p:cNvPr>
          <p:cNvSpPr txBox="1">
            <a:spLocks/>
          </p:cNvSpPr>
          <p:nvPr/>
        </p:nvSpPr>
        <p:spPr>
          <a:xfrm>
            <a:off x="0" y="0"/>
            <a:ext cx="12192000" cy="973395"/>
          </a:xfrm>
          <a:prstGeom prst="rect">
            <a:avLst/>
          </a:prstGeom>
          <a:solidFill>
            <a:schemeClr val="bg1">
              <a:lumMod val="85000"/>
            </a:schemeClr>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cap="none" dirty="0">
                <a:latin typeface="+mn-lt"/>
              </a:rPr>
              <a:t>Task.3 :- Analyzing Customer Segmentation Based On Spending</a:t>
            </a:r>
            <a:endParaRPr lang="en-IN" b="1" cap="none" dirty="0">
              <a:latin typeface="+mn-lt"/>
            </a:endParaRPr>
          </a:p>
        </p:txBody>
      </p:sp>
      <p:sp>
        <p:nvSpPr>
          <p:cNvPr id="12" name="Title 1">
            <a:extLst>
              <a:ext uri="{FF2B5EF4-FFF2-40B4-BE49-F238E27FC236}">
                <a16:creationId xmlns:a16="http://schemas.microsoft.com/office/drawing/2014/main" id="{C2ED3B79-453E-BB9A-0FDE-CCFB9D8F4B8B}"/>
              </a:ext>
            </a:extLst>
          </p:cNvPr>
          <p:cNvSpPr txBox="1">
            <a:spLocks/>
          </p:cNvSpPr>
          <p:nvPr/>
        </p:nvSpPr>
        <p:spPr>
          <a:xfrm>
            <a:off x="0" y="6136597"/>
            <a:ext cx="12192000" cy="721403"/>
          </a:xfrm>
          <a:prstGeom prst="rect">
            <a:avLst/>
          </a:prstGeom>
          <a:solidFill>
            <a:srgbClr val="92D050"/>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cap="none" dirty="0">
                <a:latin typeface="Aptos Narrow" panose="020B0004020202020204" pitchFamily="34" charset="0"/>
              </a:rPr>
              <a:t>From A Total Of 15 Customers 13 Customers Falls Under Medium Spender Category And One Each In ‘High’ And ‘Low’ Spender Category</a:t>
            </a:r>
            <a:endParaRPr lang="en-IN" sz="2400" b="1" cap="none" dirty="0">
              <a:latin typeface="Aptos Narrow" panose="020B0004020202020204" pitchFamily="34" charset="0"/>
            </a:endParaRPr>
          </a:p>
        </p:txBody>
      </p:sp>
    </p:spTree>
    <p:extLst>
      <p:ext uri="{BB962C8B-B14F-4D97-AF65-F5344CB8AC3E}">
        <p14:creationId xmlns:p14="http://schemas.microsoft.com/office/powerpoint/2010/main" val="8698594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2739EF6-93C5-7E29-7B9B-72AA3B03AB4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83355"/>
            <a:ext cx="5896798" cy="5037225"/>
          </a:xfrm>
          <a:prstGeom prst="rect">
            <a:avLst/>
          </a:prstGeom>
        </p:spPr>
      </p:pic>
      <p:pic>
        <p:nvPicPr>
          <p:cNvPr id="5" name="Picture 4">
            <a:extLst>
              <a:ext uri="{FF2B5EF4-FFF2-40B4-BE49-F238E27FC236}">
                <a16:creationId xmlns:a16="http://schemas.microsoft.com/office/drawing/2014/main" id="{1C348FD2-0BD8-5FCA-13A7-22F897549E8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96798" y="1083355"/>
            <a:ext cx="6295202" cy="2345645"/>
          </a:xfrm>
          <a:prstGeom prst="rect">
            <a:avLst/>
          </a:prstGeom>
        </p:spPr>
      </p:pic>
      <p:pic>
        <p:nvPicPr>
          <p:cNvPr id="7" name="Picture 6">
            <a:extLst>
              <a:ext uri="{FF2B5EF4-FFF2-40B4-BE49-F238E27FC236}">
                <a16:creationId xmlns:a16="http://schemas.microsoft.com/office/drawing/2014/main" id="{D22D6F9F-5B07-4F27-33F8-C41E857409C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896798" y="3429000"/>
            <a:ext cx="6295202" cy="2691579"/>
          </a:xfrm>
          <a:prstGeom prst="rect">
            <a:avLst/>
          </a:prstGeom>
        </p:spPr>
      </p:pic>
      <p:sp>
        <p:nvSpPr>
          <p:cNvPr id="10" name="Title 1">
            <a:extLst>
              <a:ext uri="{FF2B5EF4-FFF2-40B4-BE49-F238E27FC236}">
                <a16:creationId xmlns:a16="http://schemas.microsoft.com/office/drawing/2014/main" id="{61F22529-DFD8-4525-5432-77E6C1C40DAB}"/>
              </a:ext>
            </a:extLst>
          </p:cNvPr>
          <p:cNvSpPr txBox="1">
            <a:spLocks/>
          </p:cNvSpPr>
          <p:nvPr/>
        </p:nvSpPr>
        <p:spPr>
          <a:xfrm>
            <a:off x="0" y="0"/>
            <a:ext cx="12192000" cy="973395"/>
          </a:xfrm>
          <a:prstGeom prst="rect">
            <a:avLst/>
          </a:prstGeom>
          <a:solidFill>
            <a:schemeClr val="bg1">
              <a:lumMod val="85000"/>
            </a:schemeClr>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cap="none" dirty="0">
                <a:latin typeface="+mn-lt"/>
              </a:rPr>
              <a:t>Task. 4 :-Detecting Anomalies In Sales Transactions</a:t>
            </a:r>
            <a:endParaRPr lang="en-IN" b="1" cap="none" dirty="0">
              <a:latin typeface="+mn-lt"/>
            </a:endParaRPr>
          </a:p>
        </p:txBody>
      </p:sp>
      <p:sp>
        <p:nvSpPr>
          <p:cNvPr id="11" name="Title 1">
            <a:extLst>
              <a:ext uri="{FF2B5EF4-FFF2-40B4-BE49-F238E27FC236}">
                <a16:creationId xmlns:a16="http://schemas.microsoft.com/office/drawing/2014/main" id="{7C9EFEE6-4C08-D275-1B57-9B5D046A5734}"/>
              </a:ext>
            </a:extLst>
          </p:cNvPr>
          <p:cNvSpPr txBox="1">
            <a:spLocks/>
          </p:cNvSpPr>
          <p:nvPr/>
        </p:nvSpPr>
        <p:spPr>
          <a:xfrm>
            <a:off x="0" y="6120578"/>
            <a:ext cx="12192000" cy="737421"/>
          </a:xfrm>
          <a:prstGeom prst="rect">
            <a:avLst/>
          </a:prstGeom>
          <a:solidFill>
            <a:srgbClr val="92D050"/>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400" b="1" cap="none" dirty="0">
                <a:latin typeface="Aptos Narrow" panose="020B0004020202020204" pitchFamily="34" charset="0"/>
              </a:rPr>
              <a:t>From A Total Of 1000 Records Present In The Dataset, 241 Are Of High Anomaly, 328 Are Of Low Anomaly, 431 Are Normal. </a:t>
            </a:r>
            <a:endParaRPr lang="en-IN" sz="2400" b="1" cap="none" dirty="0">
              <a:latin typeface="Aptos Narrow" panose="020B0004020202020204" pitchFamily="34" charset="0"/>
            </a:endParaRPr>
          </a:p>
        </p:txBody>
      </p:sp>
    </p:spTree>
    <p:extLst>
      <p:ext uri="{BB962C8B-B14F-4D97-AF65-F5344CB8AC3E}">
        <p14:creationId xmlns:p14="http://schemas.microsoft.com/office/powerpoint/2010/main" val="2019124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0D008F-7C0C-D2D7-962F-7F084C69BF23}"/>
              </a:ext>
            </a:extLst>
          </p:cNvPr>
          <p:cNvSpPr txBox="1">
            <a:spLocks/>
          </p:cNvSpPr>
          <p:nvPr/>
        </p:nvSpPr>
        <p:spPr>
          <a:xfrm>
            <a:off x="0" y="0"/>
            <a:ext cx="12192000" cy="752169"/>
          </a:xfrm>
          <a:prstGeom prst="rect">
            <a:avLst/>
          </a:prstGeom>
          <a:solidFill>
            <a:schemeClr val="bg1">
              <a:lumMod val="85000"/>
            </a:schemeClr>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cap="none" dirty="0">
                <a:latin typeface="+mn-lt"/>
              </a:rPr>
              <a:t>Task. 5 :- Most Popular Payment Method By City</a:t>
            </a:r>
            <a:endParaRPr lang="en-IN" b="1" cap="none" dirty="0">
              <a:latin typeface="+mn-lt"/>
            </a:endParaRPr>
          </a:p>
        </p:txBody>
      </p:sp>
      <p:sp>
        <p:nvSpPr>
          <p:cNvPr id="3" name="Title 1">
            <a:extLst>
              <a:ext uri="{FF2B5EF4-FFF2-40B4-BE49-F238E27FC236}">
                <a16:creationId xmlns:a16="http://schemas.microsoft.com/office/drawing/2014/main" id="{A4B0FDD3-DC1F-D88B-EABD-251A71C6B5D8}"/>
              </a:ext>
            </a:extLst>
          </p:cNvPr>
          <p:cNvSpPr txBox="1">
            <a:spLocks/>
          </p:cNvSpPr>
          <p:nvPr/>
        </p:nvSpPr>
        <p:spPr>
          <a:xfrm>
            <a:off x="0" y="6105832"/>
            <a:ext cx="12192000" cy="752168"/>
          </a:xfrm>
          <a:prstGeom prst="rect">
            <a:avLst/>
          </a:prstGeom>
          <a:solidFill>
            <a:srgbClr val="92D050"/>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000" b="1" dirty="0">
                <a:latin typeface="Aptos Narrow" panose="020B0004020202020204" pitchFamily="34" charset="0"/>
              </a:rPr>
              <a:t>E-wallet, Cash and E-wallet is the most popular payment method </a:t>
            </a:r>
            <a:r>
              <a:rPr lang="en-US" sz="2000" b="1" dirty="0" err="1">
                <a:latin typeface="Aptos Narrow" panose="020B0004020202020204" pitchFamily="34" charset="0"/>
              </a:rPr>
              <a:t>ith</a:t>
            </a:r>
            <a:r>
              <a:rPr lang="en-US" sz="2000" b="1" dirty="0">
                <a:latin typeface="Aptos Narrow" panose="020B0004020202020204" pitchFamily="34" charset="0"/>
              </a:rPr>
              <a:t> the cities Mandalay, Naypyitaw and Yangon respectively </a:t>
            </a:r>
            <a:r>
              <a:rPr lang="en-US" sz="2000" b="1" dirty="0" err="1">
                <a:latin typeface="Aptos Narrow" panose="020B0004020202020204" pitchFamily="34" charset="0"/>
              </a:rPr>
              <a:t>havitng</a:t>
            </a:r>
            <a:r>
              <a:rPr lang="en-US" sz="2000" b="1" dirty="0">
                <a:latin typeface="Aptos Narrow" panose="020B0004020202020204" pitchFamily="34" charset="0"/>
              </a:rPr>
              <a:t> total payment count as 113,124 and 126 respectively. </a:t>
            </a:r>
            <a:endParaRPr lang="en-IN" sz="2000" b="1" cap="none" dirty="0">
              <a:latin typeface="Aptos Narrow" panose="020B0004020202020204" pitchFamily="34" charset="0"/>
            </a:endParaRPr>
          </a:p>
        </p:txBody>
      </p:sp>
      <p:pic>
        <p:nvPicPr>
          <p:cNvPr id="5" name="Picture 4">
            <a:extLst>
              <a:ext uri="{FF2B5EF4-FFF2-40B4-BE49-F238E27FC236}">
                <a16:creationId xmlns:a16="http://schemas.microsoft.com/office/drawing/2014/main" id="{83878400-62CA-18D8-2AFD-0FD6467F42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752168"/>
            <a:ext cx="6710516" cy="5353663"/>
          </a:xfrm>
          <a:prstGeom prst="rect">
            <a:avLst/>
          </a:prstGeom>
        </p:spPr>
      </p:pic>
      <p:pic>
        <p:nvPicPr>
          <p:cNvPr id="7" name="Picture 6">
            <a:extLst>
              <a:ext uri="{FF2B5EF4-FFF2-40B4-BE49-F238E27FC236}">
                <a16:creationId xmlns:a16="http://schemas.microsoft.com/office/drawing/2014/main" id="{2E76B290-734C-5EF7-F3D9-EC108A5FB7B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10517" y="752168"/>
            <a:ext cx="5481482" cy="1946787"/>
          </a:xfrm>
          <a:prstGeom prst="rect">
            <a:avLst/>
          </a:prstGeom>
        </p:spPr>
      </p:pic>
      <p:pic>
        <p:nvPicPr>
          <p:cNvPr id="9" name="Picture 8">
            <a:extLst>
              <a:ext uri="{FF2B5EF4-FFF2-40B4-BE49-F238E27FC236}">
                <a16:creationId xmlns:a16="http://schemas.microsoft.com/office/drawing/2014/main" id="{2607B84B-8220-6135-AC91-2189255ACA2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710517" y="2698955"/>
            <a:ext cx="5481483" cy="3406876"/>
          </a:xfrm>
          <a:prstGeom prst="rect">
            <a:avLst/>
          </a:prstGeom>
        </p:spPr>
      </p:pic>
    </p:spTree>
    <p:extLst>
      <p:ext uri="{BB962C8B-B14F-4D97-AF65-F5344CB8AC3E}">
        <p14:creationId xmlns:p14="http://schemas.microsoft.com/office/powerpoint/2010/main" val="31168124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1939C5-BDB2-96F7-2D66-DD2C82979D89}"/>
              </a:ext>
            </a:extLst>
          </p:cNvPr>
          <p:cNvSpPr txBox="1">
            <a:spLocks/>
          </p:cNvSpPr>
          <p:nvPr/>
        </p:nvSpPr>
        <p:spPr>
          <a:xfrm>
            <a:off x="0" y="0"/>
            <a:ext cx="12192000" cy="752169"/>
          </a:xfrm>
          <a:prstGeom prst="rect">
            <a:avLst/>
          </a:prstGeom>
          <a:solidFill>
            <a:schemeClr val="bg1">
              <a:lumMod val="85000"/>
            </a:schemeClr>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b="1" cap="none" dirty="0">
                <a:latin typeface="+mn-lt"/>
              </a:rPr>
              <a:t>Task. 6 :- Monthly Sales Distribution By Gender</a:t>
            </a:r>
            <a:endParaRPr lang="en-IN" b="1" cap="none" dirty="0">
              <a:latin typeface="+mn-lt"/>
            </a:endParaRPr>
          </a:p>
        </p:txBody>
      </p:sp>
      <p:sp>
        <p:nvSpPr>
          <p:cNvPr id="3" name="Title 1">
            <a:extLst>
              <a:ext uri="{FF2B5EF4-FFF2-40B4-BE49-F238E27FC236}">
                <a16:creationId xmlns:a16="http://schemas.microsoft.com/office/drawing/2014/main" id="{EB77FB21-327B-F20A-39FA-589D3CA57A82}"/>
              </a:ext>
            </a:extLst>
          </p:cNvPr>
          <p:cNvSpPr txBox="1">
            <a:spLocks/>
          </p:cNvSpPr>
          <p:nvPr/>
        </p:nvSpPr>
        <p:spPr>
          <a:xfrm>
            <a:off x="0" y="6105829"/>
            <a:ext cx="12192000" cy="752169"/>
          </a:xfrm>
          <a:prstGeom prst="rect">
            <a:avLst/>
          </a:prstGeom>
          <a:solidFill>
            <a:srgbClr val="92D050"/>
          </a:solidFill>
          <a:ln>
            <a:noFill/>
          </a:ln>
          <a:effectLst>
            <a:glow rad="63500">
              <a:schemeClr val="accent6">
                <a:satMod val="175000"/>
                <a:alpha val="40000"/>
              </a:schemeClr>
            </a:glow>
            <a:outerShdw blurRad="107950" dist="12700" dir="5400000" algn="ctr">
              <a:srgbClr val="000000"/>
            </a:outerShdw>
          </a:effectLst>
          <a:scene3d>
            <a:camera prst="orthographicFront">
              <a:rot lat="0" lon="0" rev="0"/>
            </a:camera>
            <a:lightRig rig="soft" dir="t">
              <a:rot lat="0" lon="0" rev="0"/>
            </a:lightRig>
          </a:scene3d>
          <a:sp3d contourW="44450" prstMaterial="matte">
            <a:bevelT w="63500" h="63500" prst="artDeco"/>
            <a:contourClr>
              <a:srgbClr val="FFFFFF"/>
            </a:contourClr>
          </a:sp3d>
        </p:spPr>
        <p:txBody>
          <a:bodyPr>
            <a:normAutofit/>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US" sz="2000" b="1" cap="none" dirty="0">
                <a:latin typeface="Aptos Narrow" panose="020B0004020202020204" pitchFamily="34" charset="0"/>
              </a:rPr>
              <a:t>Females In The Month Of January Have Made Highest Amount Of Purchase At 59138.98  And Similarly, Males In The Month Of February Have Made Lowest Amount Of Purchase At 40883.81. </a:t>
            </a:r>
            <a:endParaRPr lang="en-IN" sz="2000" b="1" cap="none" dirty="0">
              <a:latin typeface="Aptos Narrow" panose="020B0004020202020204" pitchFamily="34" charset="0"/>
            </a:endParaRPr>
          </a:p>
        </p:txBody>
      </p:sp>
      <p:pic>
        <p:nvPicPr>
          <p:cNvPr id="6" name="Picture 5">
            <a:extLst>
              <a:ext uri="{FF2B5EF4-FFF2-40B4-BE49-F238E27FC236}">
                <a16:creationId xmlns:a16="http://schemas.microsoft.com/office/drawing/2014/main" id="{35853908-6AE2-4642-03B0-C10A3D2C1D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756864"/>
            <a:ext cx="6297561" cy="5344271"/>
          </a:xfrm>
          <a:prstGeom prst="rect">
            <a:avLst/>
          </a:prstGeom>
        </p:spPr>
      </p:pic>
      <p:pic>
        <p:nvPicPr>
          <p:cNvPr id="12" name="Picture 11">
            <a:extLst>
              <a:ext uri="{FF2B5EF4-FFF2-40B4-BE49-F238E27FC236}">
                <a16:creationId xmlns:a16="http://schemas.microsoft.com/office/drawing/2014/main" id="{65F5EEBE-93F1-6487-81B0-F49789E8A1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97561" y="752168"/>
            <a:ext cx="5894439" cy="5344271"/>
          </a:xfrm>
          <a:prstGeom prst="rect">
            <a:avLst/>
          </a:prstGeom>
        </p:spPr>
      </p:pic>
    </p:spTree>
    <p:extLst>
      <p:ext uri="{BB962C8B-B14F-4D97-AF65-F5344CB8AC3E}">
        <p14:creationId xmlns:p14="http://schemas.microsoft.com/office/powerpoint/2010/main" val="4101725496"/>
      </p:ext>
    </p:extLst>
  </p:cSld>
  <p:clrMapOvr>
    <a:masterClrMapping/>
  </p:clrMapOvr>
</p:sld>
</file>

<file path=ppt/theme/theme1.xml><?xml version="1.0" encoding="utf-8"?>
<a:theme xmlns:a="http://schemas.openxmlformats.org/drawingml/2006/main" name="Gallery">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736</TotalTime>
  <Words>909</Words>
  <Application>Microsoft Office PowerPoint</Application>
  <PresentationFormat>Widescreen</PresentationFormat>
  <Paragraphs>61</Paragraphs>
  <Slides>16</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 Narrow</vt:lpstr>
      <vt:lpstr>Arial</vt:lpstr>
      <vt:lpstr>Calibri</vt:lpstr>
      <vt:lpstr>Gill Sans MT</vt:lpstr>
      <vt:lpstr>Gallery</vt:lpstr>
      <vt:lpstr>Data analysis in Retails:</vt:lpstr>
      <vt:lpstr>Introduction:- Walmart, a global retail leader, generates vast amounts of transactional data across its branches. This project analyzes comprehensive sales data encompassing customer demographics, product categories, and payment methods to derive actionable insights. By leveraging advanced mysql queries and data analytics techniques, we explore patterns in customer behavior, sales performance, and product trends to support data-driven decision-making for business optimization.</vt:lpstr>
      <vt:lpstr>PowerPoint Presentation</vt:lpstr>
      <vt:lpstr>Task.1 :- Identifying the Top Branch by Sales Growth Rate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SONY VAIO</dc:creator>
  <cp:lastModifiedBy>SONY VAIO</cp:lastModifiedBy>
  <cp:revision>5</cp:revision>
  <dcterms:created xsi:type="dcterms:W3CDTF">2025-07-03T02:28:24Z</dcterms:created>
  <dcterms:modified xsi:type="dcterms:W3CDTF">2025-07-03T19:04:07Z</dcterms:modified>
</cp:coreProperties>
</file>