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CE71D-847E-4496-9276-B60205BAE6D0}"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0E4226-FCBF-4807-8D5E-0D9A84CD5869}" type="slidenum">
              <a:rPr lang="en-IN" smtClean="0"/>
              <a:t>‹#›</a:t>
            </a:fld>
            <a:endParaRPr lang="en-IN"/>
          </a:p>
        </p:txBody>
      </p:sp>
    </p:spTree>
    <p:extLst>
      <p:ext uri="{BB962C8B-B14F-4D97-AF65-F5344CB8AC3E}">
        <p14:creationId xmlns:p14="http://schemas.microsoft.com/office/powerpoint/2010/main" val="3170315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0E4226-FCBF-4807-8D5E-0D9A84CD5869}" type="slidenum">
              <a:rPr lang="en-IN" smtClean="0"/>
              <a:t>2</a:t>
            </a:fld>
            <a:endParaRPr lang="en-IN"/>
          </a:p>
        </p:txBody>
      </p:sp>
    </p:spTree>
    <p:extLst>
      <p:ext uri="{BB962C8B-B14F-4D97-AF65-F5344CB8AC3E}">
        <p14:creationId xmlns:p14="http://schemas.microsoft.com/office/powerpoint/2010/main" val="36217914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8357835-6079-4D28-B48A-DDAB999996F3}" type="datetime2">
              <a:rPr lang="en-US" smtClean="0"/>
              <a:t>Friday, June 6, 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B2A916-04B4-49A4-BE13-F6E8CC34DBA4}"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ECE2B6-0A67-44D7-BC3D-59B102BE1730}"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7ADEED-7DB9-434A-B56A-CB915D233788}"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AE3C9B-3818-45B6-8F8F-BDD014BD18D6}"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2F2CCE3-2885-45D8-9861-3F312D9DEFF2}" type="datetime2">
              <a:rPr lang="en-US" smtClean="0"/>
              <a:t>Friday, June 6, 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C66A58-E3B2-4A57-AC3F-DA958535AF49}" type="datetime2">
              <a:rPr lang="en-US" smtClean="0"/>
              <a:t>Friday, June 6, 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1933F1-ADCE-4CBB-8019-457897BEDA70}" type="datetime2">
              <a:rPr lang="en-US" smtClean="0"/>
              <a:t>Friday, June 6,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EEEB23-8CBC-432E-AE7E-C43BB0F1F1F1}" type="datetime2">
              <a:rPr lang="en-US" smtClean="0"/>
              <a:t>Friday, June 6,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D60B8-A136-4A2D-B833-0C6A66ED509A}" type="datetime2">
              <a:rPr lang="en-US" smtClean="0"/>
              <a:t>Friday, June 6,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67CDE3-DD55-4837-99FD-CEA966432246}" type="datetime2">
              <a:rPr lang="en-US" smtClean="0"/>
              <a:t>Friday, June 6, 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F30C27-2A89-41D1-A06C-FACE1E7BD488}"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3D1CA8-5DAF-4F03-95EF-EE7B00C8428B}" type="datetime2">
              <a:rPr lang="en-US" smtClean="0"/>
              <a:t>Friday, June 6, 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25AA71-4FAD-4E6B-B651-E7F0CEE8CB2A}" type="datetime2">
              <a:rPr lang="en-US" smtClean="0"/>
              <a:t>Friday, June 6, 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6881E-0E7E-4AB4-8CBE-9C0A5B20BB33}" type="datetime2">
              <a:rPr lang="en-US" smtClean="0"/>
              <a:t>Friday, June 6, 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55C0CD-65B8-4060-BB85-4F43457CC610}"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E4E33-E298-42DF-8B93-8ECB0A6F908A}" type="datetime2">
              <a:rPr lang="en-US" smtClean="0"/>
              <a:t>Friday, June 6,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985D04-CEA0-43DB-A77F-37BDE35DE66A}" type="datetime2">
              <a:rPr lang="en-US" smtClean="0"/>
              <a:t>Friday, June 6, 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B431-2679-531B-98EF-FEE74D767E32}"/>
              </a:ext>
            </a:extLst>
          </p:cNvPr>
          <p:cNvSpPr>
            <a:spLocks noGrp="1"/>
          </p:cNvSpPr>
          <p:nvPr>
            <p:ph type="ctrTitle"/>
          </p:nvPr>
        </p:nvSpPr>
        <p:spPr>
          <a:xfrm>
            <a:off x="1876424" y="1122363"/>
            <a:ext cx="9509331" cy="2387600"/>
          </a:xfrm>
        </p:spPr>
        <p:txBody>
          <a:bodyPr/>
          <a:lstStyle/>
          <a:p>
            <a:r>
              <a:rPr lang="en-US" dirty="0"/>
              <a:t>CRICKET ASSISTANT FOR IPL STATS</a:t>
            </a:r>
            <a:endParaRPr lang="en-IN" dirty="0"/>
          </a:p>
        </p:txBody>
      </p:sp>
      <p:sp>
        <p:nvSpPr>
          <p:cNvPr id="3" name="Subtitle 2">
            <a:extLst>
              <a:ext uri="{FF2B5EF4-FFF2-40B4-BE49-F238E27FC236}">
                <a16:creationId xmlns:a16="http://schemas.microsoft.com/office/drawing/2014/main" id="{F940D3ED-3D38-6A60-DCFB-8D6309DD747B}"/>
              </a:ext>
            </a:extLst>
          </p:cNvPr>
          <p:cNvSpPr>
            <a:spLocks noGrp="1"/>
          </p:cNvSpPr>
          <p:nvPr>
            <p:ph type="subTitle" idx="1"/>
          </p:nvPr>
        </p:nvSpPr>
        <p:spPr/>
        <p:txBody>
          <a:bodyPr/>
          <a:lstStyle/>
          <a:p>
            <a:pPr algn="ctr"/>
            <a:r>
              <a:rPr lang="en-US" dirty="0"/>
              <a:t>HR GUIDE: MR Tamil </a:t>
            </a:r>
            <a:r>
              <a:rPr lang="en-US" dirty="0" err="1"/>
              <a:t>selvan</a:t>
            </a:r>
            <a:endParaRPr lang="en-US" dirty="0"/>
          </a:p>
          <a:p>
            <a:pPr algn="ctr"/>
            <a:r>
              <a:rPr lang="en-US" dirty="0" err="1"/>
              <a:t>Cto</a:t>
            </a:r>
            <a:r>
              <a:rPr lang="en-US" dirty="0"/>
              <a:t>: MR </a:t>
            </a:r>
            <a:r>
              <a:rPr lang="en-US" dirty="0" err="1"/>
              <a:t>pragadeswaran</a:t>
            </a:r>
            <a:endParaRPr lang="en-US" dirty="0"/>
          </a:p>
          <a:p>
            <a:pPr algn="ctr"/>
            <a:r>
              <a:rPr lang="en-US" dirty="0"/>
              <a:t>BY : ANIRUDH DEEPAK</a:t>
            </a:r>
          </a:p>
          <a:p>
            <a:pPr algn="ctr"/>
            <a:endParaRPr lang="en-IN" dirty="0"/>
          </a:p>
        </p:txBody>
      </p:sp>
      <p:sp>
        <p:nvSpPr>
          <p:cNvPr id="6" name="Date Placeholder 5">
            <a:extLst>
              <a:ext uri="{FF2B5EF4-FFF2-40B4-BE49-F238E27FC236}">
                <a16:creationId xmlns:a16="http://schemas.microsoft.com/office/drawing/2014/main" id="{9A7A41CE-1AC7-85D0-E6A5-33EA50F48B7C}"/>
              </a:ext>
            </a:extLst>
          </p:cNvPr>
          <p:cNvSpPr>
            <a:spLocks noGrp="1"/>
          </p:cNvSpPr>
          <p:nvPr>
            <p:ph type="dt" sz="half" idx="10"/>
          </p:nvPr>
        </p:nvSpPr>
        <p:spPr>
          <a:xfrm>
            <a:off x="9181614" y="6285272"/>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386448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2DE6-04E1-1980-7791-8724F43EB28A}"/>
              </a:ext>
            </a:extLst>
          </p:cNvPr>
          <p:cNvSpPr>
            <a:spLocks noGrp="1"/>
          </p:cNvSpPr>
          <p:nvPr>
            <p:ph type="title"/>
          </p:nvPr>
        </p:nvSpPr>
        <p:spPr>
          <a:xfrm>
            <a:off x="1141413" y="280219"/>
            <a:ext cx="9905998" cy="1478570"/>
          </a:xfrm>
        </p:spPr>
        <p:txBody>
          <a:bodyPr/>
          <a:lstStyle/>
          <a:p>
            <a:pPr algn="ctr"/>
            <a:r>
              <a:rPr lang="en-US" dirty="0"/>
              <a:t>PROBLEM STATEMENT &amp; OBJECTIVE</a:t>
            </a:r>
            <a:endParaRPr lang="en-IN" dirty="0"/>
          </a:p>
        </p:txBody>
      </p:sp>
      <p:sp>
        <p:nvSpPr>
          <p:cNvPr id="3" name="Content Placeholder 2">
            <a:extLst>
              <a:ext uri="{FF2B5EF4-FFF2-40B4-BE49-F238E27FC236}">
                <a16:creationId xmlns:a16="http://schemas.microsoft.com/office/drawing/2014/main" id="{4ADAE5EA-EDB2-6821-10F1-A06CB11F4C59}"/>
              </a:ext>
            </a:extLst>
          </p:cNvPr>
          <p:cNvSpPr>
            <a:spLocks noGrp="1"/>
          </p:cNvSpPr>
          <p:nvPr>
            <p:ph idx="1"/>
          </p:nvPr>
        </p:nvSpPr>
        <p:spPr>
          <a:xfrm>
            <a:off x="1141412" y="1710813"/>
            <a:ext cx="9905999" cy="4866968"/>
          </a:xfrm>
        </p:spPr>
        <p:txBody>
          <a:bodyPr>
            <a:normAutofit lnSpcReduction="10000"/>
          </a:bodyPr>
          <a:lstStyle/>
          <a:p>
            <a:pPr algn="just"/>
            <a:r>
              <a:rPr lang="en-US" dirty="0"/>
              <a:t>Build a Modular AI Agent for Domain-Specific Knowledge Retrieval, Summarization, and Conversational Q&amp;A.</a:t>
            </a:r>
          </a:p>
          <a:p>
            <a:pPr algn="just"/>
            <a:r>
              <a:rPr lang="en-US" dirty="0"/>
              <a:t>Design, implement, and demonstrate an AI system (agent) that can:</a:t>
            </a:r>
          </a:p>
          <a:p>
            <a:pPr marL="0" indent="0" algn="just">
              <a:buNone/>
            </a:pPr>
            <a:r>
              <a:rPr lang="en-US" dirty="0"/>
              <a:t>	• Ingest and process a domain-specific dataset (e.g., clinical trial reports, 	scientific papers, or legal contracts).</a:t>
            </a:r>
          </a:p>
          <a:p>
            <a:pPr marL="0" indent="0" algn="just">
              <a:buNone/>
            </a:pPr>
            <a:r>
              <a:rPr lang="en-US" dirty="0"/>
              <a:t>	• Summarize documents using a fine-	tuned LLM.</a:t>
            </a:r>
          </a:p>
          <a:p>
            <a:pPr marL="0" indent="0" algn="just">
              <a:buNone/>
            </a:pPr>
            <a:r>
              <a:rPr lang="en-US" dirty="0"/>
              <a:t>	• Answer user questions using a Retrieval-Augmented Generation (RAG) 	  pipeline.</a:t>
            </a:r>
          </a:p>
          <a:p>
            <a:pPr marL="0" indent="0" algn="just">
              <a:buNone/>
            </a:pPr>
            <a:r>
              <a:rPr lang="en-US" dirty="0"/>
              <a:t>	• Act as a conversational agent with memory and multi-turn reasoning.</a:t>
            </a:r>
          </a:p>
          <a:p>
            <a:pPr marL="0" indent="0" algn="just">
              <a:buNone/>
            </a:pPr>
            <a:r>
              <a:rPr lang="en-US" dirty="0"/>
              <a:t>	• Deploy as an API or simple front-end demo.</a:t>
            </a:r>
            <a:endParaRPr lang="en-IN" dirty="0"/>
          </a:p>
        </p:txBody>
      </p:sp>
      <p:sp>
        <p:nvSpPr>
          <p:cNvPr id="8" name="Date Placeholder 5">
            <a:extLst>
              <a:ext uri="{FF2B5EF4-FFF2-40B4-BE49-F238E27FC236}">
                <a16:creationId xmlns:a16="http://schemas.microsoft.com/office/drawing/2014/main" id="{8BE467BE-89FA-529A-8D5C-8B0E1D21C2CB}"/>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3636650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E8D8E-16A1-E247-12A1-25DC34625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70AE5-DFA9-D471-F877-8F4DCB90DF1D}"/>
              </a:ext>
            </a:extLst>
          </p:cNvPr>
          <p:cNvSpPr>
            <a:spLocks noGrp="1"/>
          </p:cNvSpPr>
          <p:nvPr>
            <p:ph type="title"/>
          </p:nvPr>
        </p:nvSpPr>
        <p:spPr>
          <a:xfrm>
            <a:off x="1141413" y="280219"/>
            <a:ext cx="9905998" cy="1478570"/>
          </a:xfrm>
        </p:spPr>
        <p:txBody>
          <a:bodyPr/>
          <a:lstStyle/>
          <a:p>
            <a:pPr algn="ctr"/>
            <a:r>
              <a:rPr lang="en-US" dirty="0"/>
              <a:t>DATASET USED</a:t>
            </a:r>
            <a:endParaRPr lang="en-IN" dirty="0"/>
          </a:p>
        </p:txBody>
      </p:sp>
      <p:sp>
        <p:nvSpPr>
          <p:cNvPr id="3" name="Content Placeholder 2">
            <a:extLst>
              <a:ext uri="{FF2B5EF4-FFF2-40B4-BE49-F238E27FC236}">
                <a16:creationId xmlns:a16="http://schemas.microsoft.com/office/drawing/2014/main" id="{5998A43E-1E1C-969B-DCDC-CA65187F1E2F}"/>
              </a:ext>
            </a:extLst>
          </p:cNvPr>
          <p:cNvSpPr>
            <a:spLocks noGrp="1"/>
          </p:cNvSpPr>
          <p:nvPr>
            <p:ph idx="1"/>
          </p:nvPr>
        </p:nvSpPr>
        <p:spPr>
          <a:xfrm>
            <a:off x="1141412" y="1710813"/>
            <a:ext cx="9905999" cy="4866968"/>
          </a:xfrm>
        </p:spPr>
        <p:txBody>
          <a:bodyPr>
            <a:normAutofit/>
          </a:bodyPr>
          <a:lstStyle/>
          <a:p>
            <a:pPr algn="just"/>
            <a:r>
              <a:rPr lang="en-US" dirty="0"/>
              <a:t>For the given model I have taken a dataset of my interest where I took the IPL 2016 stats to find the stats of a batsman In that particular year. I took it as a .csv file as it is the simplest format to read and perform data-preprocessing.</a:t>
            </a:r>
          </a:p>
          <a:p>
            <a:pPr algn="just"/>
            <a:r>
              <a:rPr lang="en-US" dirty="0"/>
              <a:t>Why I took this dataset is: </a:t>
            </a:r>
          </a:p>
          <a:p>
            <a:pPr lvl="1" algn="just"/>
            <a:r>
              <a:rPr lang="en-US" sz="2400" dirty="0"/>
              <a:t>IPL is a widely followed cricket league with rich player performance data.</a:t>
            </a:r>
          </a:p>
          <a:p>
            <a:pPr lvl="1" algn="just"/>
            <a:r>
              <a:rPr lang="en-US" sz="2400" dirty="0"/>
              <a:t>Cricket stats are intuitive and engaging to work with.</a:t>
            </a:r>
          </a:p>
          <a:p>
            <a:pPr lvl="1" algn="just"/>
            <a:r>
              <a:rPr lang="en-US" sz="2400" dirty="0"/>
              <a:t>The data is well structured and domain- specific.</a:t>
            </a:r>
          </a:p>
          <a:p>
            <a:pPr lvl="1" algn="just"/>
            <a:r>
              <a:rPr lang="en-US" sz="2400" dirty="0"/>
              <a:t>The 2016 season especially has well balanced stats which makes it easier to work with.</a:t>
            </a:r>
            <a:endParaRPr lang="en-IN" sz="2400" dirty="0"/>
          </a:p>
          <a:p>
            <a:pPr algn="just"/>
            <a:endParaRPr lang="en-US" dirty="0"/>
          </a:p>
        </p:txBody>
      </p:sp>
      <p:sp>
        <p:nvSpPr>
          <p:cNvPr id="16" name="Date Placeholder 5">
            <a:extLst>
              <a:ext uri="{FF2B5EF4-FFF2-40B4-BE49-F238E27FC236}">
                <a16:creationId xmlns:a16="http://schemas.microsoft.com/office/drawing/2014/main" id="{6D88AFDE-5301-94ED-40E8-4F078A292083}"/>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3148173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7D376-3DD4-25D7-DE7B-6B213892A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EBF05-8048-4651-7402-D9B6478EF6CF}"/>
              </a:ext>
            </a:extLst>
          </p:cNvPr>
          <p:cNvSpPr>
            <a:spLocks noGrp="1"/>
          </p:cNvSpPr>
          <p:nvPr>
            <p:ph type="title"/>
          </p:nvPr>
        </p:nvSpPr>
        <p:spPr>
          <a:xfrm>
            <a:off x="1141413" y="280219"/>
            <a:ext cx="9905998" cy="1478570"/>
          </a:xfrm>
        </p:spPr>
        <p:txBody>
          <a:bodyPr/>
          <a:lstStyle/>
          <a:p>
            <a:pPr algn="ctr"/>
            <a:r>
              <a:rPr lang="en-US" dirty="0"/>
              <a:t>CODE EVOLUTION</a:t>
            </a:r>
            <a:endParaRPr lang="en-IN" dirty="0"/>
          </a:p>
        </p:txBody>
      </p:sp>
      <p:sp>
        <p:nvSpPr>
          <p:cNvPr id="3" name="Content Placeholder 2">
            <a:extLst>
              <a:ext uri="{FF2B5EF4-FFF2-40B4-BE49-F238E27FC236}">
                <a16:creationId xmlns:a16="http://schemas.microsoft.com/office/drawing/2014/main" id="{A33EE5E8-2740-F3AE-215D-547047B3EDC9}"/>
              </a:ext>
            </a:extLst>
          </p:cNvPr>
          <p:cNvSpPr>
            <a:spLocks noGrp="1"/>
          </p:cNvSpPr>
          <p:nvPr>
            <p:ph idx="1"/>
          </p:nvPr>
        </p:nvSpPr>
        <p:spPr>
          <a:xfrm>
            <a:off x="1141412" y="1710813"/>
            <a:ext cx="9905999" cy="4866968"/>
          </a:xfrm>
        </p:spPr>
        <p:txBody>
          <a:bodyPr>
            <a:normAutofit/>
          </a:bodyPr>
          <a:lstStyle/>
          <a:p>
            <a:pPr algn="just"/>
            <a:r>
              <a:rPr lang="en-US" dirty="0"/>
              <a:t>After importing the necessary data set and pre-processing it, I used basic set queries and get queries which would just get the result using its index and the text which was very basic. Only If a keyword was entered it could understand the prompt.</a:t>
            </a:r>
          </a:p>
          <a:p>
            <a:pPr algn="just"/>
            <a:r>
              <a:rPr lang="en-US" dirty="0"/>
              <a:t>After that I referred to a lot of websites to find out how I can perform a fine tuned LLM since I am not well equipped with this part of the code. Hence first I decided to embed the code with </a:t>
            </a:r>
            <a:r>
              <a:rPr lang="en-US" dirty="0" err="1"/>
              <a:t>SentenceTransformer</a:t>
            </a:r>
            <a:r>
              <a:rPr lang="en-US" dirty="0"/>
              <a:t> form Hugging Face which really good for semantic search.</a:t>
            </a:r>
          </a:p>
          <a:p>
            <a:pPr algn="just"/>
            <a:r>
              <a:rPr lang="en-US" dirty="0"/>
              <a:t>Then I used the cosine similarity to compare each query to the embeddings.</a:t>
            </a:r>
          </a:p>
        </p:txBody>
      </p:sp>
      <p:sp>
        <p:nvSpPr>
          <p:cNvPr id="9" name="Date Placeholder 5">
            <a:extLst>
              <a:ext uri="{FF2B5EF4-FFF2-40B4-BE49-F238E27FC236}">
                <a16:creationId xmlns:a16="http://schemas.microsoft.com/office/drawing/2014/main" id="{9B1297D9-2889-DA6C-2476-AEE08EF0B278}"/>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2638430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28A80-3181-C116-A71F-A978B5040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B2293-9127-38EC-28D1-2910B8E0A295}"/>
              </a:ext>
            </a:extLst>
          </p:cNvPr>
          <p:cNvSpPr>
            <a:spLocks noGrp="1"/>
          </p:cNvSpPr>
          <p:nvPr>
            <p:ph type="title"/>
          </p:nvPr>
        </p:nvSpPr>
        <p:spPr>
          <a:xfrm>
            <a:off x="1141413" y="280219"/>
            <a:ext cx="9905998" cy="1478570"/>
          </a:xfrm>
        </p:spPr>
        <p:txBody>
          <a:bodyPr/>
          <a:lstStyle/>
          <a:p>
            <a:pPr algn="ctr"/>
            <a:r>
              <a:rPr lang="en-US" dirty="0"/>
              <a:t>CODE EVOLUTION &amp; DEPLOYMENT</a:t>
            </a:r>
            <a:endParaRPr lang="en-IN" dirty="0"/>
          </a:p>
        </p:txBody>
      </p:sp>
      <p:sp>
        <p:nvSpPr>
          <p:cNvPr id="3" name="Content Placeholder 2">
            <a:extLst>
              <a:ext uri="{FF2B5EF4-FFF2-40B4-BE49-F238E27FC236}">
                <a16:creationId xmlns:a16="http://schemas.microsoft.com/office/drawing/2014/main" id="{89D5514F-47EA-CDF0-7F61-63A63F760190}"/>
              </a:ext>
            </a:extLst>
          </p:cNvPr>
          <p:cNvSpPr>
            <a:spLocks noGrp="1"/>
          </p:cNvSpPr>
          <p:nvPr>
            <p:ph idx="1"/>
          </p:nvPr>
        </p:nvSpPr>
        <p:spPr>
          <a:xfrm>
            <a:off x="1141412" y="1710813"/>
            <a:ext cx="9905999" cy="4866968"/>
          </a:xfrm>
        </p:spPr>
        <p:txBody>
          <a:bodyPr>
            <a:normAutofit/>
          </a:bodyPr>
          <a:lstStyle/>
          <a:p>
            <a:pPr algn="just"/>
            <a:r>
              <a:rPr lang="en-US" dirty="0"/>
              <a:t>Then I tried to use a pre-trained LLM model like OpenAI but due to certain limitations I could not use it, hence I had to use a free model. Then after going through few YouTube videos, I learnt about flan-t5-base which is a light weight pretrained LLM used for this purpose. It is good for basic multi-turn Q&amp;A.  I used the RAG function with the above model help with the help of the question context model.</a:t>
            </a:r>
          </a:p>
          <a:p>
            <a:pPr algn="just"/>
            <a:r>
              <a:rPr lang="en-US" dirty="0"/>
              <a:t>Then for the front-end I used GRADIO, since it is easy to use compared to </a:t>
            </a:r>
            <a:r>
              <a:rPr lang="en-US" dirty="0" err="1"/>
              <a:t>Streamlit</a:t>
            </a:r>
            <a:r>
              <a:rPr lang="en-US" dirty="0"/>
              <a:t>. Hence, I used GRADIO for that purpose.</a:t>
            </a:r>
          </a:p>
          <a:p>
            <a:pPr algn="just"/>
            <a:r>
              <a:rPr lang="en-US" dirty="0"/>
              <a:t>Initially the model did not run that well but after adding some keywords in the set query function it worked fine.</a:t>
            </a:r>
          </a:p>
        </p:txBody>
      </p:sp>
      <p:sp>
        <p:nvSpPr>
          <p:cNvPr id="12" name="Date Placeholder 5">
            <a:extLst>
              <a:ext uri="{FF2B5EF4-FFF2-40B4-BE49-F238E27FC236}">
                <a16:creationId xmlns:a16="http://schemas.microsoft.com/office/drawing/2014/main" id="{C6B1046E-2C70-1550-10CE-575CBBAB2741}"/>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286898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D83B7-A30C-B12B-B024-5BBD047B0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8E07E-68B5-719B-7A0B-0D4461B2CD3B}"/>
              </a:ext>
            </a:extLst>
          </p:cNvPr>
          <p:cNvSpPr>
            <a:spLocks noGrp="1"/>
          </p:cNvSpPr>
          <p:nvPr>
            <p:ph type="title"/>
          </p:nvPr>
        </p:nvSpPr>
        <p:spPr>
          <a:xfrm>
            <a:off x="1141413" y="280219"/>
            <a:ext cx="9905998" cy="1478570"/>
          </a:xfrm>
        </p:spPr>
        <p:txBody>
          <a:bodyPr/>
          <a:lstStyle/>
          <a:p>
            <a:pPr algn="ctr"/>
            <a:r>
              <a:rPr lang="en-US" dirty="0"/>
              <a:t>Q&amp;A TESTING</a:t>
            </a:r>
            <a:endParaRPr lang="en-IN" dirty="0"/>
          </a:p>
        </p:txBody>
      </p:sp>
      <p:sp>
        <p:nvSpPr>
          <p:cNvPr id="3" name="Content Placeholder 2">
            <a:extLst>
              <a:ext uri="{FF2B5EF4-FFF2-40B4-BE49-F238E27FC236}">
                <a16:creationId xmlns:a16="http://schemas.microsoft.com/office/drawing/2014/main" id="{A4F425A7-04F9-411B-BD84-D7C1A4693F20}"/>
              </a:ext>
            </a:extLst>
          </p:cNvPr>
          <p:cNvSpPr>
            <a:spLocks noGrp="1"/>
          </p:cNvSpPr>
          <p:nvPr>
            <p:ph idx="1"/>
          </p:nvPr>
        </p:nvSpPr>
        <p:spPr>
          <a:xfrm>
            <a:off x="1141412" y="1406013"/>
            <a:ext cx="9905999" cy="5171768"/>
          </a:xfrm>
        </p:spPr>
        <p:txBody>
          <a:bodyPr>
            <a:normAutofit/>
          </a:bodyPr>
          <a:lstStyle/>
          <a:p>
            <a:pPr algn="just"/>
            <a:r>
              <a:rPr lang="en-US" dirty="0"/>
              <a:t>I tested the model with over 20 questions with the help of ChatGPT to give about 20 to 25 queries to test it out, the model worked just fine to answer at least 15 to 18 questions.</a:t>
            </a:r>
          </a:p>
          <a:p>
            <a:pPr algn="just"/>
            <a:r>
              <a:rPr lang="en-US" dirty="0"/>
              <a:t>From this I understood that the model could answer:</a:t>
            </a:r>
          </a:p>
          <a:p>
            <a:pPr lvl="1" algn="just"/>
            <a:r>
              <a:rPr lang="en-US" dirty="0"/>
              <a:t>Basic Stats questions. (Ex: who has higher strike rate, Kohli or Warner?).</a:t>
            </a:r>
          </a:p>
          <a:p>
            <a:pPr lvl="1" algn="just"/>
            <a:r>
              <a:rPr lang="en-US" dirty="0"/>
              <a:t>Player specific stats. (Ex: How many runs did Virat Kohli score?).</a:t>
            </a:r>
          </a:p>
          <a:p>
            <a:pPr lvl="1" algn="just"/>
            <a:r>
              <a:rPr lang="en-US" dirty="0"/>
              <a:t>Superlative questions. (Ex: Who scored most centuries?)</a:t>
            </a:r>
          </a:p>
          <a:p>
            <a:pPr algn="just"/>
            <a:r>
              <a:rPr lang="en-US" dirty="0"/>
              <a:t>From this I understood that the model could not answer:</a:t>
            </a:r>
          </a:p>
          <a:p>
            <a:pPr lvl="1" algn="just"/>
            <a:r>
              <a:rPr lang="en-US" dirty="0"/>
              <a:t>Outside dataset questions. (Ex: Who won IPL 2016?).</a:t>
            </a:r>
          </a:p>
          <a:p>
            <a:pPr lvl="1" algn="just"/>
            <a:r>
              <a:rPr lang="en-US" dirty="0"/>
              <a:t>Complex Questions. (Ex: Who were the top 5 scorers of the season?).</a:t>
            </a:r>
          </a:p>
          <a:p>
            <a:pPr lvl="1" algn="just"/>
            <a:r>
              <a:rPr lang="en-US" dirty="0"/>
              <a:t>Live Stats. (Ex: How much did Virat score in 2025?).</a:t>
            </a:r>
          </a:p>
          <a:p>
            <a:pPr lvl="1" algn="just"/>
            <a:endParaRPr lang="en-US" dirty="0"/>
          </a:p>
          <a:p>
            <a:pPr lvl="1" algn="just"/>
            <a:endParaRPr lang="en-US" dirty="0"/>
          </a:p>
        </p:txBody>
      </p:sp>
      <p:sp>
        <p:nvSpPr>
          <p:cNvPr id="8" name="Date Placeholder 5">
            <a:extLst>
              <a:ext uri="{FF2B5EF4-FFF2-40B4-BE49-F238E27FC236}">
                <a16:creationId xmlns:a16="http://schemas.microsoft.com/office/drawing/2014/main" id="{4D8B0565-D9A7-7814-4920-88075E935A5F}"/>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1671660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4BB9F-7403-A3BB-7874-5025971BA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FE1462-34C7-68FE-B09D-2CF0059760D2}"/>
              </a:ext>
            </a:extLst>
          </p:cNvPr>
          <p:cNvSpPr>
            <a:spLocks noGrp="1"/>
          </p:cNvSpPr>
          <p:nvPr>
            <p:ph type="title"/>
          </p:nvPr>
        </p:nvSpPr>
        <p:spPr>
          <a:xfrm>
            <a:off x="1141413" y="280219"/>
            <a:ext cx="9905998" cy="1478570"/>
          </a:xfrm>
        </p:spPr>
        <p:txBody>
          <a:bodyPr/>
          <a:lstStyle/>
          <a:p>
            <a:pPr algn="ctr"/>
            <a:r>
              <a:rPr lang="en-US" dirty="0"/>
              <a:t>PROS AND CONS</a:t>
            </a:r>
            <a:endParaRPr lang="en-IN" dirty="0"/>
          </a:p>
        </p:txBody>
      </p:sp>
      <p:sp>
        <p:nvSpPr>
          <p:cNvPr id="3" name="Content Placeholder 2">
            <a:extLst>
              <a:ext uri="{FF2B5EF4-FFF2-40B4-BE49-F238E27FC236}">
                <a16:creationId xmlns:a16="http://schemas.microsoft.com/office/drawing/2014/main" id="{F0E9F4C4-882C-C445-CB2F-2D203B9B468B}"/>
              </a:ext>
            </a:extLst>
          </p:cNvPr>
          <p:cNvSpPr>
            <a:spLocks noGrp="1"/>
          </p:cNvSpPr>
          <p:nvPr>
            <p:ph idx="1"/>
          </p:nvPr>
        </p:nvSpPr>
        <p:spPr>
          <a:xfrm>
            <a:off x="1141412" y="1406013"/>
            <a:ext cx="9905999" cy="5171768"/>
          </a:xfrm>
        </p:spPr>
        <p:txBody>
          <a:bodyPr>
            <a:normAutofit/>
          </a:bodyPr>
          <a:lstStyle/>
          <a:p>
            <a:pPr lvl="1" algn="just"/>
            <a:r>
              <a:rPr lang="en-US" sz="2400" dirty="0"/>
              <a:t>PROS:</a:t>
            </a:r>
          </a:p>
          <a:p>
            <a:pPr lvl="2" algn="just"/>
            <a:r>
              <a:rPr lang="en-US" sz="2200" dirty="0"/>
              <a:t>Tailored specifically for IPL 2016 stats.</a:t>
            </a:r>
          </a:p>
          <a:p>
            <a:pPr lvl="2" algn="just"/>
            <a:r>
              <a:rPr lang="en-US" sz="2200" dirty="0"/>
              <a:t>Combines semantic search and generative Q&amp;A model.</a:t>
            </a:r>
          </a:p>
          <a:p>
            <a:pPr lvl="2" algn="just"/>
            <a:r>
              <a:rPr lang="en-US" sz="2200" dirty="0"/>
              <a:t>Simple setup using GRADIO.</a:t>
            </a:r>
          </a:p>
          <a:p>
            <a:pPr lvl="2" algn="just"/>
            <a:r>
              <a:rPr lang="en-US" sz="2200" dirty="0"/>
              <a:t>Uses a lightweight LLM model.</a:t>
            </a:r>
            <a:endParaRPr lang="en-US" sz="2400" dirty="0"/>
          </a:p>
          <a:p>
            <a:pPr lvl="1" algn="just"/>
            <a:r>
              <a:rPr lang="en-US" sz="2400" dirty="0"/>
              <a:t>CONS:</a:t>
            </a:r>
          </a:p>
          <a:p>
            <a:pPr lvl="2" algn="just"/>
            <a:r>
              <a:rPr lang="en-US" sz="2200" dirty="0"/>
              <a:t>Limited to the current dataset cannot predict it beyond this particular point.</a:t>
            </a:r>
          </a:p>
          <a:p>
            <a:pPr lvl="2" algn="just"/>
            <a:r>
              <a:rPr lang="en-US" sz="2200" dirty="0"/>
              <a:t>No conversational memory each query is treated Independently.</a:t>
            </a:r>
          </a:p>
          <a:p>
            <a:pPr lvl="2" algn="just"/>
            <a:r>
              <a:rPr lang="en-US" sz="2200" dirty="0"/>
              <a:t>Sometimes misses out on relevant context.</a:t>
            </a:r>
          </a:p>
          <a:p>
            <a:pPr lvl="2" algn="just"/>
            <a:r>
              <a:rPr lang="en-US" sz="2200" dirty="0"/>
              <a:t>Hallucinates the answers if it does not know the question.</a:t>
            </a:r>
          </a:p>
        </p:txBody>
      </p:sp>
      <p:sp>
        <p:nvSpPr>
          <p:cNvPr id="8" name="Date Placeholder 5">
            <a:extLst>
              <a:ext uri="{FF2B5EF4-FFF2-40B4-BE49-F238E27FC236}">
                <a16:creationId xmlns:a16="http://schemas.microsoft.com/office/drawing/2014/main" id="{F8730264-2069-5DAE-37A6-07008966CAA8}"/>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369495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57B25-8188-AEF0-0B5A-490A0B844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7B1A5-686F-E201-1976-364975070761}"/>
              </a:ext>
            </a:extLst>
          </p:cNvPr>
          <p:cNvSpPr>
            <a:spLocks noGrp="1"/>
          </p:cNvSpPr>
          <p:nvPr>
            <p:ph type="title"/>
          </p:nvPr>
        </p:nvSpPr>
        <p:spPr>
          <a:xfrm>
            <a:off x="1141413" y="280219"/>
            <a:ext cx="9905998" cy="1478570"/>
          </a:xfrm>
        </p:spPr>
        <p:txBody>
          <a:bodyPr/>
          <a:lstStyle/>
          <a:p>
            <a:pPr algn="ctr"/>
            <a:r>
              <a:rPr lang="en-US" dirty="0"/>
              <a:t>CODE LINK</a:t>
            </a:r>
            <a:endParaRPr lang="en-IN" dirty="0"/>
          </a:p>
        </p:txBody>
      </p:sp>
      <p:sp>
        <p:nvSpPr>
          <p:cNvPr id="3" name="Content Placeholder 2">
            <a:extLst>
              <a:ext uri="{FF2B5EF4-FFF2-40B4-BE49-F238E27FC236}">
                <a16:creationId xmlns:a16="http://schemas.microsoft.com/office/drawing/2014/main" id="{24C0D3B1-52EF-2E41-CEB9-3D617C5E965C}"/>
              </a:ext>
            </a:extLst>
          </p:cNvPr>
          <p:cNvSpPr>
            <a:spLocks noGrp="1"/>
          </p:cNvSpPr>
          <p:nvPr>
            <p:ph idx="1"/>
          </p:nvPr>
        </p:nvSpPr>
        <p:spPr>
          <a:xfrm>
            <a:off x="1141412" y="2003322"/>
            <a:ext cx="9905999" cy="2851355"/>
          </a:xfrm>
        </p:spPr>
        <p:txBody>
          <a:bodyPr>
            <a:normAutofit/>
          </a:bodyPr>
          <a:lstStyle/>
          <a:p>
            <a:pPr lvl="1" algn="just"/>
            <a:r>
              <a:rPr lang="en-US" sz="2400" dirty="0"/>
              <a:t>I have coded the project on google </a:t>
            </a:r>
            <a:r>
              <a:rPr lang="en-US" sz="2400" dirty="0" err="1"/>
              <a:t>colab</a:t>
            </a:r>
            <a:r>
              <a:rPr lang="en-US" sz="2400" dirty="0"/>
              <a:t> since it helps in auto suggestion of the code which made it easy for me to type.</a:t>
            </a:r>
          </a:p>
          <a:p>
            <a:pPr lvl="1" algn="just"/>
            <a:r>
              <a:rPr lang="en-US" sz="2400" dirty="0"/>
              <a:t>Code link: </a:t>
            </a:r>
          </a:p>
          <a:p>
            <a:pPr lvl="2" algn="just"/>
            <a:r>
              <a:rPr lang="en-US" sz="2200" dirty="0"/>
              <a:t>https://colab.research.google.com/drive/1kT23N04DdKNZPSIx8s0WW6nQT0bepMc9?usp=sharing</a:t>
            </a:r>
          </a:p>
        </p:txBody>
      </p:sp>
      <p:sp>
        <p:nvSpPr>
          <p:cNvPr id="8" name="Date Placeholder 5">
            <a:extLst>
              <a:ext uri="{FF2B5EF4-FFF2-40B4-BE49-F238E27FC236}">
                <a16:creationId xmlns:a16="http://schemas.microsoft.com/office/drawing/2014/main" id="{296EAC2F-38B7-48BC-D060-074C5EF48DC6}"/>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1388840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A1034-9F4C-E956-FFE4-4E90F88CF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AD452-607D-3C48-E2DA-B12F3E8E1D2C}"/>
              </a:ext>
            </a:extLst>
          </p:cNvPr>
          <p:cNvSpPr>
            <a:spLocks noGrp="1"/>
          </p:cNvSpPr>
          <p:nvPr>
            <p:ph type="title"/>
          </p:nvPr>
        </p:nvSpPr>
        <p:spPr>
          <a:xfrm>
            <a:off x="1143001" y="2620296"/>
            <a:ext cx="9905998" cy="1478570"/>
          </a:xfrm>
        </p:spPr>
        <p:txBody>
          <a:bodyPr/>
          <a:lstStyle/>
          <a:p>
            <a:pPr algn="ctr"/>
            <a:r>
              <a:rPr lang="en-US" dirty="0"/>
              <a:t>THANK YOU</a:t>
            </a:r>
            <a:endParaRPr lang="en-IN" dirty="0"/>
          </a:p>
        </p:txBody>
      </p:sp>
      <p:sp>
        <p:nvSpPr>
          <p:cNvPr id="10" name="Date Placeholder 5">
            <a:extLst>
              <a:ext uri="{FF2B5EF4-FFF2-40B4-BE49-F238E27FC236}">
                <a16:creationId xmlns:a16="http://schemas.microsoft.com/office/drawing/2014/main" id="{245C1F5F-FCDD-2E3E-4DDE-9F9FA9322793}"/>
              </a:ext>
            </a:extLst>
          </p:cNvPr>
          <p:cNvSpPr>
            <a:spLocks noGrp="1"/>
          </p:cNvSpPr>
          <p:nvPr>
            <p:ph type="dt" sz="half" idx="10"/>
          </p:nvPr>
        </p:nvSpPr>
        <p:spPr>
          <a:xfrm>
            <a:off x="9181614" y="6275440"/>
            <a:ext cx="2743200" cy="365125"/>
          </a:xfrm>
        </p:spPr>
        <p:txBody>
          <a:bodyPr/>
          <a:lstStyle/>
          <a:p>
            <a:fld id="{7F0E580E-5A75-4954-AE4D-BEC1167ED6A4}" type="datetime2">
              <a:rPr lang="en-US" smtClean="0"/>
              <a:t>Friday, June 6, 2025</a:t>
            </a:fld>
            <a:endParaRPr lang="en-US" dirty="0"/>
          </a:p>
        </p:txBody>
      </p:sp>
    </p:spTree>
    <p:extLst>
      <p:ext uri="{BB962C8B-B14F-4D97-AF65-F5344CB8AC3E}">
        <p14:creationId xmlns:p14="http://schemas.microsoft.com/office/powerpoint/2010/main" val="1657524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59</TotalTime>
  <Words>777</Words>
  <Application>Microsoft Office PowerPoint</Application>
  <PresentationFormat>Widescreen</PresentationFormat>
  <Paragraphs>63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Tw Cen MT</vt:lpstr>
      <vt:lpstr>Circuit</vt:lpstr>
      <vt:lpstr>CRICKET ASSISTANT FOR IPL STATS</vt:lpstr>
      <vt:lpstr>PROBLEM STATEMENT &amp; OBJECTIVE</vt:lpstr>
      <vt:lpstr>DATASET USED</vt:lpstr>
      <vt:lpstr>CODE EVOLUTION</vt:lpstr>
      <vt:lpstr>CODE EVOLUTION &amp; DEPLOYMENT</vt:lpstr>
      <vt:lpstr>Q&amp;A TESTING</vt:lpstr>
      <vt:lpstr>PROS AND CONS</vt:lpstr>
      <vt:lpstr>CODE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Anirudh Deepak</dc:creator>
  <cp:lastModifiedBy>Anirudh Deepak</cp:lastModifiedBy>
  <cp:revision>3</cp:revision>
  <dcterms:created xsi:type="dcterms:W3CDTF">2025-06-06T03:11:07Z</dcterms:created>
  <dcterms:modified xsi:type="dcterms:W3CDTF">2025-06-06T04:13:25Z</dcterms:modified>
</cp:coreProperties>
</file>