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0"/>
  </p:notesMasterIdLst>
  <p:handoutMasterIdLst>
    <p:handoutMasterId r:id="rId31"/>
  </p:handoutMasterIdLst>
  <p:sldIdLst>
    <p:sldId id="275" r:id="rId2"/>
    <p:sldId id="388" r:id="rId3"/>
    <p:sldId id="391" r:id="rId4"/>
    <p:sldId id="392" r:id="rId5"/>
    <p:sldId id="393" r:id="rId6"/>
    <p:sldId id="402" r:id="rId7"/>
    <p:sldId id="400" r:id="rId8"/>
    <p:sldId id="401" r:id="rId9"/>
    <p:sldId id="395" r:id="rId10"/>
    <p:sldId id="396" r:id="rId11"/>
    <p:sldId id="397" r:id="rId12"/>
    <p:sldId id="403" r:id="rId13"/>
    <p:sldId id="404" r:id="rId14"/>
    <p:sldId id="405" r:id="rId15"/>
    <p:sldId id="406" r:id="rId16"/>
    <p:sldId id="407" r:id="rId17"/>
    <p:sldId id="411" r:id="rId18"/>
    <p:sldId id="412" r:id="rId19"/>
    <p:sldId id="413" r:id="rId20"/>
    <p:sldId id="408" r:id="rId21"/>
    <p:sldId id="409" r:id="rId22"/>
    <p:sldId id="410" r:id="rId23"/>
    <p:sldId id="414" r:id="rId24"/>
    <p:sldId id="418" r:id="rId25"/>
    <p:sldId id="415" r:id="rId26"/>
    <p:sldId id="416" r:id="rId27"/>
    <p:sldId id="417" r:id="rId28"/>
    <p:sldId id="399"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590" autoAdjust="0"/>
  </p:normalViewPr>
  <p:slideViewPr>
    <p:cSldViewPr showGuides="1">
      <p:cViewPr varScale="1">
        <p:scale>
          <a:sx n="78" d="100"/>
          <a:sy n="78" d="100"/>
        </p:scale>
        <p:origin x="1858"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3472FC0-3A6E-4FDF-98C7-05D53ADA3185}" type="datetimeFigureOut">
              <a:rPr lang="en-US" smtClean="0"/>
              <a:t>10/27/2025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7E15A7B-879F-45B5-9291-0F55AE53DB35}"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5F44B48-72A2-4A15-9A9B-0DA2BF7C6B02}" type="datetimeFigureOut">
              <a:rPr lang="en-US" smtClean="0"/>
              <a:t>10/27/2025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D238FA3-189B-4AA8-9E46-1FED810FB611}"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D238FA3-189B-4AA8-9E46-1FED810FB611}"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BD94B3-44B9-44B7-85A7-F056FA607D46}" type="datetime3">
              <a:rPr lang="en-US" smtClean="0"/>
              <a:t>27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6B910C5-081D-4FA6-9B78-BB56BEB475DD}" type="datetime3">
              <a:rPr lang="en-US" smtClean="0"/>
              <a:t>27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8360AF-72BE-4445-B200-736511B20555}" type="datetime3">
              <a:rPr lang="en-US" smtClean="0"/>
              <a:t>27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4525963"/>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noFill/>
          <a:ln>
            <a:noFill/>
          </a:ln>
          <a:effectLst>
            <a:outerShdw blurRad="50800" dist="50800" dir="5400000" algn="ctr" rotWithShape="0">
              <a:schemeClr val="bg1"/>
            </a:outerShdw>
          </a:effectLst>
        </p:spPr>
        <p:txBody>
          <a:bodyPr/>
          <a:lstStyle>
            <a:lvl1pPr>
              <a:defRPr>
                <a:solidFill>
                  <a:schemeClr val="accent6">
                    <a:lumMod val="50000"/>
                  </a:schemeClr>
                </a:solidFill>
              </a:defRPr>
            </a:lvl1pPr>
          </a:lstStyle>
          <a:p>
            <a:fld id="{10B6530B-5C68-4965-B8A9-8C18D26903BD}" type="datetime3">
              <a:rPr lang="en-US" smtClean="0"/>
              <a:t>27 October 2025</a:t>
            </a:fld>
            <a:endParaRPr lang="en-US" dirty="0"/>
          </a:p>
        </p:txBody>
      </p:sp>
      <p:sp>
        <p:nvSpPr>
          <p:cNvPr id="5" name="Footer Placeholder 4"/>
          <p:cNvSpPr>
            <a:spLocks noGrp="1"/>
          </p:cNvSpPr>
          <p:nvPr>
            <p:ph type="ftr" sz="quarter" idx="11"/>
          </p:nvPr>
        </p:nvSpPr>
        <p:spPr/>
        <p:txBody>
          <a:bodyPr/>
          <a:lstStyle>
            <a:lvl1pPr>
              <a:defRPr>
                <a:solidFill>
                  <a:schemeClr val="accent6">
                    <a:lumMod val="50000"/>
                  </a:schemeClr>
                </a:solidFill>
              </a:defRPr>
            </a:lvl1pPr>
          </a:lstStyle>
          <a:p>
            <a:r>
              <a:rPr lang="en-US"/>
              <a:t>School of Computing - CSE</a:t>
            </a:r>
            <a:endParaRPr lang="en-US" dirty="0"/>
          </a:p>
        </p:txBody>
      </p:sp>
      <p:sp>
        <p:nvSpPr>
          <p:cNvPr id="6" name="Slide Number Placeholder 5"/>
          <p:cNvSpPr>
            <a:spLocks noGrp="1"/>
          </p:cNvSpPr>
          <p:nvPr>
            <p:ph type="sldNum" sz="quarter" idx="12"/>
          </p:nvPr>
        </p:nvSpPr>
        <p:spPr/>
        <p:txBody>
          <a:bodyPr/>
          <a:lstStyle>
            <a:lvl1pPr>
              <a:defRPr>
                <a:solidFill>
                  <a:schemeClr val="accent6">
                    <a:lumMod val="50000"/>
                  </a:schemeClr>
                </a:solidFill>
              </a:defRPr>
            </a:lvl1pPr>
          </a:lstStyle>
          <a:p>
            <a:fld id="{C0EC1BDC-9B67-430D-970A-E36C75175141}"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B7275DB-6D13-480B-AC77-F5019BDC5287}" type="datetime3">
              <a:rPr lang="en-US" smtClean="0"/>
              <a:t>27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2A365F-315E-4D26-B736-3944439F5E09}" type="datetime3">
              <a:rPr lang="en-US" smtClean="0"/>
              <a:t>27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AB1E7AE-CF1A-4AE7-BD2C-F950D278A3DB}" type="datetime3">
              <a:rPr lang="en-US" smtClean="0"/>
              <a:t>27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C6D51F8-804C-441D-85CA-D64DC6F78406}" type="datetime3">
              <a:rPr lang="en-US" smtClean="0"/>
              <a:t>27 October 2025</a:t>
            </a:fld>
            <a:endParaRPr lang="en-US"/>
          </a:p>
        </p:txBody>
      </p:sp>
      <p:sp>
        <p:nvSpPr>
          <p:cNvPr id="8" name="Footer Placeholder 7"/>
          <p:cNvSpPr>
            <a:spLocks noGrp="1"/>
          </p:cNvSpPr>
          <p:nvPr>
            <p:ph type="ftr" sz="quarter" idx="11"/>
          </p:nvPr>
        </p:nvSpPr>
        <p:spPr/>
        <p:txBody>
          <a:bodyPr/>
          <a:lstStyle/>
          <a:p>
            <a:r>
              <a:rPr lang="en-US"/>
              <a:t>School of Computing - CSE</a:t>
            </a:r>
          </a:p>
        </p:txBody>
      </p:sp>
      <p:sp>
        <p:nvSpPr>
          <p:cNvPr id="9" name="Slide Number Placeholder 8"/>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97CCCDB-4457-4C48-985F-BD1C33DF88D2}" type="datetime3">
              <a:rPr lang="en-US" smtClean="0"/>
              <a:t>27 October 2025</a:t>
            </a:fld>
            <a:endParaRPr lang="en-US"/>
          </a:p>
        </p:txBody>
      </p:sp>
      <p:sp>
        <p:nvSpPr>
          <p:cNvPr id="4" name="Footer Placeholder 3"/>
          <p:cNvSpPr>
            <a:spLocks noGrp="1"/>
          </p:cNvSpPr>
          <p:nvPr>
            <p:ph type="ftr" sz="quarter" idx="11"/>
          </p:nvPr>
        </p:nvSpPr>
        <p:spPr/>
        <p:txBody>
          <a:bodyPr/>
          <a:lstStyle/>
          <a:p>
            <a:r>
              <a:rPr lang="en-US"/>
              <a:t>School of Computing - CSE</a:t>
            </a:r>
          </a:p>
        </p:txBody>
      </p:sp>
      <p:sp>
        <p:nvSpPr>
          <p:cNvPr id="5" name="Slide Number Placeholder 4"/>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F4AF7E-7813-4879-8B55-5575B0080D39}" type="datetime3">
              <a:rPr lang="en-US" smtClean="0"/>
              <a:t>27 October 2025</a:t>
            </a:fld>
            <a:endParaRPr lang="en-US"/>
          </a:p>
        </p:txBody>
      </p:sp>
      <p:sp>
        <p:nvSpPr>
          <p:cNvPr id="3" name="Footer Placeholder 2"/>
          <p:cNvSpPr>
            <a:spLocks noGrp="1"/>
          </p:cNvSpPr>
          <p:nvPr>
            <p:ph type="ftr" sz="quarter" idx="11"/>
          </p:nvPr>
        </p:nvSpPr>
        <p:spPr/>
        <p:txBody>
          <a:bodyPr/>
          <a:lstStyle/>
          <a:p>
            <a:r>
              <a:rPr lang="en-US"/>
              <a:t>School of Computing - CSE</a:t>
            </a:r>
          </a:p>
        </p:txBody>
      </p:sp>
      <p:sp>
        <p:nvSpPr>
          <p:cNvPr id="4" name="Slide Number Placeholder 3"/>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9EC94D0-F97F-48E4-A142-9DA614267486}" type="datetime3">
              <a:rPr lang="en-US" smtClean="0"/>
              <a:t>27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7DA9B2-FBCA-4233-9590-C0754509BDB5}" type="datetime3">
              <a:rPr lang="en-US" smtClean="0"/>
              <a:t>27 October 2025</a:t>
            </a:fld>
            <a:endParaRPr lang="en-US"/>
          </a:p>
        </p:txBody>
      </p:sp>
      <p:sp>
        <p:nvSpPr>
          <p:cNvPr id="6" name="Footer Placeholder 5"/>
          <p:cNvSpPr>
            <a:spLocks noGrp="1"/>
          </p:cNvSpPr>
          <p:nvPr>
            <p:ph type="ftr" sz="quarter" idx="11"/>
          </p:nvPr>
        </p:nvSpPr>
        <p:spPr/>
        <p:txBody>
          <a:bodyPr/>
          <a:lstStyle/>
          <a:p>
            <a:r>
              <a:rPr lang="en-US"/>
              <a:t>School of Computing - CSE</a:t>
            </a:r>
          </a:p>
        </p:txBody>
      </p:sp>
      <p:sp>
        <p:nvSpPr>
          <p:cNvPr id="7" name="Slide Number Placeholder 6"/>
          <p:cNvSpPr>
            <a:spLocks noGrp="1"/>
          </p:cNvSpPr>
          <p:nvPr>
            <p:ph type="sldNum" sz="quarter" idx="12"/>
          </p:nvPr>
        </p:nvSpPr>
        <p:spPr/>
        <p:txBody>
          <a:bodyPr/>
          <a:lstStyle/>
          <a:p>
            <a:fld id="{7B28076C-CE04-4A00-BFAA-A90EA835585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8940" y="228600"/>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4D4881-3C1B-4E10-8E47-87CE42F43D14}" type="datetime3">
              <a:rPr lang="en-US" smtClean="0"/>
              <a:t>27 October 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School of Computing - CSE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8076C-CE04-4A00-BFAA-A90EA8355859}" type="slidenum">
              <a:rPr lang="en-US" smtClean="0"/>
              <a:t>‹#›</a:t>
            </a:fld>
            <a:endParaRPr lang="en-US"/>
          </a:p>
        </p:txBody>
      </p:sp>
      <p:sp>
        <p:nvSpPr>
          <p:cNvPr id="8" name="Rectangle 7"/>
          <p:cNvSpPr/>
          <p:nvPr userDrawn="1"/>
        </p:nvSpPr>
        <p:spPr>
          <a:xfrm>
            <a:off x="298940" y="177143"/>
            <a:ext cx="8610600" cy="6553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 name="Straight Connector 8"/>
          <p:cNvCxnSpPr/>
          <p:nvPr userDrawn="1"/>
        </p:nvCxnSpPr>
        <p:spPr>
          <a:xfrm>
            <a:off x="298940" y="1219200"/>
            <a:ext cx="8610600" cy="1588"/>
          </a:xfrm>
          <a:prstGeom prst="line">
            <a:avLst/>
          </a:prstGeom>
          <a:ln w="25400">
            <a:solidFill>
              <a:schemeClr val="tx2"/>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
          <p:cNvSpPr>
            <a:spLocks noGrp="1"/>
          </p:cNvSpPr>
          <p:nvPr>
            <p:ph type="ctrTitle"/>
          </p:nvPr>
        </p:nvSpPr>
        <p:spPr>
          <a:xfrm>
            <a:off x="571500" y="449944"/>
            <a:ext cx="7772400" cy="3505199"/>
          </a:xfrm>
        </p:spPr>
        <p:txBody>
          <a:bodyPr>
            <a:normAutofit/>
          </a:bodyPr>
          <a:lstStyle/>
          <a:p>
            <a:br>
              <a:rPr lang="en-IN" sz="2000" dirty="0">
                <a:solidFill>
                  <a:schemeClr val="accent1">
                    <a:lumMod val="50000"/>
                  </a:schemeClr>
                </a:solidFill>
                <a:latin typeface="Arial" panose="020B0604020202020204" pitchFamily="34" charset="0"/>
                <a:cs typeface="Arial" panose="020B0604020202020204" pitchFamily="34" charset="0"/>
              </a:rPr>
            </a:br>
            <a:br>
              <a:rPr lang="en-IN" sz="2400" dirty="0">
                <a:solidFill>
                  <a:schemeClr val="accent1">
                    <a:lumMod val="50000"/>
                  </a:schemeClr>
                </a:solidFill>
                <a:latin typeface="Arial" panose="020B0604020202020204" pitchFamily="34" charset="0"/>
                <a:cs typeface="Arial" panose="020B0604020202020204" pitchFamily="34" charset="0"/>
              </a:rPr>
            </a:br>
            <a:endParaRPr lang="en-US" sz="2400" dirty="0">
              <a:solidFill>
                <a:schemeClr val="accent1">
                  <a:lumMod val="50000"/>
                </a:schemeClr>
              </a:solidFill>
              <a:latin typeface="Arial" panose="020B0604020202020204" pitchFamily="34" charset="0"/>
              <a:cs typeface="Arial" panose="020B0604020202020204" pitchFamily="34" charset="0"/>
            </a:endParaRPr>
          </a:p>
        </p:txBody>
      </p:sp>
      <p:sp>
        <p:nvSpPr>
          <p:cNvPr id="17" name="Subtitle 2"/>
          <p:cNvSpPr>
            <a:spLocks noGrp="1"/>
          </p:cNvSpPr>
          <p:nvPr>
            <p:ph type="subTitle" idx="1"/>
          </p:nvPr>
        </p:nvSpPr>
        <p:spPr>
          <a:xfrm>
            <a:off x="457200" y="3512438"/>
            <a:ext cx="8115299" cy="1211962"/>
          </a:xfrm>
        </p:spPr>
        <p:txBody>
          <a:bodyPr>
            <a:noAutofit/>
          </a:bodyPr>
          <a:lstStyle/>
          <a:p>
            <a:r>
              <a:rPr lang="en-US" sz="2800" b="1" dirty="0">
                <a:solidFill>
                  <a:schemeClr val="tx1"/>
                </a:solidFill>
                <a:latin typeface="Arial" panose="020B0604020202020204" pitchFamily="34" charset="0"/>
                <a:cs typeface="Arial" panose="020B0604020202020204" pitchFamily="34" charset="0"/>
              </a:rPr>
              <a:t>Kart2Kitchen</a:t>
            </a:r>
          </a:p>
          <a:p>
            <a:r>
              <a:rPr lang="en-IN" b="1" dirty="0">
                <a:solidFill>
                  <a:schemeClr val="tx1"/>
                </a:solidFill>
              </a:rPr>
              <a:t>~</a:t>
            </a:r>
            <a:r>
              <a:rPr lang="en-IN" sz="2800" b="1" dirty="0">
                <a:solidFill>
                  <a:schemeClr val="tx1"/>
                </a:solidFill>
              </a:rPr>
              <a:t>Connecting Local Vendors &amp; Communities</a:t>
            </a:r>
          </a:p>
          <a:p>
            <a:endParaRPr lang="en-US" sz="2800" b="1" dirty="0">
              <a:solidFill>
                <a:schemeClr val="tx1"/>
              </a:solidFill>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
        <p:nvSpPr>
          <p:cNvPr id="6" name="Footer Placeholder 5"/>
          <p:cNvSpPr>
            <a:spLocks noGrp="1"/>
          </p:cNvSpPr>
          <p:nvPr>
            <p:ph type="ftr" sz="quarter" idx="11"/>
          </p:nvPr>
        </p:nvSpPr>
        <p:spPr/>
        <p:txBody>
          <a:bodyPr/>
          <a:lstStyle/>
          <a:p>
            <a:r>
              <a:rPr lang="en-US" dirty="0"/>
              <a:t>School of Computing - CSE</a:t>
            </a:r>
          </a:p>
        </p:txBody>
      </p:sp>
      <p:sp>
        <p:nvSpPr>
          <p:cNvPr id="5" name="Slide Number Placeholder 4"/>
          <p:cNvSpPr>
            <a:spLocks noGrp="1"/>
          </p:cNvSpPr>
          <p:nvPr>
            <p:ph type="sldNum" sz="quarter" idx="12"/>
          </p:nvPr>
        </p:nvSpPr>
        <p:spPr/>
        <p:txBody>
          <a:bodyPr/>
          <a:lstStyle/>
          <a:p>
            <a:fld id="{C0EC1BDC-9B67-430D-970A-E36C75175141}" type="slidenum">
              <a:rPr lang="en-US" smtClean="0"/>
              <a:t>1</a:t>
            </a:fld>
            <a:endParaRPr lang="en-US"/>
          </a:p>
        </p:txBody>
      </p:sp>
      <p:pic>
        <p:nvPicPr>
          <p:cNvPr id="3" name="image2.jpeg"/>
          <p:cNvPicPr/>
          <p:nvPr/>
        </p:nvPicPr>
        <p:blipFill>
          <a:blip r:embed="rId3" cstate="print"/>
          <a:stretch>
            <a:fillRect/>
          </a:stretch>
        </p:blipFill>
        <p:spPr>
          <a:xfrm>
            <a:off x="304800" y="136525"/>
            <a:ext cx="8610600" cy="1696686"/>
          </a:xfrm>
          <a:prstGeom prst="rect">
            <a:avLst/>
          </a:prstGeom>
          <a:ln>
            <a:solidFill>
              <a:srgbClr val="002060"/>
            </a:solidFill>
          </a:ln>
        </p:spPr>
      </p:pic>
      <p:sp>
        <p:nvSpPr>
          <p:cNvPr id="14" name="TextBox 13"/>
          <p:cNvSpPr txBox="1"/>
          <p:nvPr/>
        </p:nvSpPr>
        <p:spPr>
          <a:xfrm>
            <a:off x="342898" y="2024316"/>
            <a:ext cx="8610599" cy="1015663"/>
          </a:xfrm>
          <a:prstGeom prst="rect">
            <a:avLst/>
          </a:prstGeom>
          <a:noFill/>
        </p:spPr>
        <p:txBody>
          <a:bodyPr wrap="square">
            <a:spAutoFit/>
          </a:bodyPr>
          <a:lstStyle/>
          <a:p>
            <a:pPr algn="ctr"/>
            <a:r>
              <a:rPr lang="en-IN" sz="2000" b="1" dirty="0">
                <a:latin typeface="Arial" panose="020B0604020202020204" pitchFamily="34" charset="0"/>
                <a:cs typeface="Arial" panose="020B0604020202020204" pitchFamily="34" charset="0"/>
              </a:rPr>
              <a:t>DEPARTMENT OF COMPUTER SCIENCE AND ENGINEERING</a:t>
            </a:r>
          </a:p>
          <a:p>
            <a:pPr algn="ctr"/>
            <a:endParaRPr lang="en-IN" sz="2000" b="1" dirty="0">
              <a:latin typeface="Arial" panose="020B0604020202020204" pitchFamily="34" charset="0"/>
              <a:cs typeface="Arial" panose="020B0604020202020204" pitchFamily="34" charset="0"/>
            </a:endParaRPr>
          </a:p>
          <a:p>
            <a:pPr algn="ctr"/>
            <a:r>
              <a:rPr lang="en-US" sz="2000" b="1" dirty="0"/>
              <a:t>JAVA FULL STACK ST02 PROJECT</a:t>
            </a:r>
          </a:p>
        </p:txBody>
      </p:sp>
      <p:sp>
        <p:nvSpPr>
          <p:cNvPr id="29" name="Subtitle 2"/>
          <p:cNvSpPr txBox="1"/>
          <p:nvPr/>
        </p:nvSpPr>
        <p:spPr>
          <a:xfrm>
            <a:off x="457200" y="4901084"/>
            <a:ext cx="8381999" cy="1487883"/>
          </a:xfrm>
          <a:prstGeom prst="rect">
            <a:avLst/>
          </a:prstGeom>
        </p:spPr>
        <p:txBody>
          <a:bodyPr vert="horz" lIns="91440" tIns="45720" rIns="91440" bIns="45720" rtlCol="0">
            <a:normAutofit lnSpcReduction="10000"/>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b="1" dirty="0">
                <a:solidFill>
                  <a:schemeClr val="tx1"/>
                </a:solidFill>
              </a:rPr>
              <a:t>PROJECT STUDENT                                                </a:t>
            </a:r>
          </a:p>
          <a:p>
            <a:r>
              <a:rPr lang="en-US" sz="2000" b="1" dirty="0">
                <a:solidFill>
                  <a:schemeClr val="tx1"/>
                </a:solidFill>
              </a:rPr>
              <a:t> Anirudh Deepak,  43110071                        </a:t>
            </a:r>
          </a:p>
          <a:p>
            <a:r>
              <a:rPr lang="en-US" sz="2000" b="1" dirty="0">
                <a:solidFill>
                  <a:schemeClr val="tx1"/>
                </a:solidFill>
              </a:rPr>
              <a:t>                                                        JF-ST02					              </a:t>
            </a:r>
            <a:endParaRPr lang="en-GB" sz="200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397C4C-6A76-A5FB-2561-4E7F080EE2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B8F262-88EA-80C1-68F6-30A5A6D4BD07}"/>
              </a:ext>
            </a:extLst>
          </p:cNvPr>
          <p:cNvSpPr>
            <a:spLocks noGrp="1"/>
          </p:cNvSpPr>
          <p:nvPr>
            <p:ph type="title"/>
          </p:nvPr>
        </p:nvSpPr>
        <p:spPr/>
        <p:txBody>
          <a:bodyPr>
            <a:normAutofit/>
          </a:bodyPr>
          <a:lstStyle/>
          <a:p>
            <a:r>
              <a:rPr lang="en-US" sz="3600" dirty="0"/>
              <a:t>MODULES</a:t>
            </a:r>
          </a:p>
        </p:txBody>
      </p:sp>
      <p:sp>
        <p:nvSpPr>
          <p:cNvPr id="6" name="Slide Number Placeholder 5">
            <a:extLst>
              <a:ext uri="{FF2B5EF4-FFF2-40B4-BE49-F238E27FC236}">
                <a16:creationId xmlns:a16="http://schemas.microsoft.com/office/drawing/2014/main" id="{A50A0533-A162-A085-BBD3-3E60824E2868}"/>
              </a:ext>
            </a:extLst>
          </p:cNvPr>
          <p:cNvSpPr>
            <a:spLocks noGrp="1"/>
          </p:cNvSpPr>
          <p:nvPr>
            <p:ph type="sldNum" sz="quarter" idx="12"/>
          </p:nvPr>
        </p:nvSpPr>
        <p:spPr/>
        <p:txBody>
          <a:bodyPr/>
          <a:lstStyle/>
          <a:p>
            <a:fld id="{7B28076C-CE04-4A00-BFAA-A90EA8355859}" type="slidenum">
              <a:rPr lang="en-US" smtClean="0"/>
              <a:t>10</a:t>
            </a:fld>
            <a:endParaRPr lang="en-US" dirty="0"/>
          </a:p>
        </p:txBody>
      </p:sp>
      <p:sp>
        <p:nvSpPr>
          <p:cNvPr id="4" name="Footer Placeholder 5">
            <a:extLst>
              <a:ext uri="{FF2B5EF4-FFF2-40B4-BE49-F238E27FC236}">
                <a16:creationId xmlns:a16="http://schemas.microsoft.com/office/drawing/2014/main" id="{DF8B70A7-FE8F-6C85-9828-6C96F086CB73}"/>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FD088DC0-0EAE-FF9E-837D-175B0FC27777}"/>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
        <p:nvSpPr>
          <p:cNvPr id="7" name="Rectangle 1">
            <a:extLst>
              <a:ext uri="{FF2B5EF4-FFF2-40B4-BE49-F238E27FC236}">
                <a16:creationId xmlns:a16="http://schemas.microsoft.com/office/drawing/2014/main" id="{E501AB8F-B2C5-5A4F-159B-0A6FBBD5BF3D}"/>
              </a:ext>
            </a:extLst>
          </p:cNvPr>
          <p:cNvSpPr>
            <a:spLocks noGrp="1" noChangeArrowheads="1"/>
          </p:cNvSpPr>
          <p:nvPr>
            <p:ph idx="1"/>
          </p:nvPr>
        </p:nvSpPr>
        <p:spPr bwMode="auto">
          <a:xfrm>
            <a:off x="857250" y="1537985"/>
            <a:ext cx="7429500"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User Module</a:t>
            </a:r>
            <a:r>
              <a:rPr kumimoji="0" lang="en-US" altLang="en-US" sz="2000" b="0" i="0" u="none" strike="noStrike" cap="none" normalizeH="0" baseline="0" dirty="0">
                <a:ln>
                  <a:noFill/>
                </a:ln>
                <a:solidFill>
                  <a:schemeClr val="tx1"/>
                </a:solidFill>
                <a:effectLst/>
                <a:latin typeface="Arial" panose="020B0604020202020204" pitchFamily="34" charset="0"/>
              </a:rPr>
              <a:t> – Registration, login, vendor browsing, and cart access.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Vendor Module</a:t>
            </a:r>
            <a:r>
              <a:rPr kumimoji="0" lang="en-US" altLang="en-US" sz="2000" b="0" i="0" u="none" strike="noStrike" cap="none" normalizeH="0" baseline="0" dirty="0">
                <a:ln>
                  <a:noFill/>
                </a:ln>
                <a:solidFill>
                  <a:schemeClr val="tx1"/>
                </a:solidFill>
                <a:effectLst/>
                <a:latin typeface="Arial" panose="020B0604020202020204" pitchFamily="34" charset="0"/>
              </a:rPr>
              <a:t> – Registration, login, and vegetable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Vegetable Management</a:t>
            </a:r>
            <a:r>
              <a:rPr kumimoji="0" lang="en-US" altLang="en-US" sz="2000" b="0" i="0" u="none" strike="noStrike" cap="none" normalizeH="0" baseline="0" dirty="0">
                <a:ln>
                  <a:noFill/>
                </a:ln>
                <a:solidFill>
                  <a:schemeClr val="tx1"/>
                </a:solidFill>
                <a:effectLst/>
                <a:latin typeface="Arial" panose="020B0604020202020204" pitchFamily="34" charset="0"/>
              </a:rPr>
              <a:t> – Adding, updating, and deleting vegetable entries.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Cart Module</a:t>
            </a:r>
            <a:r>
              <a:rPr kumimoji="0" lang="en-US" altLang="en-US" sz="2000" b="0" i="0" u="none" strike="noStrike" cap="none" normalizeH="0" baseline="0" dirty="0">
                <a:ln>
                  <a:noFill/>
                </a:ln>
                <a:solidFill>
                  <a:schemeClr val="tx1"/>
                </a:solidFill>
                <a:effectLst/>
                <a:latin typeface="Arial" panose="020B0604020202020204" pitchFamily="34" charset="0"/>
              </a:rPr>
              <a:t> – Adding/removing items, viewing totals, and managing orders.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Authentication</a:t>
            </a:r>
            <a:r>
              <a:rPr kumimoji="0" lang="en-US" altLang="en-US" sz="2000" b="0" i="0" u="none" strike="noStrike" cap="none" normalizeH="0" baseline="0" dirty="0">
                <a:ln>
                  <a:noFill/>
                </a:ln>
                <a:solidFill>
                  <a:schemeClr val="tx1"/>
                </a:solidFill>
                <a:effectLst/>
                <a:latin typeface="Arial" panose="020B0604020202020204" pitchFamily="34" charset="0"/>
              </a:rPr>
              <a:t> – Secure password handling using </a:t>
            </a:r>
            <a:r>
              <a:rPr kumimoji="0" lang="en-US" altLang="en-US" sz="2000" b="0" i="0" u="none" strike="noStrike" cap="none" normalizeH="0" baseline="0" dirty="0" err="1">
                <a:ln>
                  <a:noFill/>
                </a:ln>
                <a:solidFill>
                  <a:schemeClr val="tx1"/>
                </a:solidFill>
                <a:effectLst/>
                <a:latin typeface="Arial" panose="020B0604020202020204" pitchFamily="34" charset="0"/>
              </a:rPr>
              <a:t>bcrypt</a:t>
            </a:r>
            <a:r>
              <a:rPr kumimoji="0" lang="en-US" altLang="en-US" sz="2000" b="0" i="0" u="none" strike="noStrike" cap="none" normalizeH="0" baseline="0" dirty="0">
                <a:ln>
                  <a:noFill/>
                </a:ln>
                <a:solidFill>
                  <a:schemeClr val="tx1"/>
                </a:solidFill>
                <a:effectLst/>
                <a:latin typeface="Arial" panose="020B0604020202020204" pitchFamily="34" charset="0"/>
              </a:rPr>
              <a:t> hashing.</a:t>
            </a:r>
          </a:p>
        </p:txBody>
      </p:sp>
    </p:spTree>
    <p:extLst>
      <p:ext uri="{BB962C8B-B14F-4D97-AF65-F5344CB8AC3E}">
        <p14:creationId xmlns:p14="http://schemas.microsoft.com/office/powerpoint/2010/main" val="33099920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34DF3B-AC77-0AC6-3945-B413D121E9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76A9C-6AD6-B800-9736-4F1D97D3D712}"/>
              </a:ext>
            </a:extLst>
          </p:cNvPr>
          <p:cNvSpPr>
            <a:spLocks noGrp="1"/>
          </p:cNvSpPr>
          <p:nvPr>
            <p:ph type="title"/>
          </p:nvPr>
        </p:nvSpPr>
        <p:spPr/>
        <p:txBody>
          <a:bodyPr>
            <a:normAutofit/>
          </a:bodyPr>
          <a:lstStyle/>
          <a:p>
            <a:r>
              <a:rPr lang="en-US" sz="3600" dirty="0"/>
              <a:t>MODULE DESCRIPTION</a:t>
            </a:r>
          </a:p>
        </p:txBody>
      </p:sp>
      <p:sp>
        <p:nvSpPr>
          <p:cNvPr id="6" name="Slide Number Placeholder 5">
            <a:extLst>
              <a:ext uri="{FF2B5EF4-FFF2-40B4-BE49-F238E27FC236}">
                <a16:creationId xmlns:a16="http://schemas.microsoft.com/office/drawing/2014/main" id="{5CF728FD-4390-28D0-963D-B39AE6A6DED1}"/>
              </a:ext>
            </a:extLst>
          </p:cNvPr>
          <p:cNvSpPr>
            <a:spLocks noGrp="1"/>
          </p:cNvSpPr>
          <p:nvPr>
            <p:ph type="sldNum" sz="quarter" idx="12"/>
          </p:nvPr>
        </p:nvSpPr>
        <p:spPr/>
        <p:txBody>
          <a:bodyPr/>
          <a:lstStyle/>
          <a:p>
            <a:fld id="{7B28076C-CE04-4A00-BFAA-A90EA8355859}" type="slidenum">
              <a:rPr lang="en-US" smtClean="0"/>
              <a:t>11</a:t>
            </a:fld>
            <a:endParaRPr lang="en-US" dirty="0"/>
          </a:p>
        </p:txBody>
      </p:sp>
      <p:sp>
        <p:nvSpPr>
          <p:cNvPr id="4" name="Footer Placeholder 5">
            <a:extLst>
              <a:ext uri="{FF2B5EF4-FFF2-40B4-BE49-F238E27FC236}">
                <a16:creationId xmlns:a16="http://schemas.microsoft.com/office/drawing/2014/main" id="{53FBD51C-2B9A-FA94-E19B-29FAFBFBDDFF}"/>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EE6EA5DF-3811-5C3D-8976-DBE13C260DA2}"/>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
        <p:nvSpPr>
          <p:cNvPr id="7" name="Rectangle 1">
            <a:extLst>
              <a:ext uri="{FF2B5EF4-FFF2-40B4-BE49-F238E27FC236}">
                <a16:creationId xmlns:a16="http://schemas.microsoft.com/office/drawing/2014/main" id="{BE993F3D-CD78-A0D0-B5BF-61AA055565BD}"/>
              </a:ext>
            </a:extLst>
          </p:cNvPr>
          <p:cNvSpPr>
            <a:spLocks noGrp="1" noChangeArrowheads="1"/>
          </p:cNvSpPr>
          <p:nvPr>
            <p:ph idx="1"/>
          </p:nvPr>
        </p:nvSpPr>
        <p:spPr bwMode="auto">
          <a:xfrm>
            <a:off x="603250" y="1674684"/>
            <a:ext cx="7925290" cy="4196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Module:</a:t>
            </a:r>
            <a:r>
              <a:rPr kumimoji="0" lang="en-US" altLang="en-US" sz="1800" b="0" i="0" u="none" strike="noStrike" cap="none" normalizeH="0" baseline="0" dirty="0">
                <a:ln>
                  <a:noFill/>
                </a:ln>
                <a:solidFill>
                  <a:schemeClr val="tx1"/>
                </a:solidFill>
                <a:effectLst/>
                <a:latin typeface="Arial" panose="020B0604020202020204" pitchFamily="34" charset="0"/>
              </a:rPr>
              <a:t> Provides dashboards for users to browse vendors, apply filters, and maintain shopping carts.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Vendor Module:</a:t>
            </a:r>
            <a:r>
              <a:rPr kumimoji="0" lang="en-US" altLang="en-US" sz="1800" b="0" i="0" u="none" strike="noStrike" cap="none" normalizeH="0" baseline="0" dirty="0">
                <a:ln>
                  <a:noFill/>
                </a:ln>
                <a:solidFill>
                  <a:schemeClr val="tx1"/>
                </a:solidFill>
                <a:effectLst/>
                <a:latin typeface="Arial" panose="020B0604020202020204" pitchFamily="34" charset="0"/>
              </a:rPr>
              <a:t> Vendors can list vegetables with rates, manage their details, and view their scanner code.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Vegetable Management:</a:t>
            </a:r>
            <a:r>
              <a:rPr kumimoji="0" lang="en-US" altLang="en-US" sz="1800" b="0" i="0" u="none" strike="noStrike" cap="none" normalizeH="0" baseline="0" dirty="0">
                <a:ln>
                  <a:noFill/>
                </a:ln>
                <a:solidFill>
                  <a:schemeClr val="tx1"/>
                </a:solidFill>
                <a:effectLst/>
                <a:latin typeface="Arial" panose="020B0604020202020204" pitchFamily="34" charset="0"/>
              </a:rPr>
              <a:t> Vendors perform CRUD (Create, Read, Update, Delete) operations for vegetable listings.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Cart Module:</a:t>
            </a:r>
            <a:r>
              <a:rPr kumimoji="0" lang="en-US" altLang="en-US" sz="1800" b="0" i="0" u="none" strike="noStrike" cap="none" normalizeH="0" baseline="0" dirty="0">
                <a:ln>
                  <a:noFill/>
                </a:ln>
                <a:solidFill>
                  <a:schemeClr val="tx1"/>
                </a:solidFill>
                <a:effectLst/>
                <a:latin typeface="Arial" panose="020B0604020202020204" pitchFamily="34" charset="0"/>
              </a:rPr>
              <a:t> Users can add vegetables, remove them, calculate totals, and simulate checkout.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Authentication Module:</a:t>
            </a:r>
            <a:r>
              <a:rPr kumimoji="0" lang="en-US" altLang="en-US" sz="1800" b="0" i="0" u="none" strike="noStrike" cap="none" normalizeH="0" baseline="0" dirty="0">
                <a:ln>
                  <a:noFill/>
                </a:ln>
                <a:solidFill>
                  <a:schemeClr val="tx1"/>
                </a:solidFill>
                <a:effectLst/>
                <a:latin typeface="Arial" panose="020B0604020202020204" pitchFamily="34" charset="0"/>
              </a:rPr>
              <a:t> Uses </a:t>
            </a:r>
            <a:r>
              <a:rPr kumimoji="0" lang="en-US" altLang="en-US" sz="1800" b="0" i="0" u="none" strike="noStrike" cap="none" normalizeH="0" baseline="0" dirty="0" err="1">
                <a:ln>
                  <a:noFill/>
                </a:ln>
                <a:solidFill>
                  <a:schemeClr val="tx1"/>
                </a:solidFill>
                <a:effectLst/>
                <a:latin typeface="Arial" panose="020B0604020202020204" pitchFamily="34" charset="0"/>
              </a:rPr>
              <a:t>bcrypt</a:t>
            </a:r>
            <a:r>
              <a:rPr kumimoji="0" lang="en-US" altLang="en-US" sz="1800" b="0" i="0" u="none" strike="noStrike" cap="none" normalizeH="0" baseline="0" dirty="0">
                <a:ln>
                  <a:noFill/>
                </a:ln>
                <a:solidFill>
                  <a:schemeClr val="tx1"/>
                </a:solidFill>
                <a:effectLst/>
                <a:latin typeface="Arial" panose="020B0604020202020204" pitchFamily="34" charset="0"/>
              </a:rPr>
              <a:t> to hash and compare passwords securely during login/registration.</a:t>
            </a:r>
          </a:p>
        </p:txBody>
      </p:sp>
    </p:spTree>
    <p:extLst>
      <p:ext uri="{BB962C8B-B14F-4D97-AF65-F5344CB8AC3E}">
        <p14:creationId xmlns:p14="http://schemas.microsoft.com/office/powerpoint/2010/main" val="16746361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157EF5-F694-5ABE-50DB-3AC2DDC0FB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1D823E-57F5-5795-A71E-EEAF70B4A3A8}"/>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16080CFF-4E07-1768-DDE4-55D994EDCB17}"/>
              </a:ext>
            </a:extLst>
          </p:cNvPr>
          <p:cNvSpPr>
            <a:spLocks noGrp="1"/>
          </p:cNvSpPr>
          <p:nvPr>
            <p:ph type="sldNum" sz="quarter" idx="12"/>
          </p:nvPr>
        </p:nvSpPr>
        <p:spPr/>
        <p:txBody>
          <a:bodyPr/>
          <a:lstStyle/>
          <a:p>
            <a:fld id="{7B28076C-CE04-4A00-BFAA-A90EA8355859}" type="slidenum">
              <a:rPr lang="en-US" smtClean="0"/>
              <a:t>12</a:t>
            </a:fld>
            <a:endParaRPr lang="en-US" dirty="0"/>
          </a:p>
        </p:txBody>
      </p:sp>
      <p:sp>
        <p:nvSpPr>
          <p:cNvPr id="4" name="Footer Placeholder 5">
            <a:extLst>
              <a:ext uri="{FF2B5EF4-FFF2-40B4-BE49-F238E27FC236}">
                <a16:creationId xmlns:a16="http://schemas.microsoft.com/office/drawing/2014/main" id="{3E42553F-BDEC-E56C-FD39-83C4E626D8B9}"/>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A5C2A6B0-9F63-36DF-B13B-4A0DCCFEDDCB}"/>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9" name="Picture 8">
            <a:extLst>
              <a:ext uri="{FF2B5EF4-FFF2-40B4-BE49-F238E27FC236}">
                <a16:creationId xmlns:a16="http://schemas.microsoft.com/office/drawing/2014/main" id="{9635CAA4-B5E3-CE5C-BD7C-7D50388B3294}"/>
              </a:ext>
            </a:extLst>
          </p:cNvPr>
          <p:cNvPicPr>
            <a:picLocks noChangeAspect="1"/>
          </p:cNvPicPr>
          <p:nvPr/>
        </p:nvPicPr>
        <p:blipFill>
          <a:blip r:embed="rId2"/>
          <a:stretch>
            <a:fillRect/>
          </a:stretch>
        </p:blipFill>
        <p:spPr>
          <a:xfrm>
            <a:off x="946695" y="1447800"/>
            <a:ext cx="7250609" cy="4419600"/>
          </a:xfrm>
          <a:prstGeom prst="rect">
            <a:avLst/>
          </a:prstGeom>
        </p:spPr>
      </p:pic>
    </p:spTree>
    <p:extLst>
      <p:ext uri="{BB962C8B-B14F-4D97-AF65-F5344CB8AC3E}">
        <p14:creationId xmlns:p14="http://schemas.microsoft.com/office/powerpoint/2010/main" val="3617833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E884A-9F54-67FE-2265-2FDEC0F7D1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0D642-CA18-3959-9D8D-E1BC3FCF47DE}"/>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BECAE76D-8A7E-75EF-2572-E074829735E4}"/>
              </a:ext>
            </a:extLst>
          </p:cNvPr>
          <p:cNvSpPr>
            <a:spLocks noGrp="1"/>
          </p:cNvSpPr>
          <p:nvPr>
            <p:ph type="sldNum" sz="quarter" idx="12"/>
          </p:nvPr>
        </p:nvSpPr>
        <p:spPr/>
        <p:txBody>
          <a:bodyPr/>
          <a:lstStyle/>
          <a:p>
            <a:fld id="{7B28076C-CE04-4A00-BFAA-A90EA8355859}" type="slidenum">
              <a:rPr lang="en-US" smtClean="0"/>
              <a:t>13</a:t>
            </a:fld>
            <a:endParaRPr lang="en-US" dirty="0"/>
          </a:p>
        </p:txBody>
      </p:sp>
      <p:sp>
        <p:nvSpPr>
          <p:cNvPr id="4" name="Footer Placeholder 5">
            <a:extLst>
              <a:ext uri="{FF2B5EF4-FFF2-40B4-BE49-F238E27FC236}">
                <a16:creationId xmlns:a16="http://schemas.microsoft.com/office/drawing/2014/main" id="{CAA39BEF-FA5C-DFDA-9437-C08244BD947B}"/>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240522F2-3AB6-4CA8-BE58-9A1B526E4E1B}"/>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7" name="Picture 6">
            <a:extLst>
              <a:ext uri="{FF2B5EF4-FFF2-40B4-BE49-F238E27FC236}">
                <a16:creationId xmlns:a16="http://schemas.microsoft.com/office/drawing/2014/main" id="{D430018F-70DA-42CC-E638-64E32728905D}"/>
              </a:ext>
            </a:extLst>
          </p:cNvPr>
          <p:cNvPicPr>
            <a:picLocks noChangeAspect="1"/>
          </p:cNvPicPr>
          <p:nvPr/>
        </p:nvPicPr>
        <p:blipFill>
          <a:blip r:embed="rId2"/>
          <a:stretch>
            <a:fillRect/>
          </a:stretch>
        </p:blipFill>
        <p:spPr>
          <a:xfrm>
            <a:off x="471948" y="1600200"/>
            <a:ext cx="8229600" cy="4190195"/>
          </a:xfrm>
          <a:prstGeom prst="rect">
            <a:avLst/>
          </a:prstGeom>
        </p:spPr>
      </p:pic>
    </p:spTree>
    <p:extLst>
      <p:ext uri="{BB962C8B-B14F-4D97-AF65-F5344CB8AC3E}">
        <p14:creationId xmlns:p14="http://schemas.microsoft.com/office/powerpoint/2010/main" val="961623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670A12-759E-3903-A947-374BE158F7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7AE5F4-8D29-E085-8B47-61C68AFAF253}"/>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F09838B7-4D5E-03BE-EF25-43C7D1F92BFF}"/>
              </a:ext>
            </a:extLst>
          </p:cNvPr>
          <p:cNvSpPr>
            <a:spLocks noGrp="1"/>
          </p:cNvSpPr>
          <p:nvPr>
            <p:ph type="sldNum" sz="quarter" idx="12"/>
          </p:nvPr>
        </p:nvSpPr>
        <p:spPr/>
        <p:txBody>
          <a:bodyPr/>
          <a:lstStyle/>
          <a:p>
            <a:fld id="{7B28076C-CE04-4A00-BFAA-A90EA8355859}" type="slidenum">
              <a:rPr lang="en-US" smtClean="0"/>
              <a:t>14</a:t>
            </a:fld>
            <a:endParaRPr lang="en-US" dirty="0"/>
          </a:p>
        </p:txBody>
      </p:sp>
      <p:sp>
        <p:nvSpPr>
          <p:cNvPr id="4" name="Footer Placeholder 5">
            <a:extLst>
              <a:ext uri="{FF2B5EF4-FFF2-40B4-BE49-F238E27FC236}">
                <a16:creationId xmlns:a16="http://schemas.microsoft.com/office/drawing/2014/main" id="{CBC35EBA-F9F0-51EF-26D0-09EEB0527F23}"/>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79785DD1-AFF1-2EF2-13CE-6F5E04A0EAE4}"/>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7" name="Picture 6">
            <a:extLst>
              <a:ext uri="{FF2B5EF4-FFF2-40B4-BE49-F238E27FC236}">
                <a16:creationId xmlns:a16="http://schemas.microsoft.com/office/drawing/2014/main" id="{25B5C333-1675-3F60-3BF3-474F15CE6680}"/>
              </a:ext>
            </a:extLst>
          </p:cNvPr>
          <p:cNvPicPr>
            <a:picLocks noChangeAspect="1"/>
          </p:cNvPicPr>
          <p:nvPr/>
        </p:nvPicPr>
        <p:blipFill>
          <a:blip r:embed="rId2"/>
          <a:stretch>
            <a:fillRect/>
          </a:stretch>
        </p:blipFill>
        <p:spPr>
          <a:xfrm>
            <a:off x="990600" y="1558905"/>
            <a:ext cx="7162800" cy="4610140"/>
          </a:xfrm>
          <a:prstGeom prst="rect">
            <a:avLst/>
          </a:prstGeom>
        </p:spPr>
      </p:pic>
    </p:spTree>
    <p:extLst>
      <p:ext uri="{BB962C8B-B14F-4D97-AF65-F5344CB8AC3E}">
        <p14:creationId xmlns:p14="http://schemas.microsoft.com/office/powerpoint/2010/main" val="1991044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26980-470B-3172-0015-8CE057912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A59417-1B0D-99C2-589A-2646D1F81DA8}"/>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1B4105D9-38F4-5B2F-F18C-C5F31DB0A07F}"/>
              </a:ext>
            </a:extLst>
          </p:cNvPr>
          <p:cNvSpPr>
            <a:spLocks noGrp="1"/>
          </p:cNvSpPr>
          <p:nvPr>
            <p:ph type="sldNum" sz="quarter" idx="12"/>
          </p:nvPr>
        </p:nvSpPr>
        <p:spPr/>
        <p:txBody>
          <a:bodyPr/>
          <a:lstStyle/>
          <a:p>
            <a:fld id="{7B28076C-CE04-4A00-BFAA-A90EA8355859}" type="slidenum">
              <a:rPr lang="en-US" smtClean="0"/>
              <a:t>15</a:t>
            </a:fld>
            <a:endParaRPr lang="en-US" dirty="0"/>
          </a:p>
        </p:txBody>
      </p:sp>
      <p:sp>
        <p:nvSpPr>
          <p:cNvPr id="4" name="Footer Placeholder 5">
            <a:extLst>
              <a:ext uri="{FF2B5EF4-FFF2-40B4-BE49-F238E27FC236}">
                <a16:creationId xmlns:a16="http://schemas.microsoft.com/office/drawing/2014/main" id="{BCEC6CE8-5C6B-65A2-96AE-E7AE160E4FDA}"/>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A6B74A40-F175-2FC0-2F74-256FDB629EB4}"/>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7" name="Picture 6">
            <a:extLst>
              <a:ext uri="{FF2B5EF4-FFF2-40B4-BE49-F238E27FC236}">
                <a16:creationId xmlns:a16="http://schemas.microsoft.com/office/drawing/2014/main" id="{AE4B41AD-08E9-58E7-4D3C-ED3F59F5CDA4}"/>
              </a:ext>
            </a:extLst>
          </p:cNvPr>
          <p:cNvPicPr>
            <a:picLocks noChangeAspect="1"/>
          </p:cNvPicPr>
          <p:nvPr/>
        </p:nvPicPr>
        <p:blipFill>
          <a:blip r:embed="rId2"/>
          <a:stretch>
            <a:fillRect/>
          </a:stretch>
        </p:blipFill>
        <p:spPr>
          <a:xfrm>
            <a:off x="1881907" y="1855333"/>
            <a:ext cx="5380186" cy="3859667"/>
          </a:xfrm>
          <a:prstGeom prst="rect">
            <a:avLst/>
          </a:prstGeom>
        </p:spPr>
      </p:pic>
    </p:spTree>
    <p:extLst>
      <p:ext uri="{BB962C8B-B14F-4D97-AF65-F5344CB8AC3E}">
        <p14:creationId xmlns:p14="http://schemas.microsoft.com/office/powerpoint/2010/main" val="195307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0E166-22BC-9B48-EE07-6F3D925EBB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4B33F-685D-AD1B-C9FB-0AD26AECD99A}"/>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EB8AA8AF-8299-3513-CD22-C4E48BC411FC}"/>
              </a:ext>
            </a:extLst>
          </p:cNvPr>
          <p:cNvSpPr>
            <a:spLocks noGrp="1"/>
          </p:cNvSpPr>
          <p:nvPr>
            <p:ph type="sldNum" sz="quarter" idx="12"/>
          </p:nvPr>
        </p:nvSpPr>
        <p:spPr/>
        <p:txBody>
          <a:bodyPr/>
          <a:lstStyle/>
          <a:p>
            <a:fld id="{7B28076C-CE04-4A00-BFAA-A90EA8355859}" type="slidenum">
              <a:rPr lang="en-US" smtClean="0"/>
              <a:t>16</a:t>
            </a:fld>
            <a:endParaRPr lang="en-US" dirty="0"/>
          </a:p>
        </p:txBody>
      </p:sp>
      <p:sp>
        <p:nvSpPr>
          <p:cNvPr id="4" name="Footer Placeholder 5">
            <a:extLst>
              <a:ext uri="{FF2B5EF4-FFF2-40B4-BE49-F238E27FC236}">
                <a16:creationId xmlns:a16="http://schemas.microsoft.com/office/drawing/2014/main" id="{0E3FC2F4-AEEB-B0C7-20FC-913999E9E504}"/>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35988B4D-EE56-664E-A31D-CE65FCDD8551}"/>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Tree>
    <p:extLst>
      <p:ext uri="{BB962C8B-B14F-4D97-AF65-F5344CB8AC3E}">
        <p14:creationId xmlns:p14="http://schemas.microsoft.com/office/powerpoint/2010/main" val="4231781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224B3-BCDE-B3D2-9719-41C0064F68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0FCE19-267E-CF3C-B1AE-17BC1ED386C5}"/>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48B90A8F-B1B9-6EF6-B976-DF34F1050214}"/>
              </a:ext>
            </a:extLst>
          </p:cNvPr>
          <p:cNvSpPr>
            <a:spLocks noGrp="1"/>
          </p:cNvSpPr>
          <p:nvPr>
            <p:ph type="sldNum" sz="quarter" idx="12"/>
          </p:nvPr>
        </p:nvSpPr>
        <p:spPr/>
        <p:txBody>
          <a:bodyPr/>
          <a:lstStyle/>
          <a:p>
            <a:fld id="{7B28076C-CE04-4A00-BFAA-A90EA8355859}" type="slidenum">
              <a:rPr lang="en-US" smtClean="0"/>
              <a:t>17</a:t>
            </a:fld>
            <a:endParaRPr lang="en-US" dirty="0"/>
          </a:p>
        </p:txBody>
      </p:sp>
      <p:sp>
        <p:nvSpPr>
          <p:cNvPr id="4" name="Footer Placeholder 5">
            <a:extLst>
              <a:ext uri="{FF2B5EF4-FFF2-40B4-BE49-F238E27FC236}">
                <a16:creationId xmlns:a16="http://schemas.microsoft.com/office/drawing/2014/main" id="{FDA54E8E-FF31-4016-8754-6A6F84405C6E}"/>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3D27EF94-61AE-71F5-2F6D-7BA9325FDA36}"/>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Tree>
    <p:extLst>
      <p:ext uri="{BB962C8B-B14F-4D97-AF65-F5344CB8AC3E}">
        <p14:creationId xmlns:p14="http://schemas.microsoft.com/office/powerpoint/2010/main" val="1826367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55DF0-4EA1-C604-B437-A069D7F27C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736BF7-96C8-03FA-F9AC-7373D9622551}"/>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5BF94EF7-CF57-AC2B-A70D-94DDAF323465}"/>
              </a:ext>
            </a:extLst>
          </p:cNvPr>
          <p:cNvSpPr>
            <a:spLocks noGrp="1"/>
          </p:cNvSpPr>
          <p:nvPr>
            <p:ph type="sldNum" sz="quarter" idx="12"/>
          </p:nvPr>
        </p:nvSpPr>
        <p:spPr/>
        <p:txBody>
          <a:bodyPr/>
          <a:lstStyle/>
          <a:p>
            <a:fld id="{7B28076C-CE04-4A00-BFAA-A90EA8355859}" type="slidenum">
              <a:rPr lang="en-US" smtClean="0"/>
              <a:t>18</a:t>
            </a:fld>
            <a:endParaRPr lang="en-US" dirty="0"/>
          </a:p>
        </p:txBody>
      </p:sp>
      <p:sp>
        <p:nvSpPr>
          <p:cNvPr id="4" name="Footer Placeholder 5">
            <a:extLst>
              <a:ext uri="{FF2B5EF4-FFF2-40B4-BE49-F238E27FC236}">
                <a16:creationId xmlns:a16="http://schemas.microsoft.com/office/drawing/2014/main" id="{276A8025-AA0C-5822-1772-B562A886A998}"/>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4A8EF102-5CA1-6C80-D7B2-C57E83206F69}"/>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Tree>
    <p:extLst>
      <p:ext uri="{BB962C8B-B14F-4D97-AF65-F5344CB8AC3E}">
        <p14:creationId xmlns:p14="http://schemas.microsoft.com/office/powerpoint/2010/main" val="3630180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32F43-07AC-4C9F-5012-4677DF2202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814B70-206F-7342-1486-93C4F22BDC61}"/>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8AE068F7-1662-8375-DFAA-7E8120734A01}"/>
              </a:ext>
            </a:extLst>
          </p:cNvPr>
          <p:cNvSpPr>
            <a:spLocks noGrp="1"/>
          </p:cNvSpPr>
          <p:nvPr>
            <p:ph type="sldNum" sz="quarter" idx="12"/>
          </p:nvPr>
        </p:nvSpPr>
        <p:spPr/>
        <p:txBody>
          <a:bodyPr/>
          <a:lstStyle/>
          <a:p>
            <a:fld id="{7B28076C-CE04-4A00-BFAA-A90EA8355859}" type="slidenum">
              <a:rPr lang="en-US" smtClean="0"/>
              <a:t>19</a:t>
            </a:fld>
            <a:endParaRPr lang="en-US" dirty="0"/>
          </a:p>
        </p:txBody>
      </p:sp>
      <p:sp>
        <p:nvSpPr>
          <p:cNvPr id="4" name="Footer Placeholder 5">
            <a:extLst>
              <a:ext uri="{FF2B5EF4-FFF2-40B4-BE49-F238E27FC236}">
                <a16:creationId xmlns:a16="http://schemas.microsoft.com/office/drawing/2014/main" id="{6D7F7B80-79D8-AD1F-D063-0C0FEC31EDAB}"/>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2E8BE8BE-5FFA-5257-4B59-46B1BFA73292}"/>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7" name="Picture 6">
            <a:extLst>
              <a:ext uri="{FF2B5EF4-FFF2-40B4-BE49-F238E27FC236}">
                <a16:creationId xmlns:a16="http://schemas.microsoft.com/office/drawing/2014/main" id="{52B370A6-A6E8-4394-11CD-23FF22D094DB}"/>
              </a:ext>
            </a:extLst>
          </p:cNvPr>
          <p:cNvPicPr>
            <a:picLocks noChangeAspect="1"/>
          </p:cNvPicPr>
          <p:nvPr/>
        </p:nvPicPr>
        <p:blipFill>
          <a:blip r:embed="rId2"/>
          <a:stretch>
            <a:fillRect/>
          </a:stretch>
        </p:blipFill>
        <p:spPr>
          <a:xfrm>
            <a:off x="764930" y="1524000"/>
            <a:ext cx="7614140" cy="4147696"/>
          </a:xfrm>
          <a:prstGeom prst="rect">
            <a:avLst/>
          </a:prstGeom>
        </p:spPr>
      </p:pic>
    </p:spTree>
    <p:extLst>
      <p:ext uri="{BB962C8B-B14F-4D97-AF65-F5344CB8AC3E}">
        <p14:creationId xmlns:p14="http://schemas.microsoft.com/office/powerpoint/2010/main" val="529633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AGENDA</a:t>
            </a:r>
          </a:p>
        </p:txBody>
      </p:sp>
      <p:sp>
        <p:nvSpPr>
          <p:cNvPr id="3" name="Content Placeholder 2"/>
          <p:cNvSpPr>
            <a:spLocks noGrp="1"/>
          </p:cNvSpPr>
          <p:nvPr>
            <p:ph idx="1"/>
          </p:nvPr>
        </p:nvSpPr>
        <p:spPr>
          <a:xfrm>
            <a:off x="457200" y="1371601"/>
            <a:ext cx="8229600" cy="4984750"/>
          </a:xfrm>
        </p:spPr>
        <p:txBody>
          <a:bodyPr>
            <a:noAutofit/>
          </a:bodyPr>
          <a:lstStyle/>
          <a:p>
            <a:r>
              <a:rPr lang="en-US" sz="2400" dirty="0"/>
              <a:t>Abstract</a:t>
            </a:r>
          </a:p>
          <a:p>
            <a:r>
              <a:rPr lang="en-US" sz="2400" dirty="0"/>
              <a:t>Existing System</a:t>
            </a:r>
          </a:p>
          <a:p>
            <a:r>
              <a:rPr lang="en-US" sz="2400" dirty="0"/>
              <a:t>Proposed System</a:t>
            </a:r>
          </a:p>
          <a:p>
            <a:r>
              <a:rPr lang="en-US" sz="2400" dirty="0"/>
              <a:t>Advantages</a:t>
            </a:r>
          </a:p>
          <a:p>
            <a:r>
              <a:rPr lang="en-US" sz="2400" dirty="0"/>
              <a:t>Disadvantages</a:t>
            </a:r>
          </a:p>
          <a:p>
            <a:r>
              <a:rPr lang="en-US" sz="2400" dirty="0"/>
              <a:t>Hardware Requirements</a:t>
            </a:r>
          </a:p>
          <a:p>
            <a:r>
              <a:rPr lang="en-US" sz="2400" dirty="0"/>
              <a:t>Software Requirements</a:t>
            </a:r>
          </a:p>
          <a:p>
            <a:r>
              <a:rPr lang="en-US" sz="2400" dirty="0"/>
              <a:t>Modules</a:t>
            </a:r>
          </a:p>
          <a:p>
            <a:r>
              <a:rPr lang="en-US" sz="2400" dirty="0"/>
              <a:t>Module Description</a:t>
            </a:r>
          </a:p>
          <a:p>
            <a:r>
              <a:rPr lang="en-US" sz="2400" dirty="0"/>
              <a:t>Sample Output (Screenshot)</a:t>
            </a:r>
          </a:p>
          <a:p>
            <a:r>
              <a:rPr lang="en-US" sz="2400" dirty="0"/>
              <a:t>Conclusion</a:t>
            </a:r>
          </a:p>
          <a:p>
            <a:endParaRPr lang="en-US" sz="2400" dirty="0"/>
          </a:p>
          <a:p>
            <a:endParaRPr lang="en-US" sz="2400" dirty="0"/>
          </a:p>
          <a:p>
            <a:endParaRPr lang="en-US" sz="2400" dirty="0"/>
          </a:p>
        </p:txBody>
      </p:sp>
      <p:sp>
        <p:nvSpPr>
          <p:cNvPr id="4" name="Date Placeholder 3"/>
          <p:cNvSpPr>
            <a:spLocks noGrp="1"/>
          </p:cNvSpPr>
          <p:nvPr>
            <p:ph type="dt" sz="half" idx="10"/>
          </p:nvPr>
        </p:nvSpPr>
        <p:spPr/>
        <p:txBody>
          <a:bodyPr/>
          <a:lstStyle/>
          <a:p>
            <a:fld id="{EB7275DB-6D13-480B-AC77-F5019BDC5287}" type="datetime3">
              <a:rPr lang="en-US" smtClean="0"/>
              <a:t>27 October 2025</a:t>
            </a:fld>
            <a:endParaRPr lang="en-US"/>
          </a:p>
        </p:txBody>
      </p:sp>
      <p:sp>
        <p:nvSpPr>
          <p:cNvPr id="5" name="Footer Placeholder 4"/>
          <p:cNvSpPr>
            <a:spLocks noGrp="1"/>
          </p:cNvSpPr>
          <p:nvPr>
            <p:ph type="ftr" sz="quarter" idx="11"/>
          </p:nvPr>
        </p:nvSpPr>
        <p:spPr/>
        <p:txBody>
          <a:bodyPr/>
          <a:lstStyle/>
          <a:p>
            <a:r>
              <a:rPr lang="en-US"/>
              <a:t>School of Computing - CSE</a:t>
            </a:r>
          </a:p>
        </p:txBody>
      </p:sp>
      <p:sp>
        <p:nvSpPr>
          <p:cNvPr id="6" name="Slide Number Placeholder 5"/>
          <p:cNvSpPr>
            <a:spLocks noGrp="1"/>
          </p:cNvSpPr>
          <p:nvPr>
            <p:ph type="sldNum" sz="quarter" idx="12"/>
          </p:nvPr>
        </p:nvSpPr>
        <p:spPr/>
        <p:txBody>
          <a:bodyPr/>
          <a:lstStyle/>
          <a:p>
            <a:fld id="{7B28076C-CE04-4A00-BFAA-A90EA8355859}"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20121-6C26-080E-2BED-3767F48EB7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8616EC-FA3B-264C-42CA-4FB42FD2D7BD}"/>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E6D6F9B5-0AC0-3E45-4025-EFFC99291BEF}"/>
              </a:ext>
            </a:extLst>
          </p:cNvPr>
          <p:cNvSpPr>
            <a:spLocks noGrp="1"/>
          </p:cNvSpPr>
          <p:nvPr>
            <p:ph type="sldNum" sz="quarter" idx="12"/>
          </p:nvPr>
        </p:nvSpPr>
        <p:spPr/>
        <p:txBody>
          <a:bodyPr/>
          <a:lstStyle/>
          <a:p>
            <a:fld id="{7B28076C-CE04-4A00-BFAA-A90EA8355859}" type="slidenum">
              <a:rPr lang="en-US" smtClean="0"/>
              <a:t>20</a:t>
            </a:fld>
            <a:endParaRPr lang="en-US" dirty="0"/>
          </a:p>
        </p:txBody>
      </p:sp>
      <p:sp>
        <p:nvSpPr>
          <p:cNvPr id="4" name="Footer Placeholder 5">
            <a:extLst>
              <a:ext uri="{FF2B5EF4-FFF2-40B4-BE49-F238E27FC236}">
                <a16:creationId xmlns:a16="http://schemas.microsoft.com/office/drawing/2014/main" id="{1C64945A-5DCA-3429-F245-80ED202A35D8}"/>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2FDE2580-762D-37FA-FDCB-2C181A2E8DFF}"/>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7" name="Picture 6">
            <a:extLst>
              <a:ext uri="{FF2B5EF4-FFF2-40B4-BE49-F238E27FC236}">
                <a16:creationId xmlns:a16="http://schemas.microsoft.com/office/drawing/2014/main" id="{9B14E7FE-23B7-319E-9357-51117A72DB18}"/>
              </a:ext>
            </a:extLst>
          </p:cNvPr>
          <p:cNvPicPr>
            <a:picLocks noChangeAspect="1"/>
          </p:cNvPicPr>
          <p:nvPr/>
        </p:nvPicPr>
        <p:blipFill>
          <a:blip r:embed="rId2"/>
          <a:stretch>
            <a:fillRect/>
          </a:stretch>
        </p:blipFill>
        <p:spPr>
          <a:xfrm>
            <a:off x="1066800" y="1676400"/>
            <a:ext cx="7010400" cy="4140319"/>
          </a:xfrm>
          <a:prstGeom prst="rect">
            <a:avLst/>
          </a:prstGeom>
        </p:spPr>
      </p:pic>
    </p:spTree>
    <p:extLst>
      <p:ext uri="{BB962C8B-B14F-4D97-AF65-F5344CB8AC3E}">
        <p14:creationId xmlns:p14="http://schemas.microsoft.com/office/powerpoint/2010/main" val="2058739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9649F-DF32-A2BC-5A0D-5DF6885FA8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4617E2-51CF-FDC4-B654-AF06E348FF32}"/>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79A321E3-63FF-CDD5-3FE1-BC211621C65D}"/>
              </a:ext>
            </a:extLst>
          </p:cNvPr>
          <p:cNvSpPr>
            <a:spLocks noGrp="1"/>
          </p:cNvSpPr>
          <p:nvPr>
            <p:ph type="sldNum" sz="quarter" idx="12"/>
          </p:nvPr>
        </p:nvSpPr>
        <p:spPr/>
        <p:txBody>
          <a:bodyPr/>
          <a:lstStyle/>
          <a:p>
            <a:fld id="{7B28076C-CE04-4A00-BFAA-A90EA8355859}" type="slidenum">
              <a:rPr lang="en-US" smtClean="0"/>
              <a:t>21</a:t>
            </a:fld>
            <a:endParaRPr lang="en-US" dirty="0"/>
          </a:p>
        </p:txBody>
      </p:sp>
      <p:sp>
        <p:nvSpPr>
          <p:cNvPr id="4" name="Footer Placeholder 5">
            <a:extLst>
              <a:ext uri="{FF2B5EF4-FFF2-40B4-BE49-F238E27FC236}">
                <a16:creationId xmlns:a16="http://schemas.microsoft.com/office/drawing/2014/main" id="{CDA0228C-DC3B-CD64-2FBD-8FA13C770A77}"/>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A3DC4F86-F606-C641-346F-97768929B6B1}"/>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7" name="Picture 6">
            <a:extLst>
              <a:ext uri="{FF2B5EF4-FFF2-40B4-BE49-F238E27FC236}">
                <a16:creationId xmlns:a16="http://schemas.microsoft.com/office/drawing/2014/main" id="{E7072FC8-A45C-2D60-0A88-EA4F3B58DC0F}"/>
              </a:ext>
            </a:extLst>
          </p:cNvPr>
          <p:cNvPicPr>
            <a:picLocks noChangeAspect="1"/>
          </p:cNvPicPr>
          <p:nvPr/>
        </p:nvPicPr>
        <p:blipFill>
          <a:blip r:embed="rId2"/>
          <a:stretch>
            <a:fillRect/>
          </a:stretch>
        </p:blipFill>
        <p:spPr>
          <a:xfrm>
            <a:off x="2527870" y="2133600"/>
            <a:ext cx="4088260" cy="3276849"/>
          </a:xfrm>
          <a:prstGeom prst="rect">
            <a:avLst/>
          </a:prstGeom>
        </p:spPr>
      </p:pic>
    </p:spTree>
    <p:extLst>
      <p:ext uri="{BB962C8B-B14F-4D97-AF65-F5344CB8AC3E}">
        <p14:creationId xmlns:p14="http://schemas.microsoft.com/office/powerpoint/2010/main" val="3146705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DEB7F-B843-6C4B-8E63-B606990CEF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6B737-7ECC-D1E2-7E35-D8B2F11F03FA}"/>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EBDB0E8C-2630-2D46-E282-FBF757AAB8C1}"/>
              </a:ext>
            </a:extLst>
          </p:cNvPr>
          <p:cNvSpPr>
            <a:spLocks noGrp="1"/>
          </p:cNvSpPr>
          <p:nvPr>
            <p:ph type="sldNum" sz="quarter" idx="12"/>
          </p:nvPr>
        </p:nvSpPr>
        <p:spPr/>
        <p:txBody>
          <a:bodyPr/>
          <a:lstStyle/>
          <a:p>
            <a:fld id="{7B28076C-CE04-4A00-BFAA-A90EA8355859}" type="slidenum">
              <a:rPr lang="en-US" smtClean="0"/>
              <a:t>22</a:t>
            </a:fld>
            <a:endParaRPr lang="en-US" dirty="0"/>
          </a:p>
        </p:txBody>
      </p:sp>
      <p:sp>
        <p:nvSpPr>
          <p:cNvPr id="4" name="Footer Placeholder 5">
            <a:extLst>
              <a:ext uri="{FF2B5EF4-FFF2-40B4-BE49-F238E27FC236}">
                <a16:creationId xmlns:a16="http://schemas.microsoft.com/office/drawing/2014/main" id="{DCED3935-BA73-44B3-4359-983DFF70490F}"/>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710D2E2C-D0F4-5FB8-BD5C-39F2844ECBF4}"/>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13" name="Picture 12">
            <a:extLst>
              <a:ext uri="{FF2B5EF4-FFF2-40B4-BE49-F238E27FC236}">
                <a16:creationId xmlns:a16="http://schemas.microsoft.com/office/drawing/2014/main" id="{FFC3600A-5470-7751-7BC4-192527F6DC38}"/>
              </a:ext>
            </a:extLst>
          </p:cNvPr>
          <p:cNvPicPr>
            <a:picLocks noChangeAspect="1"/>
          </p:cNvPicPr>
          <p:nvPr/>
        </p:nvPicPr>
        <p:blipFill>
          <a:blip r:embed="rId2"/>
          <a:stretch>
            <a:fillRect/>
          </a:stretch>
        </p:blipFill>
        <p:spPr>
          <a:xfrm>
            <a:off x="990600" y="1642518"/>
            <a:ext cx="7086600" cy="4072482"/>
          </a:xfrm>
          <a:prstGeom prst="rect">
            <a:avLst/>
          </a:prstGeom>
        </p:spPr>
      </p:pic>
    </p:spTree>
    <p:extLst>
      <p:ext uri="{BB962C8B-B14F-4D97-AF65-F5344CB8AC3E}">
        <p14:creationId xmlns:p14="http://schemas.microsoft.com/office/powerpoint/2010/main" val="3501729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F020D-2C69-30D1-3F94-8126A8ED80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CCF0A-24BB-401B-8A56-43DCCB3E1F27}"/>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B6C584B2-7093-2546-2401-91112573E684}"/>
              </a:ext>
            </a:extLst>
          </p:cNvPr>
          <p:cNvSpPr>
            <a:spLocks noGrp="1"/>
          </p:cNvSpPr>
          <p:nvPr>
            <p:ph type="sldNum" sz="quarter" idx="12"/>
          </p:nvPr>
        </p:nvSpPr>
        <p:spPr/>
        <p:txBody>
          <a:bodyPr/>
          <a:lstStyle/>
          <a:p>
            <a:fld id="{7B28076C-CE04-4A00-BFAA-A90EA8355859}" type="slidenum">
              <a:rPr lang="en-US" smtClean="0"/>
              <a:t>23</a:t>
            </a:fld>
            <a:endParaRPr lang="en-US" dirty="0"/>
          </a:p>
        </p:txBody>
      </p:sp>
      <p:sp>
        <p:nvSpPr>
          <p:cNvPr id="4" name="Footer Placeholder 5">
            <a:extLst>
              <a:ext uri="{FF2B5EF4-FFF2-40B4-BE49-F238E27FC236}">
                <a16:creationId xmlns:a16="http://schemas.microsoft.com/office/drawing/2014/main" id="{F15028A1-0270-CCBC-1C99-C9F1BC471068}"/>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B0D3FFEB-D55D-D02B-3E6C-91885066CE21}"/>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7" name="Picture 6">
            <a:extLst>
              <a:ext uri="{FF2B5EF4-FFF2-40B4-BE49-F238E27FC236}">
                <a16:creationId xmlns:a16="http://schemas.microsoft.com/office/drawing/2014/main" id="{79267782-3064-F5DA-C52A-E75562F172DE}"/>
              </a:ext>
            </a:extLst>
          </p:cNvPr>
          <p:cNvPicPr>
            <a:picLocks noChangeAspect="1"/>
          </p:cNvPicPr>
          <p:nvPr/>
        </p:nvPicPr>
        <p:blipFill>
          <a:blip r:embed="rId2"/>
          <a:stretch>
            <a:fillRect/>
          </a:stretch>
        </p:blipFill>
        <p:spPr>
          <a:xfrm>
            <a:off x="603740" y="1600200"/>
            <a:ext cx="7924800" cy="4313903"/>
          </a:xfrm>
          <a:prstGeom prst="rect">
            <a:avLst/>
          </a:prstGeom>
        </p:spPr>
      </p:pic>
    </p:spTree>
    <p:extLst>
      <p:ext uri="{BB962C8B-B14F-4D97-AF65-F5344CB8AC3E}">
        <p14:creationId xmlns:p14="http://schemas.microsoft.com/office/powerpoint/2010/main" val="3215632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081C7-B140-42E6-2528-55F1A225E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935CA-BA84-2130-706F-5D817726D67F}"/>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B0B1BA7A-08BC-C2A8-2397-C84C013E8803}"/>
              </a:ext>
            </a:extLst>
          </p:cNvPr>
          <p:cNvSpPr>
            <a:spLocks noGrp="1"/>
          </p:cNvSpPr>
          <p:nvPr>
            <p:ph type="sldNum" sz="quarter" idx="12"/>
          </p:nvPr>
        </p:nvSpPr>
        <p:spPr/>
        <p:txBody>
          <a:bodyPr/>
          <a:lstStyle/>
          <a:p>
            <a:fld id="{7B28076C-CE04-4A00-BFAA-A90EA8355859}" type="slidenum">
              <a:rPr lang="en-US" smtClean="0"/>
              <a:t>24</a:t>
            </a:fld>
            <a:endParaRPr lang="en-US" dirty="0"/>
          </a:p>
        </p:txBody>
      </p:sp>
      <p:sp>
        <p:nvSpPr>
          <p:cNvPr id="4" name="Footer Placeholder 5">
            <a:extLst>
              <a:ext uri="{FF2B5EF4-FFF2-40B4-BE49-F238E27FC236}">
                <a16:creationId xmlns:a16="http://schemas.microsoft.com/office/drawing/2014/main" id="{62C30AF4-82BE-D627-62EE-BB367370DD1E}"/>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01E35571-A596-C2AB-FD6E-C510691BA45B}"/>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7" name="Picture 6">
            <a:extLst>
              <a:ext uri="{FF2B5EF4-FFF2-40B4-BE49-F238E27FC236}">
                <a16:creationId xmlns:a16="http://schemas.microsoft.com/office/drawing/2014/main" id="{F7D4B4EC-F4DC-3FAA-B082-3EF5E401C28F}"/>
              </a:ext>
            </a:extLst>
          </p:cNvPr>
          <p:cNvPicPr>
            <a:picLocks noChangeAspect="1"/>
          </p:cNvPicPr>
          <p:nvPr/>
        </p:nvPicPr>
        <p:blipFill>
          <a:blip r:embed="rId2"/>
          <a:stretch>
            <a:fillRect/>
          </a:stretch>
        </p:blipFill>
        <p:spPr>
          <a:xfrm>
            <a:off x="457200" y="1524000"/>
            <a:ext cx="8229600" cy="4374044"/>
          </a:xfrm>
          <a:prstGeom prst="rect">
            <a:avLst/>
          </a:prstGeom>
        </p:spPr>
      </p:pic>
    </p:spTree>
    <p:extLst>
      <p:ext uri="{BB962C8B-B14F-4D97-AF65-F5344CB8AC3E}">
        <p14:creationId xmlns:p14="http://schemas.microsoft.com/office/powerpoint/2010/main" val="13668354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81A87-D852-C32C-59C7-64120717F0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0D273-FF89-820B-7506-08768A1D2B68}"/>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6FFDE108-DF1C-88BB-806D-8D989D3203A1}"/>
              </a:ext>
            </a:extLst>
          </p:cNvPr>
          <p:cNvSpPr>
            <a:spLocks noGrp="1"/>
          </p:cNvSpPr>
          <p:nvPr>
            <p:ph type="sldNum" sz="quarter" idx="12"/>
          </p:nvPr>
        </p:nvSpPr>
        <p:spPr/>
        <p:txBody>
          <a:bodyPr/>
          <a:lstStyle/>
          <a:p>
            <a:fld id="{7B28076C-CE04-4A00-BFAA-A90EA8355859}" type="slidenum">
              <a:rPr lang="en-US" smtClean="0"/>
              <a:t>25</a:t>
            </a:fld>
            <a:endParaRPr lang="en-US" dirty="0"/>
          </a:p>
        </p:txBody>
      </p:sp>
      <p:sp>
        <p:nvSpPr>
          <p:cNvPr id="4" name="Footer Placeholder 5">
            <a:extLst>
              <a:ext uri="{FF2B5EF4-FFF2-40B4-BE49-F238E27FC236}">
                <a16:creationId xmlns:a16="http://schemas.microsoft.com/office/drawing/2014/main" id="{E05E9BB4-A78F-F51E-9378-EFEB31C19362}"/>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B737A806-CA5A-37FF-3DCA-BD04F496CA7E}"/>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7" name="Picture 6">
            <a:extLst>
              <a:ext uri="{FF2B5EF4-FFF2-40B4-BE49-F238E27FC236}">
                <a16:creationId xmlns:a16="http://schemas.microsoft.com/office/drawing/2014/main" id="{C70ED212-E946-31E2-4EAD-94A36D377539}"/>
              </a:ext>
            </a:extLst>
          </p:cNvPr>
          <p:cNvPicPr>
            <a:picLocks noChangeAspect="1"/>
          </p:cNvPicPr>
          <p:nvPr/>
        </p:nvPicPr>
        <p:blipFill>
          <a:blip r:embed="rId2"/>
          <a:stretch>
            <a:fillRect/>
          </a:stretch>
        </p:blipFill>
        <p:spPr>
          <a:xfrm>
            <a:off x="726830" y="1376516"/>
            <a:ext cx="7690340" cy="4668689"/>
          </a:xfrm>
          <a:prstGeom prst="rect">
            <a:avLst/>
          </a:prstGeom>
        </p:spPr>
      </p:pic>
    </p:spTree>
    <p:extLst>
      <p:ext uri="{BB962C8B-B14F-4D97-AF65-F5344CB8AC3E}">
        <p14:creationId xmlns:p14="http://schemas.microsoft.com/office/powerpoint/2010/main" val="2924832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CE299-6D7B-A800-76CB-514216CC0D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17647E-506B-749C-F3E7-DED5D6FBB71E}"/>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31B8CB08-D14F-7C18-412A-4B4E1E05C24B}"/>
              </a:ext>
            </a:extLst>
          </p:cNvPr>
          <p:cNvSpPr>
            <a:spLocks noGrp="1"/>
          </p:cNvSpPr>
          <p:nvPr>
            <p:ph type="sldNum" sz="quarter" idx="12"/>
          </p:nvPr>
        </p:nvSpPr>
        <p:spPr/>
        <p:txBody>
          <a:bodyPr/>
          <a:lstStyle/>
          <a:p>
            <a:fld id="{7B28076C-CE04-4A00-BFAA-A90EA8355859}" type="slidenum">
              <a:rPr lang="en-US" smtClean="0"/>
              <a:t>26</a:t>
            </a:fld>
            <a:endParaRPr lang="en-US" dirty="0"/>
          </a:p>
        </p:txBody>
      </p:sp>
      <p:sp>
        <p:nvSpPr>
          <p:cNvPr id="4" name="Footer Placeholder 5">
            <a:extLst>
              <a:ext uri="{FF2B5EF4-FFF2-40B4-BE49-F238E27FC236}">
                <a16:creationId xmlns:a16="http://schemas.microsoft.com/office/drawing/2014/main" id="{EFAB0DC0-B935-49BB-3721-3C699708F229}"/>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F5651111-160D-C845-79F8-D95DCCCAEDB4}"/>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7" name="Picture 6">
            <a:extLst>
              <a:ext uri="{FF2B5EF4-FFF2-40B4-BE49-F238E27FC236}">
                <a16:creationId xmlns:a16="http://schemas.microsoft.com/office/drawing/2014/main" id="{F1BD49B5-6E2A-5FDD-0F47-1AB020FC714E}"/>
              </a:ext>
            </a:extLst>
          </p:cNvPr>
          <p:cNvPicPr>
            <a:picLocks noChangeAspect="1"/>
          </p:cNvPicPr>
          <p:nvPr/>
        </p:nvPicPr>
        <p:blipFill>
          <a:blip r:embed="rId2"/>
          <a:stretch>
            <a:fillRect/>
          </a:stretch>
        </p:blipFill>
        <p:spPr>
          <a:xfrm>
            <a:off x="723900" y="1600200"/>
            <a:ext cx="7696200" cy="3994137"/>
          </a:xfrm>
          <a:prstGeom prst="rect">
            <a:avLst/>
          </a:prstGeom>
        </p:spPr>
      </p:pic>
    </p:spTree>
    <p:extLst>
      <p:ext uri="{BB962C8B-B14F-4D97-AF65-F5344CB8AC3E}">
        <p14:creationId xmlns:p14="http://schemas.microsoft.com/office/powerpoint/2010/main" val="3858582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6DDCAA-C0FA-17BD-E026-2CDAE8255C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7FF7E6-CAAC-32E9-A558-086A64CC1F5E}"/>
              </a:ext>
            </a:extLst>
          </p:cNvPr>
          <p:cNvSpPr>
            <a:spLocks noGrp="1"/>
          </p:cNvSpPr>
          <p:nvPr>
            <p:ph type="title"/>
          </p:nvPr>
        </p:nvSpPr>
        <p:spPr/>
        <p:txBody>
          <a:bodyPr>
            <a:normAutofit/>
          </a:bodyPr>
          <a:lstStyle/>
          <a:p>
            <a:r>
              <a:rPr lang="en-US" sz="3600" dirty="0"/>
              <a:t>SCREENSHOTS</a:t>
            </a:r>
          </a:p>
        </p:txBody>
      </p:sp>
      <p:sp>
        <p:nvSpPr>
          <p:cNvPr id="6" name="Slide Number Placeholder 5">
            <a:extLst>
              <a:ext uri="{FF2B5EF4-FFF2-40B4-BE49-F238E27FC236}">
                <a16:creationId xmlns:a16="http://schemas.microsoft.com/office/drawing/2014/main" id="{67FE7DE3-4EFD-EED5-ECF3-5FEF681332A3}"/>
              </a:ext>
            </a:extLst>
          </p:cNvPr>
          <p:cNvSpPr>
            <a:spLocks noGrp="1"/>
          </p:cNvSpPr>
          <p:nvPr>
            <p:ph type="sldNum" sz="quarter" idx="12"/>
          </p:nvPr>
        </p:nvSpPr>
        <p:spPr/>
        <p:txBody>
          <a:bodyPr/>
          <a:lstStyle/>
          <a:p>
            <a:fld id="{7B28076C-CE04-4A00-BFAA-A90EA8355859}" type="slidenum">
              <a:rPr lang="en-US" smtClean="0"/>
              <a:t>27</a:t>
            </a:fld>
            <a:endParaRPr lang="en-US" dirty="0"/>
          </a:p>
        </p:txBody>
      </p:sp>
      <p:sp>
        <p:nvSpPr>
          <p:cNvPr id="4" name="Footer Placeholder 5">
            <a:extLst>
              <a:ext uri="{FF2B5EF4-FFF2-40B4-BE49-F238E27FC236}">
                <a16:creationId xmlns:a16="http://schemas.microsoft.com/office/drawing/2014/main" id="{503B5D80-07BF-70B1-B094-42D696D4BD06}"/>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0A0D5FF3-A5F8-09C5-B87A-C6FB8F337310}"/>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pic>
        <p:nvPicPr>
          <p:cNvPr id="7" name="Picture 6">
            <a:extLst>
              <a:ext uri="{FF2B5EF4-FFF2-40B4-BE49-F238E27FC236}">
                <a16:creationId xmlns:a16="http://schemas.microsoft.com/office/drawing/2014/main" id="{756C94AC-0291-725D-E4CC-C042A3F0B6E8}"/>
              </a:ext>
            </a:extLst>
          </p:cNvPr>
          <p:cNvPicPr>
            <a:picLocks noChangeAspect="1"/>
          </p:cNvPicPr>
          <p:nvPr/>
        </p:nvPicPr>
        <p:blipFill>
          <a:blip r:embed="rId2"/>
          <a:stretch>
            <a:fillRect/>
          </a:stretch>
        </p:blipFill>
        <p:spPr>
          <a:xfrm>
            <a:off x="536330" y="1905000"/>
            <a:ext cx="8071340" cy="3696779"/>
          </a:xfrm>
          <a:prstGeom prst="rect">
            <a:avLst/>
          </a:prstGeom>
        </p:spPr>
      </p:pic>
    </p:spTree>
    <p:extLst>
      <p:ext uri="{BB962C8B-B14F-4D97-AF65-F5344CB8AC3E}">
        <p14:creationId xmlns:p14="http://schemas.microsoft.com/office/powerpoint/2010/main" val="3363383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7C843-4C1B-5584-2CA2-392399D01F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D617C9-5A68-1D1C-E6CC-796B2CF86F83}"/>
              </a:ext>
            </a:extLst>
          </p:cNvPr>
          <p:cNvSpPr>
            <a:spLocks noGrp="1"/>
          </p:cNvSpPr>
          <p:nvPr>
            <p:ph type="title"/>
          </p:nvPr>
        </p:nvSpPr>
        <p:spPr/>
        <p:txBody>
          <a:bodyPr>
            <a:normAutofit/>
          </a:bodyPr>
          <a:lstStyle/>
          <a:p>
            <a:r>
              <a:rPr lang="en-US" sz="3600" dirty="0"/>
              <a:t>CONCLUSION</a:t>
            </a:r>
          </a:p>
        </p:txBody>
      </p:sp>
      <p:sp>
        <p:nvSpPr>
          <p:cNvPr id="6" name="Slide Number Placeholder 5">
            <a:extLst>
              <a:ext uri="{FF2B5EF4-FFF2-40B4-BE49-F238E27FC236}">
                <a16:creationId xmlns:a16="http://schemas.microsoft.com/office/drawing/2014/main" id="{C94F14E9-334C-88FA-C484-A84BFA0BABEA}"/>
              </a:ext>
            </a:extLst>
          </p:cNvPr>
          <p:cNvSpPr>
            <a:spLocks noGrp="1"/>
          </p:cNvSpPr>
          <p:nvPr>
            <p:ph type="sldNum" sz="quarter" idx="12"/>
          </p:nvPr>
        </p:nvSpPr>
        <p:spPr/>
        <p:txBody>
          <a:bodyPr/>
          <a:lstStyle/>
          <a:p>
            <a:fld id="{7B28076C-CE04-4A00-BFAA-A90EA8355859}" type="slidenum">
              <a:rPr lang="en-US" smtClean="0"/>
              <a:t>28</a:t>
            </a:fld>
            <a:endParaRPr lang="en-US" dirty="0"/>
          </a:p>
        </p:txBody>
      </p:sp>
      <p:sp>
        <p:nvSpPr>
          <p:cNvPr id="3" name="Rectangle 1">
            <a:extLst>
              <a:ext uri="{FF2B5EF4-FFF2-40B4-BE49-F238E27FC236}">
                <a16:creationId xmlns:a16="http://schemas.microsoft.com/office/drawing/2014/main" id="{320165AD-761C-0EF1-2536-20B9EC71D0D6}"/>
              </a:ext>
            </a:extLst>
          </p:cNvPr>
          <p:cNvSpPr>
            <a:spLocks noGrp="1" noChangeArrowheads="1"/>
          </p:cNvSpPr>
          <p:nvPr>
            <p:ph idx="1"/>
          </p:nvPr>
        </p:nvSpPr>
        <p:spPr bwMode="auto">
          <a:xfrm>
            <a:off x="661219" y="1255312"/>
            <a:ext cx="7842740" cy="521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gn="just">
              <a:lnSpc>
                <a:spcPct val="150000"/>
              </a:lnSpc>
              <a:buNone/>
            </a:pPr>
            <a:r>
              <a:rPr lang="en-US" sz="1600" dirty="0">
                <a:latin typeface="Arial" panose="020B0604020202020204" pitchFamily="34" charset="0"/>
                <a:cs typeface="Arial" panose="020B0604020202020204" pitchFamily="34" charset="0"/>
              </a:rPr>
              <a:t>The </a:t>
            </a:r>
            <a:r>
              <a:rPr lang="en-US" sz="1600" i="1" dirty="0">
                <a:latin typeface="Arial" panose="020B0604020202020204" pitchFamily="34" charset="0"/>
                <a:cs typeface="Arial" panose="020B0604020202020204" pitchFamily="34" charset="0"/>
              </a:rPr>
              <a:t>Kart2Kitchen</a:t>
            </a:r>
            <a:r>
              <a:rPr lang="en-US" sz="1600" dirty="0">
                <a:latin typeface="Arial" panose="020B0604020202020204" pitchFamily="34" charset="0"/>
                <a:cs typeface="Arial" panose="020B0604020202020204" pitchFamily="34" charset="0"/>
              </a:rPr>
              <a:t> project successfully demonstrates how technology can support local communities by combining full-stack development with a socio-economic mission. By enabling vegetable vendors to digitally register, list their produce with prices, and reach customers directly, the platform enhances transparency and reduces dependence on middlemen. This approach resonates with the </a:t>
            </a:r>
            <a:r>
              <a:rPr lang="en-US" sz="1600" b="1" dirty="0">
                <a:latin typeface="Arial" panose="020B0604020202020204" pitchFamily="34" charset="0"/>
                <a:cs typeface="Arial" panose="020B0604020202020204" pitchFamily="34" charset="0"/>
              </a:rPr>
              <a:t>Self-Help Group (SHG) movement promoted by Indian banks</a:t>
            </a:r>
            <a:r>
              <a:rPr lang="en-US" sz="1600" dirty="0">
                <a:latin typeface="Arial" panose="020B0604020202020204" pitchFamily="34" charset="0"/>
                <a:cs typeface="Arial" panose="020B0604020202020204" pitchFamily="34" charset="0"/>
              </a:rPr>
              <a:t>, which focuses on collective empowerment, financial inclusion, and sustainable growth for small entrepreneurs. For users, the system provides convenience, price comparison, and easy access to fresh produce, while for vendors—particularly those from marginalized groups—it provides a pathway to digital visibility and improved income opportunities. Thus, </a:t>
            </a:r>
            <a:r>
              <a:rPr lang="en-US" sz="1600" i="1" dirty="0">
                <a:latin typeface="Arial" panose="020B0604020202020204" pitchFamily="34" charset="0"/>
                <a:cs typeface="Arial" panose="020B0604020202020204" pitchFamily="34" charset="0"/>
              </a:rPr>
              <a:t>Kart2Kitchen</a:t>
            </a:r>
            <a:r>
              <a:rPr lang="en-US" sz="1600" dirty="0">
                <a:latin typeface="Arial" panose="020B0604020202020204" pitchFamily="34" charset="0"/>
                <a:cs typeface="Arial" panose="020B0604020202020204" pitchFamily="34" charset="0"/>
              </a:rPr>
              <a:t> not only fulfills the technical goals of a full-stack project using </a:t>
            </a:r>
            <a:r>
              <a:rPr lang="en-US" sz="1600" b="1" dirty="0">
                <a:latin typeface="Arial" panose="020B0604020202020204" pitchFamily="34" charset="0"/>
                <a:cs typeface="Arial" panose="020B0604020202020204" pitchFamily="34" charset="0"/>
              </a:rPr>
              <a:t>HTML, CSS, JavaScript, React, Node.js, and MongoDB</a:t>
            </a:r>
            <a:r>
              <a:rPr lang="en-US" sz="1600" dirty="0">
                <a:latin typeface="Arial" panose="020B0604020202020204" pitchFamily="34" charset="0"/>
                <a:cs typeface="Arial" panose="020B0604020202020204" pitchFamily="34" charset="0"/>
              </a:rPr>
              <a:t> but also highlights the potential of technology as a tool for </a:t>
            </a:r>
            <a:r>
              <a:rPr lang="en-US" sz="1600" b="1" dirty="0">
                <a:latin typeface="Arial" panose="020B0604020202020204" pitchFamily="34" charset="0"/>
                <a:cs typeface="Arial" panose="020B0604020202020204" pitchFamily="34" charset="0"/>
              </a:rPr>
              <a:t>social upliftment, economic empowerment, and community resilience</a:t>
            </a:r>
            <a:r>
              <a:rPr lang="en-US" sz="1600" dirty="0">
                <a:latin typeface="Arial" panose="020B0604020202020204" pitchFamily="34" charset="0"/>
                <a:cs typeface="Arial" panose="020B0604020202020204" pitchFamily="34" charset="0"/>
              </a:rPr>
              <a:t>.</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 name="Footer Placeholder 5">
            <a:extLst>
              <a:ext uri="{FF2B5EF4-FFF2-40B4-BE49-F238E27FC236}">
                <a16:creationId xmlns:a16="http://schemas.microsoft.com/office/drawing/2014/main" id="{66DD92B5-3EB8-CA54-726B-56D2AF923121}"/>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E04FE07D-BC76-EC79-8643-55CA2CAD9415}"/>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Tree>
    <p:extLst>
      <p:ext uri="{BB962C8B-B14F-4D97-AF65-F5344CB8AC3E}">
        <p14:creationId xmlns:p14="http://schemas.microsoft.com/office/powerpoint/2010/main" val="3914763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0AF60-5629-AA05-F68B-18FCC7447F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1C6A44-E47B-1F7B-64D0-CFA14DB424B2}"/>
              </a:ext>
            </a:extLst>
          </p:cNvPr>
          <p:cNvSpPr>
            <a:spLocks noGrp="1"/>
          </p:cNvSpPr>
          <p:nvPr>
            <p:ph type="title"/>
          </p:nvPr>
        </p:nvSpPr>
        <p:spPr/>
        <p:txBody>
          <a:bodyPr>
            <a:normAutofit/>
          </a:bodyPr>
          <a:lstStyle/>
          <a:p>
            <a:r>
              <a:rPr lang="en-US" sz="3600" dirty="0"/>
              <a:t>ABSTRACT</a:t>
            </a:r>
          </a:p>
        </p:txBody>
      </p:sp>
      <p:sp>
        <p:nvSpPr>
          <p:cNvPr id="6" name="Slide Number Placeholder 5">
            <a:extLst>
              <a:ext uri="{FF2B5EF4-FFF2-40B4-BE49-F238E27FC236}">
                <a16:creationId xmlns:a16="http://schemas.microsoft.com/office/drawing/2014/main" id="{13CE535B-9A3A-94AB-28F3-8BA45354D35C}"/>
              </a:ext>
            </a:extLst>
          </p:cNvPr>
          <p:cNvSpPr>
            <a:spLocks noGrp="1"/>
          </p:cNvSpPr>
          <p:nvPr>
            <p:ph type="sldNum" sz="quarter" idx="12"/>
          </p:nvPr>
        </p:nvSpPr>
        <p:spPr/>
        <p:txBody>
          <a:bodyPr/>
          <a:lstStyle/>
          <a:p>
            <a:fld id="{7B28076C-CE04-4A00-BFAA-A90EA8355859}" type="slidenum">
              <a:rPr lang="en-US" smtClean="0"/>
              <a:t>3</a:t>
            </a:fld>
            <a:endParaRPr lang="en-US" dirty="0"/>
          </a:p>
        </p:txBody>
      </p:sp>
      <p:sp>
        <p:nvSpPr>
          <p:cNvPr id="4" name="Content Placeholder 3">
            <a:extLst>
              <a:ext uri="{FF2B5EF4-FFF2-40B4-BE49-F238E27FC236}">
                <a16:creationId xmlns:a16="http://schemas.microsoft.com/office/drawing/2014/main" id="{099F480C-9DC0-CD2F-96EA-7833C96B1EA7}"/>
              </a:ext>
            </a:extLst>
          </p:cNvPr>
          <p:cNvSpPr>
            <a:spLocks noGrp="1"/>
          </p:cNvSpPr>
          <p:nvPr>
            <p:ph idx="1"/>
          </p:nvPr>
        </p:nvSpPr>
        <p:spPr/>
        <p:txBody>
          <a:bodyPr>
            <a:normAutofit fontScale="85000" lnSpcReduction="20000"/>
          </a:bodyPr>
          <a:lstStyle/>
          <a:p>
            <a:pPr marL="0" indent="0" algn="just">
              <a:lnSpc>
                <a:spcPct val="150000"/>
              </a:lnSpc>
              <a:buNone/>
            </a:pPr>
            <a:r>
              <a:rPr lang="en-US" sz="1800" dirty="0">
                <a:latin typeface="Arial" panose="020B0604020202020204" pitchFamily="34" charset="0"/>
                <a:cs typeface="Arial" panose="020B0604020202020204" pitchFamily="34" charset="0"/>
              </a:rPr>
              <a:t>The project </a:t>
            </a:r>
            <a:r>
              <a:rPr lang="en-US" sz="1800" i="1" dirty="0">
                <a:latin typeface="Arial" panose="020B0604020202020204" pitchFamily="34" charset="0"/>
                <a:cs typeface="Arial" panose="020B0604020202020204" pitchFamily="34" charset="0"/>
              </a:rPr>
              <a:t>Kart2Kitchen</a:t>
            </a:r>
            <a:r>
              <a:rPr lang="en-US" sz="1800" dirty="0">
                <a:latin typeface="Arial" panose="020B0604020202020204" pitchFamily="34" charset="0"/>
                <a:cs typeface="Arial" panose="020B0604020202020204" pitchFamily="34" charset="0"/>
              </a:rPr>
              <a:t> is a web-based platform designed to empower local vegetable vendors and communities by providing a simple, accessible digital marketplace. Inspired by the </a:t>
            </a:r>
            <a:r>
              <a:rPr lang="en-US" sz="1800" b="1" dirty="0">
                <a:latin typeface="Arial" panose="020B0604020202020204" pitchFamily="34" charset="0"/>
                <a:cs typeface="Arial" panose="020B0604020202020204" pitchFamily="34" charset="0"/>
              </a:rPr>
              <a:t>Self-Help Group (SHG) initiatives of Indian banks</a:t>
            </a:r>
            <a:r>
              <a:rPr lang="en-US" sz="1800" dirty="0">
                <a:latin typeface="Arial" panose="020B0604020202020204" pitchFamily="34" charset="0"/>
                <a:cs typeface="Arial" panose="020B0604020202020204" pitchFamily="34" charset="0"/>
              </a:rPr>
              <a:t>, which aim to provide collective strength, financial inclusion, and economic empowerment to small entrepreneurs, this system enables vendors—especially those from underprivileged or marginalized groups—to digitally showcase their produce. Vendors can register, manage their profiles, add vegetables with price and locality, and receive a unique scanner code for identification. Users can log in, browse listings, apply filters such as vegetable type, locality, or rate, and maintain a shopping cart for easy selection and comparison. Developed using </a:t>
            </a:r>
            <a:r>
              <a:rPr lang="en-US" sz="1800" b="1" dirty="0">
                <a:latin typeface="Arial" panose="020B0604020202020204" pitchFamily="34" charset="0"/>
                <a:cs typeface="Arial" panose="020B0604020202020204" pitchFamily="34" charset="0"/>
              </a:rPr>
              <a:t>HTML, CSS, JavaScript, React (concepts), Node.js, Express, and MongoDB</a:t>
            </a:r>
            <a:r>
              <a:rPr lang="en-US" sz="1800" dirty="0">
                <a:latin typeface="Arial" panose="020B0604020202020204" pitchFamily="34" charset="0"/>
                <a:cs typeface="Arial" panose="020B0604020202020204" pitchFamily="34" charset="0"/>
              </a:rPr>
              <a:t>, the platform demonstrates a complete full-stack solution. Beyond technology, the project addresses a </a:t>
            </a:r>
            <a:r>
              <a:rPr lang="en-US" sz="1800" b="1" dirty="0">
                <a:latin typeface="Arial" panose="020B0604020202020204" pitchFamily="34" charset="0"/>
                <a:cs typeface="Arial" panose="020B0604020202020204" pitchFamily="34" charset="0"/>
              </a:rPr>
              <a:t>socio-economic cause</a:t>
            </a:r>
            <a:r>
              <a:rPr lang="en-US" sz="1800" dirty="0">
                <a:latin typeface="Arial" panose="020B0604020202020204" pitchFamily="34" charset="0"/>
                <a:cs typeface="Arial" panose="020B0604020202020204" pitchFamily="34" charset="0"/>
              </a:rPr>
              <a:t> by improving transparency in pricing, reducing exploitation by middlemen, and giving small vendors digital visibility to expand their reach. In doing so, it not only strengthens community commerce but also aligns with the vision of promoting self-reliance, inclusivity, and sustainable livelihoods through digital transformation.</a:t>
            </a:r>
          </a:p>
        </p:txBody>
      </p:sp>
      <p:sp>
        <p:nvSpPr>
          <p:cNvPr id="3" name="Footer Placeholder 5">
            <a:extLst>
              <a:ext uri="{FF2B5EF4-FFF2-40B4-BE49-F238E27FC236}">
                <a16:creationId xmlns:a16="http://schemas.microsoft.com/office/drawing/2014/main" id="{50A7FE87-A572-36BA-6729-7F738DAA754A}"/>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D6631E07-932D-FB62-A935-F4CAE6FFA5F4}"/>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Tree>
    <p:extLst>
      <p:ext uri="{BB962C8B-B14F-4D97-AF65-F5344CB8AC3E}">
        <p14:creationId xmlns:p14="http://schemas.microsoft.com/office/powerpoint/2010/main" val="2729658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B220F-FAAB-8D6C-97D6-66A2D79FB4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DE2D49-8043-31D3-3349-2FD6919A2C67}"/>
              </a:ext>
            </a:extLst>
          </p:cNvPr>
          <p:cNvSpPr>
            <a:spLocks noGrp="1"/>
          </p:cNvSpPr>
          <p:nvPr>
            <p:ph type="title"/>
          </p:nvPr>
        </p:nvSpPr>
        <p:spPr/>
        <p:txBody>
          <a:bodyPr>
            <a:normAutofit/>
          </a:bodyPr>
          <a:lstStyle/>
          <a:p>
            <a:r>
              <a:rPr lang="en-US" sz="3600" dirty="0"/>
              <a:t>EXISTING SYSTEM</a:t>
            </a:r>
          </a:p>
        </p:txBody>
      </p:sp>
      <p:sp>
        <p:nvSpPr>
          <p:cNvPr id="6" name="Slide Number Placeholder 5">
            <a:extLst>
              <a:ext uri="{FF2B5EF4-FFF2-40B4-BE49-F238E27FC236}">
                <a16:creationId xmlns:a16="http://schemas.microsoft.com/office/drawing/2014/main" id="{BD70272D-C5CB-BC9C-4675-CFDF6F4C5B1F}"/>
              </a:ext>
            </a:extLst>
          </p:cNvPr>
          <p:cNvSpPr>
            <a:spLocks noGrp="1"/>
          </p:cNvSpPr>
          <p:nvPr>
            <p:ph type="sldNum" sz="quarter" idx="12"/>
          </p:nvPr>
        </p:nvSpPr>
        <p:spPr/>
        <p:txBody>
          <a:bodyPr/>
          <a:lstStyle/>
          <a:p>
            <a:fld id="{7B28076C-CE04-4A00-BFAA-A90EA8355859}" type="slidenum">
              <a:rPr lang="en-US" smtClean="0"/>
              <a:t>4</a:t>
            </a:fld>
            <a:endParaRPr lang="en-US" dirty="0"/>
          </a:p>
        </p:txBody>
      </p:sp>
      <p:sp>
        <p:nvSpPr>
          <p:cNvPr id="3" name="Footer Placeholder 5">
            <a:extLst>
              <a:ext uri="{FF2B5EF4-FFF2-40B4-BE49-F238E27FC236}">
                <a16:creationId xmlns:a16="http://schemas.microsoft.com/office/drawing/2014/main" id="{3D4167E5-DB0B-29D6-DE89-B7296FA8A565}"/>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B7BC4CCC-9525-5116-846E-15E4E0043244}"/>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
        <p:nvSpPr>
          <p:cNvPr id="8" name="Rectangle 2">
            <a:extLst>
              <a:ext uri="{FF2B5EF4-FFF2-40B4-BE49-F238E27FC236}">
                <a16:creationId xmlns:a16="http://schemas.microsoft.com/office/drawing/2014/main" id="{982A111F-2FF0-C829-2BEF-EF432CB0C482}"/>
              </a:ext>
            </a:extLst>
          </p:cNvPr>
          <p:cNvSpPr>
            <a:spLocks noGrp="1" noChangeArrowheads="1"/>
          </p:cNvSpPr>
          <p:nvPr>
            <p:ph idx="1"/>
          </p:nvPr>
        </p:nvSpPr>
        <p:spPr bwMode="auto">
          <a:xfrm>
            <a:off x="838200" y="1787098"/>
            <a:ext cx="7690340" cy="40104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50000"/>
              </a:lnSpc>
            </a:pPr>
            <a:r>
              <a:rPr lang="en-US" sz="1800" dirty="0">
                <a:latin typeface="Arial" panose="020B0604020202020204" pitchFamily="34" charset="0"/>
                <a:cs typeface="Arial" panose="020B0604020202020204" pitchFamily="34" charset="0"/>
              </a:rPr>
              <a:t>Customers currently depend on </a:t>
            </a:r>
            <a:r>
              <a:rPr lang="en-US" sz="1800" b="1" dirty="0">
                <a:latin typeface="Arial" panose="020B0604020202020204" pitchFamily="34" charset="0"/>
                <a:cs typeface="Arial" panose="020B0604020202020204" pitchFamily="34" charset="0"/>
              </a:rPr>
              <a:t>visiting local markets physically</a:t>
            </a:r>
            <a:r>
              <a:rPr lang="en-US" sz="1800" dirty="0">
                <a:latin typeface="Arial" panose="020B0604020202020204" pitchFamily="34" charset="0"/>
                <a:cs typeface="Arial" panose="020B0604020202020204" pitchFamily="34" charset="0"/>
              </a:rPr>
              <a:t> to check availability and pricing of vegetables.</a:t>
            </a:r>
          </a:p>
          <a:p>
            <a:pPr>
              <a:lnSpc>
                <a:spcPct val="150000"/>
              </a:lnSpc>
            </a:pPr>
            <a:r>
              <a:rPr lang="en-US" sz="1800" b="1" dirty="0">
                <a:latin typeface="Arial" panose="020B0604020202020204" pitchFamily="34" charset="0"/>
                <a:cs typeface="Arial" panose="020B0604020202020204" pitchFamily="34" charset="0"/>
              </a:rPr>
              <a:t>No transparency</a:t>
            </a:r>
            <a:r>
              <a:rPr lang="en-US" sz="1800" dirty="0">
                <a:latin typeface="Arial" panose="020B0604020202020204" pitchFamily="34" charset="0"/>
                <a:cs typeface="Arial" panose="020B0604020202020204" pitchFamily="34" charset="0"/>
              </a:rPr>
              <a:t> exists between vendors — prices vary widely without comparison.</a:t>
            </a:r>
          </a:p>
          <a:p>
            <a:pPr>
              <a:lnSpc>
                <a:spcPct val="150000"/>
              </a:lnSpc>
            </a:pPr>
            <a:r>
              <a:rPr lang="en-US" sz="1800" dirty="0">
                <a:latin typeface="Arial" panose="020B0604020202020204" pitchFamily="34" charset="0"/>
                <a:cs typeface="Arial" panose="020B0604020202020204" pitchFamily="34" charset="0"/>
              </a:rPr>
              <a:t>Vendors have </a:t>
            </a:r>
            <a:r>
              <a:rPr lang="en-US" sz="1800" b="1" dirty="0">
                <a:latin typeface="Arial" panose="020B0604020202020204" pitchFamily="34" charset="0"/>
                <a:cs typeface="Arial" panose="020B0604020202020204" pitchFamily="34" charset="0"/>
              </a:rPr>
              <a:t>limited customer reach</a:t>
            </a:r>
            <a:r>
              <a:rPr lang="en-US" sz="1800" dirty="0">
                <a:latin typeface="Arial" panose="020B0604020202020204" pitchFamily="34" charset="0"/>
                <a:cs typeface="Arial" panose="020B0604020202020204" pitchFamily="34" charset="0"/>
              </a:rPr>
              <a:t>, relying only on local traffic or word-of-mouth.</a:t>
            </a:r>
          </a:p>
          <a:p>
            <a:pPr>
              <a:lnSpc>
                <a:spcPct val="150000"/>
              </a:lnSpc>
            </a:pPr>
            <a:r>
              <a:rPr lang="en-US" sz="1800" dirty="0">
                <a:latin typeface="Arial" panose="020B0604020202020204" pitchFamily="34" charset="0"/>
                <a:cs typeface="Arial" panose="020B0604020202020204" pitchFamily="34" charset="0"/>
              </a:rPr>
              <a:t>Self-Help Groups and small vendors often lack </a:t>
            </a:r>
            <a:r>
              <a:rPr lang="en-US" sz="1800" b="1" dirty="0">
                <a:latin typeface="Arial" panose="020B0604020202020204" pitchFamily="34" charset="0"/>
                <a:cs typeface="Arial" panose="020B0604020202020204" pitchFamily="34" charset="0"/>
              </a:rPr>
              <a:t>digital visibility</a:t>
            </a:r>
            <a:r>
              <a:rPr lang="en-US" sz="1800" dirty="0">
                <a:latin typeface="Arial" panose="020B0604020202020204" pitchFamily="34" charset="0"/>
                <a:cs typeface="Arial" panose="020B0604020202020204" pitchFamily="34" charset="0"/>
              </a:rPr>
              <a:t>.</a:t>
            </a:r>
          </a:p>
          <a:p>
            <a:pPr>
              <a:lnSpc>
                <a:spcPct val="150000"/>
              </a:lnSpc>
            </a:pPr>
            <a:r>
              <a:rPr lang="en-US" sz="1800" dirty="0">
                <a:latin typeface="Arial" panose="020B0604020202020204" pitchFamily="34" charset="0"/>
                <a:cs typeface="Arial" panose="020B0604020202020204" pitchFamily="34" charset="0"/>
              </a:rPr>
              <a:t>This leads to </a:t>
            </a:r>
            <a:r>
              <a:rPr lang="en-US" sz="1800" b="1" dirty="0">
                <a:latin typeface="Arial" panose="020B0604020202020204" pitchFamily="34" charset="0"/>
                <a:cs typeface="Arial" panose="020B0604020202020204" pitchFamily="34" charset="0"/>
              </a:rPr>
              <a:t>time-consuming</a:t>
            </a:r>
            <a:r>
              <a:rPr lang="en-US" sz="1800" dirty="0">
                <a:latin typeface="Arial" panose="020B0604020202020204" pitchFamily="34" charset="0"/>
                <a:cs typeface="Arial" panose="020B0604020202020204" pitchFamily="34" charset="0"/>
              </a:rPr>
              <a:t> and inefficient processes for both vendors and customers.</a:t>
            </a:r>
          </a:p>
        </p:txBody>
      </p:sp>
    </p:spTree>
    <p:extLst>
      <p:ext uri="{BB962C8B-B14F-4D97-AF65-F5344CB8AC3E}">
        <p14:creationId xmlns:p14="http://schemas.microsoft.com/office/powerpoint/2010/main" val="3867205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16B17-C9FE-32EF-3904-DEF9C8A8B1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934D7-5C91-2D29-C4AE-4B21280F188E}"/>
              </a:ext>
            </a:extLst>
          </p:cNvPr>
          <p:cNvSpPr>
            <a:spLocks noGrp="1"/>
          </p:cNvSpPr>
          <p:nvPr>
            <p:ph type="title"/>
          </p:nvPr>
        </p:nvSpPr>
        <p:spPr/>
        <p:txBody>
          <a:bodyPr>
            <a:normAutofit/>
          </a:bodyPr>
          <a:lstStyle/>
          <a:p>
            <a:r>
              <a:rPr lang="en-US" sz="3600" dirty="0"/>
              <a:t>PROPOSED SYSTEM</a:t>
            </a:r>
          </a:p>
        </p:txBody>
      </p:sp>
      <p:sp>
        <p:nvSpPr>
          <p:cNvPr id="6" name="Slide Number Placeholder 5">
            <a:extLst>
              <a:ext uri="{FF2B5EF4-FFF2-40B4-BE49-F238E27FC236}">
                <a16:creationId xmlns:a16="http://schemas.microsoft.com/office/drawing/2014/main" id="{EE350FF6-6A42-5B43-3006-2C05584EBE73}"/>
              </a:ext>
            </a:extLst>
          </p:cNvPr>
          <p:cNvSpPr>
            <a:spLocks noGrp="1"/>
          </p:cNvSpPr>
          <p:nvPr>
            <p:ph type="sldNum" sz="quarter" idx="12"/>
          </p:nvPr>
        </p:nvSpPr>
        <p:spPr/>
        <p:txBody>
          <a:bodyPr/>
          <a:lstStyle/>
          <a:p>
            <a:fld id="{7B28076C-CE04-4A00-BFAA-A90EA8355859}" type="slidenum">
              <a:rPr lang="en-US" smtClean="0"/>
              <a:t>5</a:t>
            </a:fld>
            <a:endParaRPr lang="en-US" dirty="0"/>
          </a:p>
        </p:txBody>
      </p:sp>
      <p:sp>
        <p:nvSpPr>
          <p:cNvPr id="4" name="Footer Placeholder 5">
            <a:extLst>
              <a:ext uri="{FF2B5EF4-FFF2-40B4-BE49-F238E27FC236}">
                <a16:creationId xmlns:a16="http://schemas.microsoft.com/office/drawing/2014/main" id="{4FBD2D2E-013A-AACF-7DE2-D0D149576681}"/>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E2FD85D4-C4FE-9F63-30D8-C54C43355A48}"/>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
        <p:nvSpPr>
          <p:cNvPr id="7" name="Rectangle 1">
            <a:extLst>
              <a:ext uri="{FF2B5EF4-FFF2-40B4-BE49-F238E27FC236}">
                <a16:creationId xmlns:a16="http://schemas.microsoft.com/office/drawing/2014/main" id="{8C18E0F0-8E60-F1F9-77E0-FC8BAFC611DB}"/>
              </a:ext>
            </a:extLst>
          </p:cNvPr>
          <p:cNvSpPr>
            <a:spLocks noGrp="1" noChangeArrowheads="1"/>
          </p:cNvSpPr>
          <p:nvPr>
            <p:ph idx="1"/>
          </p:nvPr>
        </p:nvSpPr>
        <p:spPr bwMode="auto">
          <a:xfrm>
            <a:off x="574430" y="1981200"/>
            <a:ext cx="7995140" cy="33650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centralized digital platform</a:t>
            </a:r>
            <a:r>
              <a:rPr kumimoji="0" lang="en-US" altLang="en-US" sz="1800" b="0" i="0" u="none" strike="noStrike" cap="none" normalizeH="0" baseline="0" dirty="0">
                <a:ln>
                  <a:noFill/>
                </a:ln>
                <a:solidFill>
                  <a:schemeClr val="tx1"/>
                </a:solidFill>
                <a:effectLst/>
                <a:latin typeface="Arial" panose="020B0604020202020204" pitchFamily="34" charset="0"/>
              </a:rPr>
              <a:t> for vendors and users to interact seamlessly.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Vendors can register, log in, and </a:t>
            </a:r>
            <a:r>
              <a:rPr kumimoji="0" lang="en-US" altLang="en-US" sz="1800" b="1" i="0" u="none" strike="noStrike" cap="none" normalizeH="0" baseline="0" dirty="0">
                <a:ln>
                  <a:noFill/>
                </a:ln>
                <a:solidFill>
                  <a:schemeClr val="tx1"/>
                </a:solidFill>
                <a:effectLst/>
                <a:latin typeface="Arial" panose="020B0604020202020204" pitchFamily="34" charset="0"/>
              </a:rPr>
              <a:t>add vegetables with name, rate, and area</a:t>
            </a:r>
            <a:r>
              <a:rPr kumimoji="0" lang="en-US" altLang="en-US" sz="1800" b="0" i="0" u="none" strike="noStrike" cap="none" normalizeH="0" baseline="0" dirty="0">
                <a:ln>
                  <a:noFill/>
                </a:ln>
                <a:solidFill>
                  <a:schemeClr val="tx1"/>
                </a:solidFill>
                <a:effectLst/>
                <a:latin typeface="Arial" panose="020B0604020202020204" pitchFamily="34" charset="0"/>
              </a:rPr>
              <a:t> of sale.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Each vendor receives a </a:t>
            </a:r>
            <a:r>
              <a:rPr kumimoji="0" lang="en-US" altLang="en-US" sz="1800" b="1" i="0" u="none" strike="noStrike" cap="none" normalizeH="0" baseline="0" dirty="0">
                <a:ln>
                  <a:noFill/>
                </a:ln>
                <a:solidFill>
                  <a:schemeClr val="tx1"/>
                </a:solidFill>
                <a:effectLst/>
                <a:latin typeface="Arial" panose="020B0604020202020204" pitchFamily="34" charset="0"/>
              </a:rPr>
              <a:t>unique scanner code</a:t>
            </a:r>
            <a:r>
              <a:rPr kumimoji="0" lang="en-US" altLang="en-US" sz="1800" b="0" i="0" u="none" strike="noStrike" cap="none" normalizeH="0" baseline="0" dirty="0">
                <a:ln>
                  <a:noFill/>
                </a:ln>
                <a:solidFill>
                  <a:schemeClr val="tx1"/>
                </a:solidFill>
                <a:effectLst/>
                <a:latin typeface="Arial" panose="020B0604020202020204" pitchFamily="34" charset="0"/>
              </a:rPr>
              <a:t> for quick identification.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Users can log in, view vendors’ products, and filter them by </a:t>
            </a:r>
            <a:r>
              <a:rPr kumimoji="0" lang="en-US" altLang="en-US" sz="1800" b="1" i="0" u="none" strike="noStrike" cap="none" normalizeH="0" baseline="0" dirty="0">
                <a:ln>
                  <a:noFill/>
                </a:ln>
                <a:solidFill>
                  <a:schemeClr val="tx1"/>
                </a:solidFill>
                <a:effectLst/>
                <a:latin typeface="Arial" panose="020B0604020202020204" pitchFamily="34" charset="0"/>
              </a:rPr>
              <a:t>vegetable name, locality, and price range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Users can build a </a:t>
            </a:r>
            <a:r>
              <a:rPr kumimoji="0" lang="en-US" altLang="en-US" sz="1800" b="1" i="0" u="none" strike="noStrike" cap="none" normalizeH="0" baseline="0" dirty="0">
                <a:ln>
                  <a:noFill/>
                </a:ln>
                <a:solidFill>
                  <a:schemeClr val="tx1"/>
                </a:solidFill>
                <a:effectLst/>
                <a:latin typeface="Arial" panose="020B0604020202020204" pitchFamily="34" charset="0"/>
              </a:rPr>
              <a:t>shopping cart</a:t>
            </a:r>
            <a:r>
              <a:rPr kumimoji="0" lang="en-US" altLang="en-US" sz="1800" b="0" i="0" u="none" strike="noStrike" cap="none" normalizeH="0" baseline="0" dirty="0">
                <a:ln>
                  <a:noFill/>
                </a:ln>
                <a:solidFill>
                  <a:schemeClr val="tx1"/>
                </a:solidFill>
                <a:effectLst/>
                <a:latin typeface="Arial" panose="020B0604020202020204" pitchFamily="34" charset="0"/>
              </a:rPr>
              <a:t>, compare items, and view the total cost, simulating an e-commerce experience.</a:t>
            </a:r>
          </a:p>
        </p:txBody>
      </p:sp>
    </p:spTree>
    <p:extLst>
      <p:ext uri="{BB962C8B-B14F-4D97-AF65-F5344CB8AC3E}">
        <p14:creationId xmlns:p14="http://schemas.microsoft.com/office/powerpoint/2010/main" val="5319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E875D-EC4B-604F-2F83-7A4070D754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3A865C-496B-75A7-7144-8A5933742642}"/>
              </a:ext>
            </a:extLst>
          </p:cNvPr>
          <p:cNvSpPr>
            <a:spLocks noGrp="1"/>
          </p:cNvSpPr>
          <p:nvPr>
            <p:ph type="title"/>
          </p:nvPr>
        </p:nvSpPr>
        <p:spPr/>
        <p:txBody>
          <a:bodyPr>
            <a:normAutofit/>
          </a:bodyPr>
          <a:lstStyle/>
          <a:p>
            <a:r>
              <a:rPr lang="en-US" sz="3600" dirty="0"/>
              <a:t>ADVANTAGES</a:t>
            </a:r>
          </a:p>
        </p:txBody>
      </p:sp>
      <p:sp>
        <p:nvSpPr>
          <p:cNvPr id="6" name="Slide Number Placeholder 5">
            <a:extLst>
              <a:ext uri="{FF2B5EF4-FFF2-40B4-BE49-F238E27FC236}">
                <a16:creationId xmlns:a16="http://schemas.microsoft.com/office/drawing/2014/main" id="{0E44CD41-17CA-9F6D-447B-08F65449BDAA}"/>
              </a:ext>
            </a:extLst>
          </p:cNvPr>
          <p:cNvSpPr>
            <a:spLocks noGrp="1"/>
          </p:cNvSpPr>
          <p:nvPr>
            <p:ph type="sldNum" sz="quarter" idx="12"/>
          </p:nvPr>
        </p:nvSpPr>
        <p:spPr/>
        <p:txBody>
          <a:bodyPr/>
          <a:lstStyle/>
          <a:p>
            <a:fld id="{7B28076C-CE04-4A00-BFAA-A90EA8355859}" type="slidenum">
              <a:rPr lang="en-US" smtClean="0"/>
              <a:t>6</a:t>
            </a:fld>
            <a:endParaRPr lang="en-US" dirty="0"/>
          </a:p>
        </p:txBody>
      </p:sp>
      <p:sp>
        <p:nvSpPr>
          <p:cNvPr id="4" name="Footer Placeholder 5">
            <a:extLst>
              <a:ext uri="{FF2B5EF4-FFF2-40B4-BE49-F238E27FC236}">
                <a16:creationId xmlns:a16="http://schemas.microsoft.com/office/drawing/2014/main" id="{2D02162E-5B8F-CEC4-72EB-BDB46E38EB36}"/>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413B4F56-A912-CED4-6B28-BA07136C1982}"/>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
        <p:nvSpPr>
          <p:cNvPr id="3" name="Rectangle 1">
            <a:extLst>
              <a:ext uri="{FF2B5EF4-FFF2-40B4-BE49-F238E27FC236}">
                <a16:creationId xmlns:a16="http://schemas.microsoft.com/office/drawing/2014/main" id="{5DC18DAB-5C89-AE57-6435-B31A7B5EEFA0}"/>
              </a:ext>
            </a:extLst>
          </p:cNvPr>
          <p:cNvSpPr>
            <a:spLocks noGrp="1" noChangeArrowheads="1"/>
          </p:cNvSpPr>
          <p:nvPr>
            <p:ph idx="1"/>
          </p:nvPr>
        </p:nvSpPr>
        <p:spPr bwMode="auto">
          <a:xfrm>
            <a:off x="595067" y="1828800"/>
            <a:ext cx="7953865"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Provides </a:t>
            </a:r>
            <a:r>
              <a:rPr kumimoji="0" lang="en-US" altLang="en-US" sz="2000" b="1" i="0" u="none" strike="noStrike" cap="none" normalizeH="0" baseline="0" dirty="0">
                <a:ln>
                  <a:noFill/>
                </a:ln>
                <a:solidFill>
                  <a:schemeClr val="tx1"/>
                </a:solidFill>
                <a:effectLst/>
                <a:latin typeface="Arial" panose="020B0604020202020204" pitchFamily="34" charset="0"/>
              </a:rPr>
              <a:t>easy access</a:t>
            </a:r>
            <a:r>
              <a:rPr kumimoji="0" lang="en-US" altLang="en-US" sz="2000" b="0" i="0" u="none" strike="noStrike" cap="none" normalizeH="0" baseline="0" dirty="0">
                <a:ln>
                  <a:noFill/>
                </a:ln>
                <a:solidFill>
                  <a:schemeClr val="tx1"/>
                </a:solidFill>
                <a:effectLst/>
                <a:latin typeface="Arial" panose="020B0604020202020204" pitchFamily="34" charset="0"/>
              </a:rPr>
              <a:t> to multiple vendors in one platform.</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Transparency in pricing</a:t>
            </a:r>
            <a:r>
              <a:rPr kumimoji="0" lang="en-US" altLang="en-US" sz="2000" b="0" i="0" u="none" strike="noStrike" cap="none" normalizeH="0" baseline="0" dirty="0">
                <a:ln>
                  <a:noFill/>
                </a:ln>
                <a:solidFill>
                  <a:schemeClr val="tx1"/>
                </a:solidFill>
                <a:effectLst/>
                <a:latin typeface="Arial" panose="020B0604020202020204" pitchFamily="34" charset="0"/>
              </a:rPr>
              <a:t> builds customer trust.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Saves </a:t>
            </a:r>
            <a:r>
              <a:rPr kumimoji="0" lang="en-US" altLang="en-US" sz="2000" b="1" i="0" u="none" strike="noStrike" cap="none" normalizeH="0" baseline="0" dirty="0">
                <a:ln>
                  <a:noFill/>
                </a:ln>
                <a:solidFill>
                  <a:schemeClr val="tx1"/>
                </a:solidFill>
                <a:effectLst/>
                <a:latin typeface="Arial" panose="020B0604020202020204" pitchFamily="34" charset="0"/>
              </a:rPr>
              <a:t>time and effort</a:t>
            </a:r>
            <a:r>
              <a:rPr kumimoji="0" lang="en-US" altLang="en-US" sz="2000" b="0" i="0" u="none" strike="noStrike" cap="none" normalizeH="0" baseline="0" dirty="0">
                <a:ln>
                  <a:noFill/>
                </a:ln>
                <a:solidFill>
                  <a:schemeClr val="tx1"/>
                </a:solidFill>
                <a:effectLst/>
                <a:latin typeface="Arial" panose="020B0604020202020204" pitchFamily="34" charset="0"/>
              </a:rPr>
              <a:t> for customers by enabling search and filters.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Enhances </a:t>
            </a:r>
            <a:r>
              <a:rPr kumimoji="0" lang="en-US" altLang="en-US" sz="2000" b="1" i="0" u="none" strike="noStrike" cap="none" normalizeH="0" baseline="0" dirty="0">
                <a:ln>
                  <a:noFill/>
                </a:ln>
                <a:solidFill>
                  <a:schemeClr val="tx1"/>
                </a:solidFill>
                <a:effectLst/>
                <a:latin typeface="Arial" panose="020B0604020202020204" pitchFamily="34" charset="0"/>
              </a:rPr>
              <a:t>digital visibility</a:t>
            </a:r>
            <a:r>
              <a:rPr kumimoji="0" lang="en-US" altLang="en-US" sz="2000" b="0" i="0" u="none" strike="noStrike" cap="none" normalizeH="0" baseline="0" dirty="0">
                <a:ln>
                  <a:noFill/>
                </a:ln>
                <a:solidFill>
                  <a:schemeClr val="tx1"/>
                </a:solidFill>
                <a:effectLst/>
                <a:latin typeface="Arial" panose="020B0604020202020204" pitchFamily="34" charset="0"/>
              </a:rPr>
              <a:t> for vendors at low cost.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Responsive design</a:t>
            </a:r>
            <a:r>
              <a:rPr kumimoji="0" lang="en-US" altLang="en-US" sz="2000" b="0" i="0" u="none" strike="noStrike" cap="none" normalizeH="0" baseline="0" dirty="0">
                <a:ln>
                  <a:noFill/>
                </a:ln>
                <a:solidFill>
                  <a:schemeClr val="tx1"/>
                </a:solidFill>
                <a:effectLst/>
                <a:latin typeface="Arial" panose="020B0604020202020204" pitchFamily="34" charset="0"/>
              </a:rPr>
              <a:t> ensures usability on both desktop and mobile devices.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System can be </a:t>
            </a:r>
            <a:r>
              <a:rPr kumimoji="0" lang="en-US" altLang="en-US" sz="2000" b="1" i="0" u="none" strike="noStrike" cap="none" normalizeH="0" baseline="0" dirty="0">
                <a:ln>
                  <a:noFill/>
                </a:ln>
                <a:solidFill>
                  <a:schemeClr val="tx1"/>
                </a:solidFill>
                <a:effectLst/>
                <a:latin typeface="Arial" panose="020B0604020202020204" pitchFamily="34" charset="0"/>
              </a:rPr>
              <a:t>scaled</a:t>
            </a:r>
            <a:r>
              <a:rPr kumimoji="0" lang="en-US" altLang="en-US" sz="2000" b="0" i="0" u="none" strike="noStrike" cap="none" normalizeH="0" baseline="0" dirty="0">
                <a:ln>
                  <a:noFill/>
                </a:ln>
                <a:solidFill>
                  <a:schemeClr val="tx1"/>
                </a:solidFill>
                <a:effectLst/>
                <a:latin typeface="Arial" panose="020B0604020202020204" pitchFamily="34" charset="0"/>
              </a:rPr>
              <a:t> to include groceries, fruits, and household essentials.</a:t>
            </a:r>
          </a:p>
        </p:txBody>
      </p:sp>
    </p:spTree>
    <p:extLst>
      <p:ext uri="{BB962C8B-B14F-4D97-AF65-F5344CB8AC3E}">
        <p14:creationId xmlns:p14="http://schemas.microsoft.com/office/powerpoint/2010/main" val="28943171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B8BBD-1786-E069-8A3B-3BAFBBA34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6DAFD8-55B9-F2E0-C592-C91E3372712B}"/>
              </a:ext>
            </a:extLst>
          </p:cNvPr>
          <p:cNvSpPr>
            <a:spLocks noGrp="1"/>
          </p:cNvSpPr>
          <p:nvPr>
            <p:ph type="title"/>
          </p:nvPr>
        </p:nvSpPr>
        <p:spPr/>
        <p:txBody>
          <a:bodyPr>
            <a:normAutofit/>
          </a:bodyPr>
          <a:lstStyle/>
          <a:p>
            <a:r>
              <a:rPr lang="en-US" sz="3600" dirty="0"/>
              <a:t>DISADVANTAGES</a:t>
            </a:r>
          </a:p>
        </p:txBody>
      </p:sp>
      <p:sp>
        <p:nvSpPr>
          <p:cNvPr id="6" name="Slide Number Placeholder 5">
            <a:extLst>
              <a:ext uri="{FF2B5EF4-FFF2-40B4-BE49-F238E27FC236}">
                <a16:creationId xmlns:a16="http://schemas.microsoft.com/office/drawing/2014/main" id="{E523ABF8-2ED9-5B67-AC91-4C3199E193E3}"/>
              </a:ext>
            </a:extLst>
          </p:cNvPr>
          <p:cNvSpPr>
            <a:spLocks noGrp="1"/>
          </p:cNvSpPr>
          <p:nvPr>
            <p:ph type="sldNum" sz="quarter" idx="12"/>
          </p:nvPr>
        </p:nvSpPr>
        <p:spPr/>
        <p:txBody>
          <a:bodyPr/>
          <a:lstStyle/>
          <a:p>
            <a:fld id="{7B28076C-CE04-4A00-BFAA-A90EA8355859}" type="slidenum">
              <a:rPr lang="en-US" smtClean="0"/>
              <a:t>7</a:t>
            </a:fld>
            <a:endParaRPr lang="en-US" dirty="0"/>
          </a:p>
        </p:txBody>
      </p:sp>
      <p:sp>
        <p:nvSpPr>
          <p:cNvPr id="3" name="Footer Placeholder 5">
            <a:extLst>
              <a:ext uri="{FF2B5EF4-FFF2-40B4-BE49-F238E27FC236}">
                <a16:creationId xmlns:a16="http://schemas.microsoft.com/office/drawing/2014/main" id="{C9D3B0CA-7A02-FD07-C2F1-676FCFB9F042}"/>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8FF2F726-1F77-D5B8-50B3-3998BDBC39D6}"/>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
        <p:nvSpPr>
          <p:cNvPr id="7" name="Rectangle 1">
            <a:extLst>
              <a:ext uri="{FF2B5EF4-FFF2-40B4-BE49-F238E27FC236}">
                <a16:creationId xmlns:a16="http://schemas.microsoft.com/office/drawing/2014/main" id="{D181E584-B37A-95C1-0912-721BD1BDA0E6}"/>
              </a:ext>
            </a:extLst>
          </p:cNvPr>
          <p:cNvSpPr>
            <a:spLocks noGrp="1" noChangeArrowheads="1"/>
          </p:cNvSpPr>
          <p:nvPr>
            <p:ph idx="1"/>
          </p:nvPr>
        </p:nvSpPr>
        <p:spPr bwMode="auto">
          <a:xfrm>
            <a:off x="533400" y="2026340"/>
            <a:ext cx="7995140" cy="280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No </a:t>
            </a:r>
            <a:r>
              <a:rPr kumimoji="0" lang="en-US" altLang="en-US" sz="2000" b="1" i="0" u="none" strike="noStrike" cap="none" normalizeH="0" baseline="0" dirty="0">
                <a:ln>
                  <a:noFill/>
                </a:ln>
                <a:solidFill>
                  <a:schemeClr val="tx1"/>
                </a:solidFill>
                <a:effectLst/>
                <a:latin typeface="Arial" panose="020B0604020202020204" pitchFamily="34" charset="0"/>
              </a:rPr>
              <a:t>online payment system</a:t>
            </a:r>
            <a:r>
              <a:rPr kumimoji="0" lang="en-US" altLang="en-US" sz="2000" b="0" i="0" u="none" strike="noStrike" cap="none" normalizeH="0" baseline="0" dirty="0">
                <a:ln>
                  <a:noFill/>
                </a:ln>
                <a:solidFill>
                  <a:schemeClr val="tx1"/>
                </a:solidFill>
                <a:effectLst/>
                <a:latin typeface="Arial" panose="020B0604020202020204" pitchFamily="34" charset="0"/>
              </a:rPr>
              <a:t> integrated yet (checkout is basic).</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No </a:t>
            </a:r>
            <a:r>
              <a:rPr kumimoji="0" lang="en-US" altLang="en-US" sz="2000" b="1" i="0" u="none" strike="noStrike" cap="none" normalizeH="0" baseline="0" dirty="0">
                <a:ln>
                  <a:noFill/>
                </a:ln>
                <a:solidFill>
                  <a:schemeClr val="tx1"/>
                </a:solidFill>
                <a:effectLst/>
                <a:latin typeface="Arial" panose="020B0604020202020204" pitchFamily="34" charset="0"/>
              </a:rPr>
              <a:t>delivery logistics</a:t>
            </a:r>
            <a:r>
              <a:rPr kumimoji="0" lang="en-US" altLang="en-US" sz="2000" b="0" i="0" u="none" strike="noStrike" cap="none" normalizeH="0" baseline="0" dirty="0">
                <a:ln>
                  <a:noFill/>
                </a:ln>
                <a:solidFill>
                  <a:schemeClr val="tx1"/>
                </a:solidFill>
                <a:effectLst/>
                <a:latin typeface="Arial" panose="020B0604020202020204" pitchFamily="34" charset="0"/>
              </a:rPr>
              <a:t> — customers must collect items.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Uses </a:t>
            </a:r>
            <a:r>
              <a:rPr kumimoji="0" lang="en-US" altLang="en-US" sz="2000" b="1" i="0" u="none" strike="noStrike" cap="none" normalizeH="0" baseline="0" dirty="0" err="1">
                <a:ln>
                  <a:noFill/>
                </a:ln>
                <a:solidFill>
                  <a:schemeClr val="tx1"/>
                </a:solidFill>
                <a:effectLst/>
                <a:latin typeface="Arial" panose="020B0604020202020204" pitchFamily="34" charset="0"/>
              </a:rPr>
              <a:t>localStorage</a:t>
            </a:r>
            <a:r>
              <a:rPr kumimoji="0" lang="en-US" altLang="en-US" sz="2000" b="0" i="0" u="none" strike="noStrike" cap="none" normalizeH="0" baseline="0" dirty="0">
                <a:ln>
                  <a:noFill/>
                </a:ln>
                <a:solidFill>
                  <a:schemeClr val="tx1"/>
                </a:solidFill>
                <a:effectLst/>
                <a:latin typeface="Arial" panose="020B0604020202020204" pitchFamily="34" charset="0"/>
              </a:rPr>
              <a:t> for session/cart handling → not as secure as JWT-based tokens.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Entire system requires </a:t>
            </a:r>
            <a:r>
              <a:rPr kumimoji="0" lang="en-US" altLang="en-US" sz="2000" b="1" i="0" u="none" strike="noStrike" cap="none" normalizeH="0" baseline="0" dirty="0">
                <a:ln>
                  <a:noFill/>
                </a:ln>
                <a:solidFill>
                  <a:schemeClr val="tx1"/>
                </a:solidFill>
                <a:effectLst/>
                <a:latin typeface="Arial" panose="020B0604020202020204" pitchFamily="34" charset="0"/>
              </a:rPr>
              <a:t>internet connectivity</a:t>
            </a:r>
            <a:r>
              <a:rPr kumimoji="0" lang="en-US" altLang="en-US" sz="2000" b="0" i="0" u="none" strike="noStrike" cap="none" normalizeH="0" baseline="0" dirty="0">
                <a:ln>
                  <a:noFill/>
                </a:ln>
                <a:solidFill>
                  <a:schemeClr val="tx1"/>
                </a:solidFill>
                <a:effectLst/>
                <a:latin typeface="Arial" panose="020B0604020202020204" pitchFamily="34" charset="0"/>
              </a:rPr>
              <a:t> to function.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Being a prototype, </a:t>
            </a:r>
            <a:r>
              <a:rPr kumimoji="0" lang="en-US" altLang="en-US" sz="2000" b="1" i="0" u="none" strike="noStrike" cap="none" normalizeH="0" baseline="0" dirty="0">
                <a:ln>
                  <a:noFill/>
                </a:ln>
                <a:solidFill>
                  <a:schemeClr val="tx1"/>
                </a:solidFill>
                <a:effectLst/>
                <a:latin typeface="Arial" panose="020B0604020202020204" pitchFamily="34" charset="0"/>
              </a:rPr>
              <a:t>scalability for large-scale use</a:t>
            </a:r>
            <a:r>
              <a:rPr kumimoji="0" lang="en-US" altLang="en-US" sz="2000" b="0" i="0" u="none" strike="noStrike" cap="none" normalizeH="0" baseline="0" dirty="0">
                <a:ln>
                  <a:noFill/>
                </a:ln>
                <a:solidFill>
                  <a:schemeClr val="tx1"/>
                </a:solidFill>
                <a:effectLst/>
                <a:latin typeface="Arial" panose="020B0604020202020204" pitchFamily="34" charset="0"/>
              </a:rPr>
              <a:t> still needs work.</a:t>
            </a:r>
          </a:p>
        </p:txBody>
      </p:sp>
    </p:spTree>
    <p:extLst>
      <p:ext uri="{BB962C8B-B14F-4D97-AF65-F5344CB8AC3E}">
        <p14:creationId xmlns:p14="http://schemas.microsoft.com/office/powerpoint/2010/main" val="8607957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B2EB5-2A44-1E7B-3963-4ECC690E4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C6EA23-B4A3-3A41-EA03-C02F4340042A}"/>
              </a:ext>
            </a:extLst>
          </p:cNvPr>
          <p:cNvSpPr>
            <a:spLocks noGrp="1"/>
          </p:cNvSpPr>
          <p:nvPr>
            <p:ph type="title"/>
          </p:nvPr>
        </p:nvSpPr>
        <p:spPr/>
        <p:txBody>
          <a:bodyPr>
            <a:normAutofit/>
          </a:bodyPr>
          <a:lstStyle/>
          <a:p>
            <a:r>
              <a:rPr lang="en-US" sz="3600" dirty="0"/>
              <a:t>HARDWARE REQUIREMENTS</a:t>
            </a:r>
          </a:p>
        </p:txBody>
      </p:sp>
      <p:sp>
        <p:nvSpPr>
          <p:cNvPr id="6" name="Slide Number Placeholder 5">
            <a:extLst>
              <a:ext uri="{FF2B5EF4-FFF2-40B4-BE49-F238E27FC236}">
                <a16:creationId xmlns:a16="http://schemas.microsoft.com/office/drawing/2014/main" id="{585533E5-DE9E-D4DF-847A-378A421CBA56}"/>
              </a:ext>
            </a:extLst>
          </p:cNvPr>
          <p:cNvSpPr>
            <a:spLocks noGrp="1"/>
          </p:cNvSpPr>
          <p:nvPr>
            <p:ph type="sldNum" sz="quarter" idx="12"/>
          </p:nvPr>
        </p:nvSpPr>
        <p:spPr/>
        <p:txBody>
          <a:bodyPr/>
          <a:lstStyle/>
          <a:p>
            <a:fld id="{7B28076C-CE04-4A00-BFAA-A90EA8355859}" type="slidenum">
              <a:rPr lang="en-US" smtClean="0"/>
              <a:t>8</a:t>
            </a:fld>
            <a:endParaRPr lang="en-US" dirty="0"/>
          </a:p>
        </p:txBody>
      </p:sp>
      <p:sp>
        <p:nvSpPr>
          <p:cNvPr id="3" name="Footer Placeholder 5">
            <a:extLst>
              <a:ext uri="{FF2B5EF4-FFF2-40B4-BE49-F238E27FC236}">
                <a16:creationId xmlns:a16="http://schemas.microsoft.com/office/drawing/2014/main" id="{7D2C3210-E624-4B9D-3D23-1A44A6473976}"/>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4FB6EDBC-B11D-B590-BB93-130F20C0F20E}"/>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
        <p:nvSpPr>
          <p:cNvPr id="7" name="Rectangle 1">
            <a:extLst>
              <a:ext uri="{FF2B5EF4-FFF2-40B4-BE49-F238E27FC236}">
                <a16:creationId xmlns:a16="http://schemas.microsoft.com/office/drawing/2014/main" id="{ABF9CD63-43FB-B812-8DB4-C27BB09B6395}"/>
              </a:ext>
            </a:extLst>
          </p:cNvPr>
          <p:cNvSpPr>
            <a:spLocks noGrp="1" noChangeArrowheads="1"/>
          </p:cNvSpPr>
          <p:nvPr>
            <p:ph idx="1"/>
          </p:nvPr>
        </p:nvSpPr>
        <p:spPr bwMode="auto">
          <a:xfrm>
            <a:off x="990600" y="1564675"/>
            <a:ext cx="7162800" cy="3728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Server/Development Machine:</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Processor: Intel i3 or higher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RAM: Minimum 4 GB</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Storage: 10 GB free space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Client Device (User/Vendor):</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Smartphone or PC with modern browser</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Internet connectivity</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869714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41EB1-17EE-BC81-1961-DFA1EFB6D0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7BBB17-E035-FB01-155D-8817E336A858}"/>
              </a:ext>
            </a:extLst>
          </p:cNvPr>
          <p:cNvSpPr>
            <a:spLocks noGrp="1"/>
          </p:cNvSpPr>
          <p:nvPr>
            <p:ph type="title"/>
          </p:nvPr>
        </p:nvSpPr>
        <p:spPr/>
        <p:txBody>
          <a:bodyPr>
            <a:normAutofit/>
          </a:bodyPr>
          <a:lstStyle/>
          <a:p>
            <a:r>
              <a:rPr lang="en-US" sz="3600" dirty="0"/>
              <a:t>SOFTWARE REQUIREMENTS</a:t>
            </a:r>
          </a:p>
        </p:txBody>
      </p:sp>
      <p:sp>
        <p:nvSpPr>
          <p:cNvPr id="6" name="Slide Number Placeholder 5">
            <a:extLst>
              <a:ext uri="{FF2B5EF4-FFF2-40B4-BE49-F238E27FC236}">
                <a16:creationId xmlns:a16="http://schemas.microsoft.com/office/drawing/2014/main" id="{09C79AF6-EC84-E07F-D6C0-B70A7D052E02}"/>
              </a:ext>
            </a:extLst>
          </p:cNvPr>
          <p:cNvSpPr>
            <a:spLocks noGrp="1"/>
          </p:cNvSpPr>
          <p:nvPr>
            <p:ph type="sldNum" sz="quarter" idx="12"/>
          </p:nvPr>
        </p:nvSpPr>
        <p:spPr/>
        <p:txBody>
          <a:bodyPr/>
          <a:lstStyle/>
          <a:p>
            <a:fld id="{7B28076C-CE04-4A00-BFAA-A90EA8355859}" type="slidenum">
              <a:rPr lang="en-US" smtClean="0"/>
              <a:t>9</a:t>
            </a:fld>
            <a:endParaRPr lang="en-US" dirty="0"/>
          </a:p>
        </p:txBody>
      </p:sp>
      <p:sp>
        <p:nvSpPr>
          <p:cNvPr id="3" name="Footer Placeholder 5">
            <a:extLst>
              <a:ext uri="{FF2B5EF4-FFF2-40B4-BE49-F238E27FC236}">
                <a16:creationId xmlns:a16="http://schemas.microsoft.com/office/drawing/2014/main" id="{13C7D93B-9B75-A528-812E-8A4EDD12DE3A}"/>
              </a:ext>
            </a:extLst>
          </p:cNvPr>
          <p:cNvSpPr>
            <a:spLocks noGrp="1"/>
          </p:cNvSpPr>
          <p:nvPr>
            <p:ph type="ftr" sz="quarter" idx="11"/>
          </p:nvPr>
        </p:nvSpPr>
        <p:spPr>
          <a:xfrm>
            <a:off x="3124200" y="6356350"/>
            <a:ext cx="2895600" cy="365125"/>
          </a:xfrm>
        </p:spPr>
        <p:txBody>
          <a:bodyPr/>
          <a:lstStyle/>
          <a:p>
            <a:r>
              <a:rPr lang="en-US" dirty="0"/>
              <a:t>School of Computing - CSE</a:t>
            </a:r>
          </a:p>
        </p:txBody>
      </p:sp>
      <p:sp>
        <p:nvSpPr>
          <p:cNvPr id="5" name="Date Placeholder 3">
            <a:extLst>
              <a:ext uri="{FF2B5EF4-FFF2-40B4-BE49-F238E27FC236}">
                <a16:creationId xmlns:a16="http://schemas.microsoft.com/office/drawing/2014/main" id="{CEED0D91-5D2A-B2C8-47EF-D9912778A1FE}"/>
              </a:ext>
            </a:extLst>
          </p:cNvPr>
          <p:cNvSpPr>
            <a:spLocks noGrp="1"/>
          </p:cNvSpPr>
          <p:nvPr>
            <p:ph type="dt" sz="half" idx="10"/>
          </p:nvPr>
        </p:nvSpPr>
        <p:spPr>
          <a:xfrm>
            <a:off x="457200" y="6356350"/>
            <a:ext cx="2133600" cy="365125"/>
          </a:xfrm>
          <a:effectLst>
            <a:outerShdw blurRad="50800" dist="50800" dir="5400000" algn="ctr" rotWithShape="0">
              <a:schemeClr val="bg1"/>
            </a:outerShdw>
          </a:effectLst>
        </p:spPr>
        <p:txBody>
          <a:bodyPr/>
          <a:lstStyle/>
          <a:p>
            <a:fld id="{264FFBAA-9A17-4F9A-B1BD-20F0F5B52AB6}" type="datetime3">
              <a:rPr lang="en-US" smtClean="0"/>
              <a:t>27 October 2025</a:t>
            </a:fld>
            <a:endParaRPr lang="en-US" dirty="0"/>
          </a:p>
        </p:txBody>
      </p:sp>
      <p:sp>
        <p:nvSpPr>
          <p:cNvPr id="8" name="Rectangle 2">
            <a:extLst>
              <a:ext uri="{FF2B5EF4-FFF2-40B4-BE49-F238E27FC236}">
                <a16:creationId xmlns:a16="http://schemas.microsoft.com/office/drawing/2014/main" id="{B4EA91FB-3F0B-2444-2FE5-E3D36CF914FF}"/>
              </a:ext>
            </a:extLst>
          </p:cNvPr>
          <p:cNvSpPr>
            <a:spLocks noGrp="1" noChangeArrowheads="1"/>
          </p:cNvSpPr>
          <p:nvPr>
            <p:ph idx="1"/>
          </p:nvPr>
        </p:nvSpPr>
        <p:spPr bwMode="auto">
          <a:xfrm>
            <a:off x="574430" y="2026340"/>
            <a:ext cx="7995140" cy="2805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Frontend:</a:t>
            </a:r>
            <a:r>
              <a:rPr kumimoji="0" lang="en-US" altLang="en-US" sz="2000" b="0" i="0" u="none" strike="noStrike" cap="none" normalizeH="0" baseline="0" dirty="0">
                <a:ln>
                  <a:noFill/>
                </a:ln>
                <a:solidFill>
                  <a:schemeClr val="tx1"/>
                </a:solidFill>
                <a:effectLst/>
                <a:latin typeface="Arial" panose="020B0604020202020204" pitchFamily="34" charset="0"/>
              </a:rPr>
              <a:t> HTML, CSS, JavaScript, React concepts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Backend:</a:t>
            </a:r>
            <a:r>
              <a:rPr kumimoji="0" lang="en-US" altLang="en-US" sz="2000" b="0" i="0" u="none" strike="noStrike" cap="none" normalizeH="0" baseline="0" dirty="0">
                <a:ln>
                  <a:noFill/>
                </a:ln>
                <a:solidFill>
                  <a:schemeClr val="tx1"/>
                </a:solidFill>
                <a:effectLst/>
                <a:latin typeface="Arial" panose="020B0604020202020204" pitchFamily="34" charset="0"/>
              </a:rPr>
              <a:t> Node.js with Express.js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Database:</a:t>
            </a:r>
            <a:r>
              <a:rPr kumimoji="0" lang="en-US" altLang="en-US" sz="2000" b="0" i="0" u="none" strike="noStrike" cap="none" normalizeH="0" baseline="0" dirty="0">
                <a:ln>
                  <a:noFill/>
                </a:ln>
                <a:solidFill>
                  <a:schemeClr val="tx1"/>
                </a:solidFill>
                <a:effectLst/>
                <a:latin typeface="Arial" panose="020B0604020202020204" pitchFamily="34" charset="0"/>
              </a:rPr>
              <a:t> MongoDB for storing vendor and user data</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Libraries: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bcryptjs</a:t>
            </a:r>
            <a:r>
              <a:rPr kumimoji="0" lang="en-US" altLang="en-US" sz="2000" b="0" i="0" u="none" strike="noStrike" cap="none" normalizeH="0" baseline="0" dirty="0">
                <a:ln>
                  <a:noFill/>
                </a:ln>
                <a:solidFill>
                  <a:schemeClr val="tx1"/>
                </a:solidFill>
                <a:effectLst/>
                <a:latin typeface="Arial" panose="020B0604020202020204" pitchFamily="34" charset="0"/>
              </a:rPr>
              <a:t>, mongoose, </a:t>
            </a:r>
            <a:r>
              <a:rPr kumimoji="0" lang="en-US" altLang="en-US" sz="2000" b="0" i="0" u="none" strike="noStrike" cap="none" normalizeH="0" baseline="0" dirty="0" err="1">
                <a:ln>
                  <a:noFill/>
                </a:ln>
                <a:solidFill>
                  <a:schemeClr val="tx1"/>
                </a:solidFill>
                <a:effectLst/>
                <a:latin typeface="Arial" panose="020B0604020202020204" pitchFamily="34" charset="0"/>
              </a:rPr>
              <a:t>cors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panose="020B0604020202020204" pitchFamily="34" charset="0"/>
              </a:rPr>
              <a:t>dotenv</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OS Support:</a:t>
            </a:r>
            <a:r>
              <a:rPr kumimoji="0" lang="en-US" altLang="en-US" sz="2000" b="0" i="0" u="none" strike="noStrike" cap="none" normalizeH="0" baseline="0" dirty="0">
                <a:ln>
                  <a:noFill/>
                </a:ln>
                <a:solidFill>
                  <a:schemeClr val="tx1"/>
                </a:solidFill>
                <a:effectLst/>
                <a:latin typeface="Arial" panose="020B0604020202020204" pitchFamily="34" charset="0"/>
              </a:rPr>
              <a:t> Windows, Linux, or MacOS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Browsers Supported:</a:t>
            </a:r>
            <a:r>
              <a:rPr kumimoji="0" lang="en-US" altLang="en-US" sz="2000" b="0" i="0" u="none" strike="noStrike" cap="none" normalizeH="0" baseline="0" dirty="0">
                <a:ln>
                  <a:noFill/>
                </a:ln>
                <a:solidFill>
                  <a:schemeClr val="tx1"/>
                </a:solidFill>
                <a:effectLst/>
                <a:latin typeface="Arial" panose="020B0604020202020204" pitchFamily="34" charset="0"/>
              </a:rPr>
              <a:t> Chrome, Firefox, Edge</a:t>
            </a:r>
          </a:p>
        </p:txBody>
      </p:sp>
    </p:spTree>
    <p:extLst>
      <p:ext uri="{BB962C8B-B14F-4D97-AF65-F5344CB8AC3E}">
        <p14:creationId xmlns:p14="http://schemas.microsoft.com/office/powerpoint/2010/main" val="2635604327"/>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TotalTime>
  <Words>1186</Words>
  <Application>Microsoft Office PowerPoint</Application>
  <PresentationFormat>On-screen Show (4:3)</PresentationFormat>
  <Paragraphs>179</Paragraphs>
  <Slides>28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Custom Design</vt:lpstr>
      <vt:lpstr>  </vt:lpstr>
      <vt:lpstr>AGENDA</vt:lpstr>
      <vt:lpstr>ABSTRACT</vt:lpstr>
      <vt:lpstr>EXISTING SYSTEM</vt:lpstr>
      <vt:lpstr>PROPOSED SYSTEM</vt:lpstr>
      <vt:lpstr>ADVANTAGES</vt:lpstr>
      <vt:lpstr>DISADVANTAGES</vt:lpstr>
      <vt:lpstr>HARDWARE REQUIREMENTS</vt:lpstr>
      <vt:lpstr>SOFTWARE REQUIREMENTS</vt:lpstr>
      <vt:lpstr>MODULES</vt:lpstr>
      <vt:lpstr>MODULE DESCRIPTION</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Anirudh Deepak</cp:lastModifiedBy>
  <cp:revision>123</cp:revision>
  <dcterms:created xsi:type="dcterms:W3CDTF">2019-11-06T07:48:00Z</dcterms:created>
  <dcterms:modified xsi:type="dcterms:W3CDTF">2025-10-27T12:52:54Z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26C965DCC8F94B56AF33BB737A8A4E09_13</vt:lpwstr>
  </property>
  <property fmtid="{D5CDD505-2E9C-101B-9397-08002B2CF9AE}" pid="3" name="KSOProductBuildVer">
    <vt:lpwstr>1033-12.2.0.22549</vt:lpwstr>
  </property>
</Properties>
</file>