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62" r:id="rId4"/>
    <p:sldId id="263" r:id="rId5"/>
    <p:sldId id="264" r:id="rId6"/>
    <p:sldId id="265" r:id="rId7"/>
    <p:sldId id="266" r:id="rId8"/>
    <p:sldId id="267" r:id="rId9"/>
    <p:sldId id="268" r:id="rId10"/>
    <p:sldId id="269" r:id="rId11"/>
    <p:sldId id="275" r:id="rId12"/>
    <p:sldId id="270" r:id="rId13"/>
    <p:sldId id="276" r:id="rId14"/>
    <p:sldId id="277" r:id="rId15"/>
    <p:sldId id="278" r:id="rId16"/>
    <p:sldId id="279" r:id="rId17"/>
    <p:sldId id="273" r:id="rId18"/>
    <p:sldId id="274" r:id="rId19"/>
    <p:sldId id="2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8817"/>
    <a:srgbClr val="00A651"/>
    <a:srgbClr val="007B3B"/>
    <a:srgbClr val="00713A"/>
    <a:srgbClr val="079418"/>
    <a:srgbClr val="74C427"/>
    <a:srgbClr val="A6C44B"/>
    <a:srgbClr val="8AC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33" autoAdjust="0"/>
    <p:restoredTop sz="94488"/>
  </p:normalViewPr>
  <p:slideViewPr>
    <p:cSldViewPr snapToGrid="0" snapToObjects="1">
      <p:cViewPr varScale="1">
        <p:scale>
          <a:sx n="87" d="100"/>
          <a:sy n="87" d="100"/>
        </p:scale>
        <p:origin x="67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F0A63-798F-4220-BDF6-4F2A310BE513}"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1ACC4-E66A-45E9-847A-A5289B8226FE}" type="slidenum">
              <a:rPr lang="en-US" smtClean="0"/>
              <a:t>‹#›</a:t>
            </a:fld>
            <a:endParaRPr lang="en-US"/>
          </a:p>
        </p:txBody>
      </p:sp>
    </p:spTree>
    <p:extLst>
      <p:ext uri="{BB962C8B-B14F-4D97-AF65-F5344CB8AC3E}">
        <p14:creationId xmlns:p14="http://schemas.microsoft.com/office/powerpoint/2010/main" val="3863053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B274-ECD9-6844-9790-21A98E226B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71F342-481B-6046-AC35-EAEC748157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B2C935-632D-5245-A926-94951C6CF1AC}"/>
              </a:ext>
            </a:extLst>
          </p:cNvPr>
          <p:cNvSpPr>
            <a:spLocks noGrp="1"/>
          </p:cNvSpPr>
          <p:nvPr>
            <p:ph type="dt" sz="half" idx="10"/>
          </p:nvPr>
        </p:nvSpPr>
        <p:spPr/>
        <p:txBody>
          <a:bodyPr/>
          <a:lstStyle/>
          <a:p>
            <a:fld id="{3A7DEE86-343E-4E52-A9F2-5D2AFC375F8E}" type="datetime1">
              <a:rPr lang="en-US" smtClean="0"/>
              <a:t>4/23/2024</a:t>
            </a:fld>
            <a:endParaRPr lang="en-US"/>
          </a:p>
        </p:txBody>
      </p:sp>
      <p:sp>
        <p:nvSpPr>
          <p:cNvPr id="5" name="Footer Placeholder 4">
            <a:extLst>
              <a:ext uri="{FF2B5EF4-FFF2-40B4-BE49-F238E27FC236}">
                <a16:creationId xmlns:a16="http://schemas.microsoft.com/office/drawing/2014/main" id="{DEFE5520-4DEB-FD4B-9F22-EB7C51525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256D7-680F-CB4B-B10E-1D6FFA76A373}"/>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53650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FA28-CC45-F14D-ADC5-88A589FABF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1DB90E-8EE2-7442-BE25-64F438EED98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0B67D-8C42-0146-A757-97FBF60C0D1E}"/>
              </a:ext>
            </a:extLst>
          </p:cNvPr>
          <p:cNvSpPr>
            <a:spLocks noGrp="1"/>
          </p:cNvSpPr>
          <p:nvPr>
            <p:ph type="dt" sz="half" idx="10"/>
          </p:nvPr>
        </p:nvSpPr>
        <p:spPr/>
        <p:txBody>
          <a:bodyPr/>
          <a:lstStyle/>
          <a:p>
            <a:fld id="{FDEFCB42-DC1C-4C4F-8BF5-58C19F445211}" type="datetime1">
              <a:rPr lang="en-US" smtClean="0"/>
              <a:t>4/23/2024</a:t>
            </a:fld>
            <a:endParaRPr lang="en-US"/>
          </a:p>
        </p:txBody>
      </p:sp>
      <p:sp>
        <p:nvSpPr>
          <p:cNvPr id="5" name="Footer Placeholder 4">
            <a:extLst>
              <a:ext uri="{FF2B5EF4-FFF2-40B4-BE49-F238E27FC236}">
                <a16:creationId xmlns:a16="http://schemas.microsoft.com/office/drawing/2014/main" id="{D18E126A-6778-D041-A7E0-9E73492BF2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0A5F1-74BE-7F4C-BAE9-5E0A21738CEA}"/>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776973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230DE2-B4E8-9542-A63A-021B233376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5F23E2-9DA6-7745-8D21-1B63693569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D683C-E1FF-4F43-8D98-C271E6D7395A}"/>
              </a:ext>
            </a:extLst>
          </p:cNvPr>
          <p:cNvSpPr>
            <a:spLocks noGrp="1"/>
          </p:cNvSpPr>
          <p:nvPr>
            <p:ph type="dt" sz="half" idx="10"/>
          </p:nvPr>
        </p:nvSpPr>
        <p:spPr/>
        <p:txBody>
          <a:bodyPr/>
          <a:lstStyle/>
          <a:p>
            <a:fld id="{77B87E0D-AFDA-459C-902A-77C930534CBF}" type="datetime1">
              <a:rPr lang="en-US" smtClean="0"/>
              <a:t>4/23/2024</a:t>
            </a:fld>
            <a:endParaRPr lang="en-US"/>
          </a:p>
        </p:txBody>
      </p:sp>
      <p:sp>
        <p:nvSpPr>
          <p:cNvPr id="5" name="Footer Placeholder 4">
            <a:extLst>
              <a:ext uri="{FF2B5EF4-FFF2-40B4-BE49-F238E27FC236}">
                <a16:creationId xmlns:a16="http://schemas.microsoft.com/office/drawing/2014/main" id="{F640DC9B-8287-2E43-BFC8-208D4D3CB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2AD24-758C-044A-BF6A-2B1330BB7B59}"/>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4024095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C353-9FBE-5141-8529-377FCB0DA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D30843-08AB-CC45-97F8-99A8E27BA1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E64518-F3DB-A744-B69B-BF882A572A17}"/>
              </a:ext>
            </a:extLst>
          </p:cNvPr>
          <p:cNvSpPr>
            <a:spLocks noGrp="1"/>
          </p:cNvSpPr>
          <p:nvPr>
            <p:ph type="dt" sz="half" idx="10"/>
          </p:nvPr>
        </p:nvSpPr>
        <p:spPr/>
        <p:txBody>
          <a:bodyPr/>
          <a:lstStyle/>
          <a:p>
            <a:fld id="{B30C5F76-5E10-4AEF-869E-0247C6F0D1CC}" type="datetime1">
              <a:rPr lang="en-US" smtClean="0"/>
              <a:t>4/23/2024</a:t>
            </a:fld>
            <a:endParaRPr lang="en-US"/>
          </a:p>
        </p:txBody>
      </p:sp>
      <p:sp>
        <p:nvSpPr>
          <p:cNvPr id="5" name="Footer Placeholder 4">
            <a:extLst>
              <a:ext uri="{FF2B5EF4-FFF2-40B4-BE49-F238E27FC236}">
                <a16:creationId xmlns:a16="http://schemas.microsoft.com/office/drawing/2014/main" id="{0DFA3B07-70E9-4A47-97A0-383E69C07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5EBA83-4E92-6144-A2C2-531FEF5981F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7163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F050-A008-D041-8679-9B7B4AD0D0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7D1FC5-B68F-274C-BB41-EE6FC3465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407DBC-D1BC-924F-AB42-F07F6E6CFC79}"/>
              </a:ext>
            </a:extLst>
          </p:cNvPr>
          <p:cNvSpPr>
            <a:spLocks noGrp="1"/>
          </p:cNvSpPr>
          <p:nvPr>
            <p:ph type="dt" sz="half" idx="10"/>
          </p:nvPr>
        </p:nvSpPr>
        <p:spPr/>
        <p:txBody>
          <a:bodyPr/>
          <a:lstStyle/>
          <a:p>
            <a:fld id="{6257F169-01A6-4B1E-A47F-4A7155CB8565}" type="datetime1">
              <a:rPr lang="en-US" smtClean="0"/>
              <a:t>4/23/2024</a:t>
            </a:fld>
            <a:endParaRPr lang="en-US"/>
          </a:p>
        </p:txBody>
      </p:sp>
      <p:sp>
        <p:nvSpPr>
          <p:cNvPr id="5" name="Footer Placeholder 4">
            <a:extLst>
              <a:ext uri="{FF2B5EF4-FFF2-40B4-BE49-F238E27FC236}">
                <a16:creationId xmlns:a16="http://schemas.microsoft.com/office/drawing/2014/main" id="{29F9AC5E-374F-1045-8258-855EA19F15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5D3C0-ECB7-4049-B237-A50B432E0FED}"/>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759235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A6DFC-FC76-AA41-A84C-F496755B56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AD9D3A-21F0-4E40-8FC1-D9528CD437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B1EB2C-1ECD-F74F-82EE-AE5338B309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DE6951-1B67-AD49-8D4D-58FF99B60470}"/>
              </a:ext>
            </a:extLst>
          </p:cNvPr>
          <p:cNvSpPr>
            <a:spLocks noGrp="1"/>
          </p:cNvSpPr>
          <p:nvPr>
            <p:ph type="dt" sz="half" idx="10"/>
          </p:nvPr>
        </p:nvSpPr>
        <p:spPr/>
        <p:txBody>
          <a:bodyPr/>
          <a:lstStyle/>
          <a:p>
            <a:fld id="{84C5E048-CB7C-4B00-84F5-39B102FE9781}" type="datetime1">
              <a:rPr lang="en-US" smtClean="0"/>
              <a:t>4/23/2024</a:t>
            </a:fld>
            <a:endParaRPr lang="en-US"/>
          </a:p>
        </p:txBody>
      </p:sp>
      <p:sp>
        <p:nvSpPr>
          <p:cNvPr id="6" name="Footer Placeholder 5">
            <a:extLst>
              <a:ext uri="{FF2B5EF4-FFF2-40B4-BE49-F238E27FC236}">
                <a16:creationId xmlns:a16="http://schemas.microsoft.com/office/drawing/2014/main" id="{3563D3E7-3115-F249-8615-5BB380A369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38C44-679D-054B-A50A-A5F49A6CCFA6}"/>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22061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D8597-00D1-9C45-A992-045A3BCF3F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D7F22F-BAD6-CA47-956E-3FEB21FD8C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F811C0-F7D6-D04A-8F95-C9184FC81A4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E68642-809B-9844-B0DC-46C9DDE0D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F5D80E5-D2D5-4947-934C-B181284E3B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13D0AF-54FC-304C-8CDD-8D6A25A1A156}"/>
              </a:ext>
            </a:extLst>
          </p:cNvPr>
          <p:cNvSpPr>
            <a:spLocks noGrp="1"/>
          </p:cNvSpPr>
          <p:nvPr>
            <p:ph type="dt" sz="half" idx="10"/>
          </p:nvPr>
        </p:nvSpPr>
        <p:spPr/>
        <p:txBody>
          <a:bodyPr/>
          <a:lstStyle/>
          <a:p>
            <a:fld id="{5F5A94CA-0C3F-4F76-B54A-E9C7F5256EFE}" type="datetime1">
              <a:rPr lang="en-US" smtClean="0"/>
              <a:t>4/23/2024</a:t>
            </a:fld>
            <a:endParaRPr lang="en-US"/>
          </a:p>
        </p:txBody>
      </p:sp>
      <p:sp>
        <p:nvSpPr>
          <p:cNvPr id="8" name="Footer Placeholder 7">
            <a:extLst>
              <a:ext uri="{FF2B5EF4-FFF2-40B4-BE49-F238E27FC236}">
                <a16:creationId xmlns:a16="http://schemas.microsoft.com/office/drawing/2014/main" id="{FF9F3680-FC12-0948-B162-CF43770055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F586D9-BFB2-DB4B-B83A-08B31911985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980404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6FD0-4A21-B64D-8605-6DFE78A653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34D0E3-11DA-8245-88F0-87AC3D4CDA79}"/>
              </a:ext>
            </a:extLst>
          </p:cNvPr>
          <p:cNvSpPr>
            <a:spLocks noGrp="1"/>
          </p:cNvSpPr>
          <p:nvPr>
            <p:ph type="dt" sz="half" idx="10"/>
          </p:nvPr>
        </p:nvSpPr>
        <p:spPr/>
        <p:txBody>
          <a:bodyPr/>
          <a:lstStyle/>
          <a:p>
            <a:fld id="{CD742E04-E4B5-4DFB-A5EF-8521A604DB1B}" type="datetime1">
              <a:rPr lang="en-US" smtClean="0"/>
              <a:t>4/23/2024</a:t>
            </a:fld>
            <a:endParaRPr lang="en-US"/>
          </a:p>
        </p:txBody>
      </p:sp>
      <p:sp>
        <p:nvSpPr>
          <p:cNvPr id="4" name="Footer Placeholder 3">
            <a:extLst>
              <a:ext uri="{FF2B5EF4-FFF2-40B4-BE49-F238E27FC236}">
                <a16:creationId xmlns:a16="http://schemas.microsoft.com/office/drawing/2014/main" id="{E7F587B2-78B8-D540-ADCF-B3B99F7E52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52A16A-DDA8-124B-9300-37B5CE13AC1C}"/>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12410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55749-D3F6-5B40-B60A-AD6835E75C79}"/>
              </a:ext>
            </a:extLst>
          </p:cNvPr>
          <p:cNvSpPr>
            <a:spLocks noGrp="1"/>
          </p:cNvSpPr>
          <p:nvPr>
            <p:ph type="dt" sz="half" idx="10"/>
          </p:nvPr>
        </p:nvSpPr>
        <p:spPr/>
        <p:txBody>
          <a:bodyPr/>
          <a:lstStyle/>
          <a:p>
            <a:fld id="{1203E67E-64DB-4E54-A06D-62800F9BC7D1}" type="datetime1">
              <a:rPr lang="en-US" smtClean="0"/>
              <a:t>4/23/2024</a:t>
            </a:fld>
            <a:endParaRPr lang="en-US"/>
          </a:p>
        </p:txBody>
      </p:sp>
      <p:sp>
        <p:nvSpPr>
          <p:cNvPr id="3" name="Footer Placeholder 2">
            <a:extLst>
              <a:ext uri="{FF2B5EF4-FFF2-40B4-BE49-F238E27FC236}">
                <a16:creationId xmlns:a16="http://schemas.microsoft.com/office/drawing/2014/main" id="{74328217-89D3-A345-901C-432A3E87EC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DD66D9-C338-AE44-BBDD-60CB783A1D7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58464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EF945-51BE-8E41-A001-8556328E0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D31D16-F809-694B-8A56-EE18EDD3D6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6FB139-7CE6-4D46-9C0F-158A6D60C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1B1C3C-1F82-DD4C-AC61-765315FA2AEC}"/>
              </a:ext>
            </a:extLst>
          </p:cNvPr>
          <p:cNvSpPr>
            <a:spLocks noGrp="1"/>
          </p:cNvSpPr>
          <p:nvPr>
            <p:ph type="dt" sz="half" idx="10"/>
          </p:nvPr>
        </p:nvSpPr>
        <p:spPr/>
        <p:txBody>
          <a:bodyPr/>
          <a:lstStyle/>
          <a:p>
            <a:fld id="{E7729154-5495-40C2-8C85-6AB210CA44DA}" type="datetime1">
              <a:rPr lang="en-US" smtClean="0"/>
              <a:t>4/23/2024</a:t>
            </a:fld>
            <a:endParaRPr lang="en-US"/>
          </a:p>
        </p:txBody>
      </p:sp>
      <p:sp>
        <p:nvSpPr>
          <p:cNvPr id="6" name="Footer Placeholder 5">
            <a:extLst>
              <a:ext uri="{FF2B5EF4-FFF2-40B4-BE49-F238E27FC236}">
                <a16:creationId xmlns:a16="http://schemas.microsoft.com/office/drawing/2014/main" id="{E3865035-F317-3C4F-BE6B-DBA53E9FF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CEF8A-E308-904B-8554-2B093BAF3C44}"/>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87090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AD82-5A17-3442-A391-EAC94984A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951955-18A8-AC41-94B9-B2603FDF84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884506-8CF4-5B4E-B0B3-3B52DDCB0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D8C3ED-FF8B-274F-9D47-0425A93E8797}"/>
              </a:ext>
            </a:extLst>
          </p:cNvPr>
          <p:cNvSpPr>
            <a:spLocks noGrp="1"/>
          </p:cNvSpPr>
          <p:nvPr>
            <p:ph type="dt" sz="half" idx="10"/>
          </p:nvPr>
        </p:nvSpPr>
        <p:spPr/>
        <p:txBody>
          <a:bodyPr/>
          <a:lstStyle/>
          <a:p>
            <a:fld id="{42467C89-03EF-4D28-9729-C96E9EEC51ED}" type="datetime1">
              <a:rPr lang="en-US" smtClean="0"/>
              <a:t>4/23/2024</a:t>
            </a:fld>
            <a:endParaRPr lang="en-US"/>
          </a:p>
        </p:txBody>
      </p:sp>
      <p:sp>
        <p:nvSpPr>
          <p:cNvPr id="6" name="Footer Placeholder 5">
            <a:extLst>
              <a:ext uri="{FF2B5EF4-FFF2-40B4-BE49-F238E27FC236}">
                <a16:creationId xmlns:a16="http://schemas.microsoft.com/office/drawing/2014/main" id="{5CF9DCA7-07CA-7B42-989B-53A2AA2655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3F7C12-4324-B949-8183-E9B72EA48744}"/>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1281941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9732FA-7F9B-6447-A218-D2AAD07F08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FBFB8C-7133-5948-A11E-0C2B393FA7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88C691-56B7-4549-B5F1-C735DF3E2A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92BCB-8B05-4411-A8CB-9FBE5DB08B39}" type="datetime1">
              <a:rPr lang="en-US" smtClean="0"/>
              <a:t>4/23/2024</a:t>
            </a:fld>
            <a:endParaRPr lang="en-US"/>
          </a:p>
        </p:txBody>
      </p:sp>
      <p:sp>
        <p:nvSpPr>
          <p:cNvPr id="5" name="Footer Placeholder 4">
            <a:extLst>
              <a:ext uri="{FF2B5EF4-FFF2-40B4-BE49-F238E27FC236}">
                <a16:creationId xmlns:a16="http://schemas.microsoft.com/office/drawing/2014/main" id="{340FC477-BFEF-6A40-8A64-F22652C6F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3B950F-F683-5649-A761-C180536A30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0F34E-4A79-A240-AEA8-3E29BB228B1B}" type="slidenum">
              <a:rPr lang="en-US" smtClean="0"/>
              <a:t>‹#›</a:t>
            </a:fld>
            <a:endParaRPr lang="en-US"/>
          </a:p>
        </p:txBody>
      </p:sp>
    </p:spTree>
    <p:extLst>
      <p:ext uri="{BB962C8B-B14F-4D97-AF65-F5344CB8AC3E}">
        <p14:creationId xmlns:p14="http://schemas.microsoft.com/office/powerpoint/2010/main" val="789863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D3AACC9-6128-D644-BB32-5E823AB3C0A4}"/>
              </a:ext>
            </a:extLst>
          </p:cNvPr>
          <p:cNvPicPr>
            <a:picLocks noChangeAspect="1"/>
          </p:cNvPicPr>
          <p:nvPr/>
        </p:nvPicPr>
        <p:blipFill>
          <a:blip r:embed="rId2"/>
          <a:stretch>
            <a:fillRect/>
          </a:stretch>
        </p:blipFill>
        <p:spPr>
          <a:xfrm>
            <a:off x="4357445" y="1982512"/>
            <a:ext cx="3092980" cy="1037280"/>
          </a:xfrm>
          <a:prstGeom prst="rect">
            <a:avLst/>
          </a:prstGeom>
        </p:spPr>
      </p:pic>
      <p:sp>
        <p:nvSpPr>
          <p:cNvPr id="9" name="Rectangle 8">
            <a:extLst>
              <a:ext uri="{FF2B5EF4-FFF2-40B4-BE49-F238E27FC236}">
                <a16:creationId xmlns:a16="http://schemas.microsoft.com/office/drawing/2014/main" id="{E850BB8E-98B9-0443-9518-BB0B496E8AF5}"/>
              </a:ext>
            </a:extLst>
          </p:cNvPr>
          <p:cNvSpPr/>
          <p:nvPr/>
        </p:nvSpPr>
        <p:spPr>
          <a:xfrm>
            <a:off x="0" y="0"/>
            <a:ext cx="12192000" cy="5866726"/>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a:extLst>
              <a:ext uri="{FF2B5EF4-FFF2-40B4-BE49-F238E27FC236}">
                <a16:creationId xmlns:a16="http://schemas.microsoft.com/office/drawing/2014/main" id="{9F5A9FDE-E9C9-EC40-9ACD-E0B75041F0CA}"/>
              </a:ext>
            </a:extLst>
          </p:cNvPr>
          <p:cNvSpPr>
            <a:spLocks noGrp="1"/>
          </p:cNvSpPr>
          <p:nvPr>
            <p:ph type="subTitle" idx="1"/>
          </p:nvPr>
        </p:nvSpPr>
        <p:spPr>
          <a:xfrm>
            <a:off x="3503981" y="3936583"/>
            <a:ext cx="5116831" cy="1652230"/>
          </a:xfrm>
        </p:spPr>
        <p:txBody>
          <a:bodyPr>
            <a:normAutofit fontScale="25000" lnSpcReduction="20000"/>
          </a:bodyPr>
          <a:lstStyle/>
          <a:p>
            <a:pPr>
              <a:spcBef>
                <a:spcPts val="1600"/>
              </a:spcBef>
            </a:pPr>
            <a:r>
              <a:rPr lang="en-US" sz="4800" dirty="0" err="1">
                <a:solidFill>
                  <a:schemeClr val="bg1"/>
                </a:solidFill>
                <a:latin typeface="Times New Roman" panose="02020603050405020304" pitchFamily="18" charset="0"/>
                <a:cs typeface="Times New Roman" panose="02020603050405020304" pitchFamily="18" charset="0"/>
              </a:rPr>
              <a:t>SreeKethana</a:t>
            </a:r>
            <a:r>
              <a:rPr lang="en-US" sz="4800" dirty="0">
                <a:solidFill>
                  <a:schemeClr val="bg1"/>
                </a:solidFill>
                <a:latin typeface="Times New Roman" panose="02020603050405020304" pitchFamily="18" charset="0"/>
                <a:cs typeface="Times New Roman" panose="02020603050405020304" pitchFamily="18" charset="0"/>
              </a:rPr>
              <a:t> </a:t>
            </a:r>
            <a:r>
              <a:rPr lang="en-US" sz="4800" dirty="0" err="1">
                <a:solidFill>
                  <a:schemeClr val="bg1"/>
                </a:solidFill>
                <a:latin typeface="Times New Roman" panose="02020603050405020304" pitchFamily="18" charset="0"/>
                <a:cs typeface="Times New Roman" panose="02020603050405020304" pitchFamily="18" charset="0"/>
              </a:rPr>
              <a:t>Gunuru</a:t>
            </a:r>
            <a:r>
              <a:rPr lang="en-US" sz="4800" dirty="0">
                <a:solidFill>
                  <a:schemeClr val="bg1"/>
                </a:solidFill>
                <a:latin typeface="Times New Roman" panose="02020603050405020304" pitchFamily="18" charset="0"/>
                <a:cs typeface="Times New Roman" panose="02020603050405020304" pitchFamily="18" charset="0"/>
              </a:rPr>
              <a:t> -11591728</a:t>
            </a:r>
          </a:p>
          <a:p>
            <a:pPr>
              <a:spcBef>
                <a:spcPts val="1600"/>
              </a:spcBef>
            </a:pPr>
            <a:r>
              <a:rPr lang="en-US" sz="4800" dirty="0">
                <a:solidFill>
                  <a:schemeClr val="bg1"/>
                </a:solidFill>
                <a:latin typeface="Times New Roman" panose="02020603050405020304" pitchFamily="18" charset="0"/>
                <a:cs typeface="Times New Roman" panose="02020603050405020304" pitchFamily="18" charset="0"/>
              </a:rPr>
              <a:t>Anirudh Muppidi-11606127</a:t>
            </a:r>
          </a:p>
          <a:p>
            <a:pPr>
              <a:spcBef>
                <a:spcPts val="1600"/>
              </a:spcBef>
            </a:pPr>
            <a:r>
              <a:rPr lang="en-US" sz="4800" dirty="0" err="1">
                <a:solidFill>
                  <a:schemeClr val="bg1"/>
                </a:solidFill>
                <a:latin typeface="Times New Roman" panose="02020603050405020304" pitchFamily="18" charset="0"/>
                <a:cs typeface="Times New Roman" panose="02020603050405020304" pitchFamily="18" charset="0"/>
              </a:rPr>
              <a:t>Sahithi</a:t>
            </a:r>
            <a:r>
              <a:rPr lang="en-US" sz="4800" dirty="0">
                <a:solidFill>
                  <a:schemeClr val="bg1"/>
                </a:solidFill>
                <a:latin typeface="Times New Roman" panose="02020603050405020304" pitchFamily="18" charset="0"/>
                <a:cs typeface="Times New Roman" panose="02020603050405020304" pitchFamily="18" charset="0"/>
              </a:rPr>
              <a:t> </a:t>
            </a:r>
            <a:r>
              <a:rPr lang="en-US" sz="4800" dirty="0" err="1">
                <a:solidFill>
                  <a:schemeClr val="bg1"/>
                </a:solidFill>
                <a:latin typeface="Times New Roman" panose="02020603050405020304" pitchFamily="18" charset="0"/>
                <a:cs typeface="Times New Roman" panose="02020603050405020304" pitchFamily="18" charset="0"/>
              </a:rPr>
              <a:t>Singireddy</a:t>
            </a:r>
            <a:r>
              <a:rPr lang="en-US" sz="4800" dirty="0">
                <a:solidFill>
                  <a:schemeClr val="bg1"/>
                </a:solidFill>
                <a:latin typeface="Times New Roman" panose="02020603050405020304" pitchFamily="18" charset="0"/>
                <a:cs typeface="Times New Roman" panose="02020603050405020304" pitchFamily="18" charset="0"/>
              </a:rPr>
              <a:t> - 11591749</a:t>
            </a:r>
          </a:p>
          <a:p>
            <a:pPr>
              <a:spcBef>
                <a:spcPts val="1600"/>
              </a:spcBef>
            </a:pPr>
            <a:r>
              <a:rPr lang="en-US" sz="4800" dirty="0">
                <a:solidFill>
                  <a:schemeClr val="bg1"/>
                </a:solidFill>
                <a:latin typeface="Times New Roman" panose="02020603050405020304" pitchFamily="18" charset="0"/>
                <a:cs typeface="Times New Roman" panose="02020603050405020304" pitchFamily="18" charset="0"/>
              </a:rPr>
              <a:t>Sai Shruthi </a:t>
            </a:r>
            <a:r>
              <a:rPr lang="en-US" sz="4800" dirty="0" err="1">
                <a:solidFill>
                  <a:schemeClr val="bg1"/>
                </a:solidFill>
                <a:latin typeface="Times New Roman" panose="02020603050405020304" pitchFamily="18" charset="0"/>
                <a:cs typeface="Times New Roman" panose="02020603050405020304" pitchFamily="18" charset="0"/>
              </a:rPr>
              <a:t>Thileti</a:t>
            </a:r>
            <a:r>
              <a:rPr lang="en-US" sz="4800" dirty="0">
                <a:solidFill>
                  <a:schemeClr val="bg1"/>
                </a:solidFill>
                <a:latin typeface="Times New Roman" panose="02020603050405020304" pitchFamily="18" charset="0"/>
                <a:cs typeface="Times New Roman" panose="02020603050405020304" pitchFamily="18" charset="0"/>
              </a:rPr>
              <a:t>- 11592257</a:t>
            </a:r>
          </a:p>
          <a:p>
            <a:pPr>
              <a:spcBef>
                <a:spcPts val="1600"/>
              </a:spcBef>
            </a:pPr>
            <a:r>
              <a:rPr lang="en-US" sz="4800" dirty="0">
                <a:solidFill>
                  <a:schemeClr val="bg1"/>
                </a:solidFill>
                <a:latin typeface="Times New Roman" panose="02020603050405020304" pitchFamily="18" charset="0"/>
                <a:cs typeface="Times New Roman" panose="02020603050405020304" pitchFamily="18" charset="0"/>
              </a:rPr>
              <a:t>Group-2</a:t>
            </a:r>
          </a:p>
          <a:p>
            <a:pPr>
              <a:spcBef>
                <a:spcPts val="0"/>
              </a:spcBef>
            </a:pPr>
            <a:r>
              <a:rPr lang="en-US" sz="4800" dirty="0">
                <a:solidFill>
                  <a:schemeClr val="bg1"/>
                </a:solidFill>
                <a:latin typeface="Times New Roman" panose="02020603050405020304" pitchFamily="18" charset="0"/>
                <a:cs typeface="Times New Roman" panose="02020603050405020304" pitchFamily="18" charset="0"/>
              </a:rPr>
              <a:t>INFO 5082</a:t>
            </a:r>
          </a:p>
          <a:p>
            <a:pPr>
              <a:spcBef>
                <a:spcPts val="0"/>
              </a:spcBef>
            </a:pPr>
            <a:endParaRPr lang="en-US" sz="1400" dirty="0">
              <a:solidFill>
                <a:schemeClr val="bg1"/>
              </a:solidFill>
              <a:latin typeface="+mj-lt"/>
            </a:endParaRPr>
          </a:p>
        </p:txBody>
      </p:sp>
      <p:pic>
        <p:nvPicPr>
          <p:cNvPr id="2" name="Picture 1">
            <a:extLst>
              <a:ext uri="{FF2B5EF4-FFF2-40B4-BE49-F238E27FC236}">
                <a16:creationId xmlns:a16="http://schemas.microsoft.com/office/drawing/2014/main" id="{C04D1D62-CFD6-D946-AAA1-A9E54335DC98}"/>
              </a:ext>
            </a:extLst>
          </p:cNvPr>
          <p:cNvPicPr>
            <a:picLocks noChangeAspect="1"/>
          </p:cNvPicPr>
          <p:nvPr/>
        </p:nvPicPr>
        <p:blipFill>
          <a:blip r:embed="rId3"/>
          <a:stretch>
            <a:fillRect/>
          </a:stretch>
        </p:blipFill>
        <p:spPr>
          <a:xfrm>
            <a:off x="4596453" y="772134"/>
            <a:ext cx="2999092" cy="2999092"/>
          </a:xfrm>
          <a:prstGeom prst="rect">
            <a:avLst/>
          </a:prstGeom>
        </p:spPr>
      </p:pic>
      <p:sp>
        <p:nvSpPr>
          <p:cNvPr id="3" name="Slide Number Placeholder 2">
            <a:extLst>
              <a:ext uri="{FF2B5EF4-FFF2-40B4-BE49-F238E27FC236}">
                <a16:creationId xmlns:a16="http://schemas.microsoft.com/office/drawing/2014/main" id="{A7150409-2749-4E4A-AEA0-DAA2D0507C4D}"/>
              </a:ext>
            </a:extLst>
          </p:cNvPr>
          <p:cNvSpPr>
            <a:spLocks noGrp="1"/>
          </p:cNvSpPr>
          <p:nvPr>
            <p:ph type="sldNum" sz="quarter" idx="12"/>
          </p:nvPr>
        </p:nvSpPr>
        <p:spPr/>
        <p:txBody>
          <a:bodyPr/>
          <a:lstStyle/>
          <a:p>
            <a:fld id="{F860F34E-4A79-A240-AEA8-3E29BB228B1B}" type="slidenum">
              <a:rPr lang="en-US" smtClean="0"/>
              <a:t>1</a:t>
            </a:fld>
            <a:endParaRPr lang="en-US"/>
          </a:p>
        </p:txBody>
      </p:sp>
    </p:spTree>
    <p:extLst>
      <p:ext uri="{BB962C8B-B14F-4D97-AF65-F5344CB8AC3E}">
        <p14:creationId xmlns:p14="http://schemas.microsoft.com/office/powerpoint/2010/main" val="3088161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rmAutofit lnSpcReduction="10000"/>
          </a:bodyPr>
          <a:lstStyle/>
          <a:p>
            <a:pPr>
              <a:lnSpc>
                <a:spcPct val="160000"/>
              </a:lnSpc>
            </a:pPr>
            <a:r>
              <a:rPr lang="en-US" dirty="0">
                <a:solidFill>
                  <a:srgbClr val="333333"/>
                </a:solidFill>
                <a:latin typeface="Times New Roman" panose="02020603050405020304" pitchFamily="18" charset="0"/>
                <a:cs typeface="Times New Roman" panose="02020603050405020304" pitchFamily="18" charset="0"/>
              </a:rPr>
              <a:t>Dataset is collected from Kaggle tweets data with 1.6 million tweets</a:t>
            </a:r>
          </a:p>
          <a:p>
            <a:pPr>
              <a:lnSpc>
                <a:spcPct val="160000"/>
              </a:lnSpc>
            </a:pPr>
            <a:r>
              <a:rPr lang="en-US" dirty="0">
                <a:solidFill>
                  <a:srgbClr val="333333"/>
                </a:solidFill>
                <a:latin typeface="Times New Roman" panose="02020603050405020304" pitchFamily="18" charset="0"/>
                <a:cs typeface="Times New Roman" panose="02020603050405020304" pitchFamily="18" charset="0"/>
              </a:rPr>
              <a:t>We have used Gemini AI API to fetch earlier depression keywords as a prompt – “Early depression keywords count of 100 unique”</a:t>
            </a:r>
          </a:p>
          <a:p>
            <a:pPr>
              <a:lnSpc>
                <a:spcPct val="160000"/>
              </a:lnSpc>
            </a:pPr>
            <a:r>
              <a:rPr lang="en-US" dirty="0">
                <a:solidFill>
                  <a:srgbClr val="333333"/>
                </a:solidFill>
                <a:latin typeface="Times New Roman" panose="02020603050405020304" pitchFamily="18" charset="0"/>
                <a:cs typeface="Times New Roman" panose="02020603050405020304" pitchFamily="18" charset="0"/>
              </a:rPr>
              <a:t>After getting depression keywords, we have done preprocessing to remove html tags, URLs, changed text to lowercase, and  removed punctuations, stop words, white spaces, special characters </a:t>
            </a:r>
          </a:p>
          <a:p>
            <a:pPr>
              <a:lnSpc>
                <a:spcPct val="160000"/>
              </a:lnSpc>
            </a:pPr>
            <a:endParaRPr lang="en-US" dirty="0">
              <a:solidFill>
                <a:srgbClr val="333333"/>
              </a:solidFill>
              <a:latin typeface="Times New Roman" panose="02020603050405020304" pitchFamily="18" charset="0"/>
              <a:cs typeface="Times New Roman" panose="02020603050405020304" pitchFamily="18" charset="0"/>
            </a:endParaRPr>
          </a:p>
          <a:p>
            <a:pPr marL="0" indent="0">
              <a:lnSpc>
                <a:spcPct val="160000"/>
              </a:lnSpc>
              <a:buNone/>
            </a:pPr>
            <a:endParaRPr lang="en-US" dirty="0">
              <a:solidFill>
                <a:srgbClr val="333333"/>
              </a:solidFill>
              <a:latin typeface="Times New Roman" panose="02020603050405020304" pitchFamily="18" charset="0"/>
              <a:cs typeface="Times New Roman" panose="02020603050405020304" pitchFamily="18" charset="0"/>
            </a:endParaRPr>
          </a:p>
          <a:p>
            <a:pPr>
              <a:lnSpc>
                <a:spcPct val="160000"/>
              </a:lnSpc>
            </a:pPr>
            <a:endParaRPr lang="en-US" dirty="0">
              <a:solidFill>
                <a:srgbClr val="333333"/>
              </a:solidFill>
              <a:latin typeface="Times New Roman" panose="02020603050405020304" pitchFamily="18" charset="0"/>
              <a:cs typeface="Times New Roman" panose="02020603050405020304" pitchFamily="18" charset="0"/>
            </a:endParaRPr>
          </a:p>
          <a:p>
            <a:pPr>
              <a:lnSpc>
                <a:spcPct val="160000"/>
              </a:lnSpc>
            </a:pPr>
            <a:endParaRPr lang="en-US" dirty="0">
              <a:solidFill>
                <a:srgbClr val="333333"/>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68817"/>
                </a:solidFill>
                <a:latin typeface="Times New Roman" panose="02020603050405020304" pitchFamily="18" charset="0"/>
                <a:cs typeface="Times New Roman" panose="02020603050405020304" pitchFamily="18" charset="0"/>
              </a:rPr>
              <a:t>Dataset and Data processing</a:t>
            </a: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4699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rmAutofit/>
          </a:bodyPr>
          <a:lstStyle/>
          <a:p>
            <a:pPr>
              <a:lnSpc>
                <a:spcPct val="160000"/>
              </a:lnSpc>
            </a:pPr>
            <a:r>
              <a:rPr lang="en-US" dirty="0">
                <a:solidFill>
                  <a:srgbClr val="333333"/>
                </a:solidFill>
                <a:latin typeface="Times New Roman" panose="02020603050405020304" pitchFamily="18" charset="0"/>
                <a:cs typeface="Times New Roman" panose="02020603050405020304" pitchFamily="18" charset="0"/>
              </a:rPr>
              <a:t>Performed tokenization, stemming and lemmatization for the tweets</a:t>
            </a:r>
          </a:p>
          <a:p>
            <a:pPr>
              <a:lnSpc>
                <a:spcPct val="160000"/>
              </a:lnSpc>
            </a:pPr>
            <a:r>
              <a:rPr lang="en-US" dirty="0">
                <a:solidFill>
                  <a:srgbClr val="333333"/>
                </a:solidFill>
                <a:latin typeface="Times New Roman" panose="02020603050405020304" pitchFamily="18" charset="0"/>
                <a:cs typeface="Times New Roman" panose="02020603050405020304" pitchFamily="18" charset="0"/>
              </a:rPr>
              <a:t>After preprocessing, We got the result as </a:t>
            </a:r>
          </a:p>
          <a:p>
            <a:pPr marL="0" indent="0">
              <a:lnSpc>
                <a:spcPct val="160000"/>
              </a:lnSpc>
              <a:buNone/>
            </a:pPr>
            <a:r>
              <a:rPr lang="en-US" dirty="0">
                <a:solidFill>
                  <a:srgbClr val="333333"/>
                </a:solidFill>
                <a:latin typeface="Times New Roman" panose="02020603050405020304" pitchFamily="18" charset="0"/>
                <a:cs typeface="Times New Roman" panose="02020603050405020304" pitchFamily="18" charset="0"/>
              </a:rPr>
              <a:t> </a:t>
            </a:r>
          </a:p>
          <a:p>
            <a:pPr marL="0" indent="0">
              <a:lnSpc>
                <a:spcPct val="160000"/>
              </a:lnSpc>
              <a:buNone/>
            </a:pPr>
            <a:endParaRPr lang="en-US" dirty="0">
              <a:solidFill>
                <a:srgbClr val="333333"/>
              </a:solidFill>
              <a:latin typeface="Times New Roman" panose="02020603050405020304" pitchFamily="18" charset="0"/>
              <a:cs typeface="Times New Roman" panose="02020603050405020304" pitchFamily="18" charset="0"/>
            </a:endParaRPr>
          </a:p>
          <a:p>
            <a:pPr>
              <a:lnSpc>
                <a:spcPct val="160000"/>
              </a:lnSpc>
            </a:pPr>
            <a:endParaRPr lang="en-US" dirty="0">
              <a:solidFill>
                <a:srgbClr val="333333"/>
              </a:solidFill>
              <a:latin typeface="Times New Roman" panose="02020603050405020304" pitchFamily="18" charset="0"/>
              <a:cs typeface="Times New Roman" panose="02020603050405020304" pitchFamily="18" charset="0"/>
            </a:endParaRPr>
          </a:p>
          <a:p>
            <a:pPr>
              <a:lnSpc>
                <a:spcPct val="160000"/>
              </a:lnSpc>
            </a:pPr>
            <a:endParaRPr lang="en-US" dirty="0">
              <a:solidFill>
                <a:srgbClr val="333333"/>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68817"/>
                </a:solidFill>
                <a:latin typeface="Times New Roman" panose="02020603050405020304" pitchFamily="18" charset="0"/>
                <a:cs typeface="Times New Roman" panose="02020603050405020304" pitchFamily="18" charset="0"/>
              </a:rPr>
              <a:t>Dataset and Data processing</a:t>
            </a: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6692D66-8119-ED29-B2E6-605F1F6709F2}"/>
              </a:ext>
            </a:extLst>
          </p:cNvPr>
          <p:cNvPicPr>
            <a:picLocks noChangeAspect="1"/>
          </p:cNvPicPr>
          <p:nvPr/>
        </p:nvPicPr>
        <p:blipFill>
          <a:blip r:embed="rId4"/>
          <a:stretch>
            <a:fillRect/>
          </a:stretch>
        </p:blipFill>
        <p:spPr>
          <a:xfrm>
            <a:off x="940847" y="2843092"/>
            <a:ext cx="7803583" cy="2712464"/>
          </a:xfrm>
          <a:prstGeom prst="rect">
            <a:avLst/>
          </a:prstGeom>
        </p:spPr>
      </p:pic>
    </p:spTree>
    <p:extLst>
      <p:ext uri="{BB962C8B-B14F-4D97-AF65-F5344CB8AC3E}">
        <p14:creationId xmlns:p14="http://schemas.microsoft.com/office/powerpoint/2010/main" val="1891898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rmAutofit/>
          </a:bodyPr>
          <a:lstStyle/>
          <a:p>
            <a:pPr>
              <a:lnSpc>
                <a:spcPct val="160000"/>
              </a:lnSpc>
            </a:pPr>
            <a:endParaRPr lang="en-US" sz="1700" b="0" i="0" dirty="0">
              <a:solidFill>
                <a:srgbClr val="333333"/>
              </a:solidFill>
              <a:effectLst/>
              <a:latin typeface="Times New Roman" panose="02020603050405020304" pitchFamily="18" charset="0"/>
              <a:cs typeface="Times New Roman" panose="02020603050405020304" pitchFamily="18" charset="0"/>
            </a:endParaRPr>
          </a:p>
          <a:p>
            <a:endParaRPr lang="en-US" sz="1700" b="0" i="0" dirty="0">
              <a:solidFill>
                <a:srgbClr val="333333"/>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68817"/>
                </a:solidFill>
                <a:latin typeface="Times New Roman" panose="02020603050405020304" pitchFamily="18" charset="0"/>
                <a:cs typeface="Times New Roman" panose="02020603050405020304" pitchFamily="18" charset="0"/>
              </a:rPr>
              <a:t>Research Design</a:t>
            </a: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
        <p:nvSpPr>
          <p:cNvPr id="2" name="AutoShape 2">
            <a:extLst>
              <a:ext uri="{FF2B5EF4-FFF2-40B4-BE49-F238E27FC236}">
                <a16:creationId xmlns:a16="http://schemas.microsoft.com/office/drawing/2014/main" id="{85370FC6-CA27-622F-B2BD-3C8C0E9139B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5C88A22E-5783-C539-25E1-D625D2BF87D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8AAB2880-282D-2AC1-4668-75DC3C6ABD8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descr="A diagram of a keyword extraction&#10;&#10;Description automatically generated">
            <a:extLst>
              <a:ext uri="{FF2B5EF4-FFF2-40B4-BE49-F238E27FC236}">
                <a16:creationId xmlns:a16="http://schemas.microsoft.com/office/drawing/2014/main" id="{54B2B80D-A19C-05C0-E460-480C317942D9}"/>
              </a:ext>
            </a:extLst>
          </p:cNvPr>
          <p:cNvPicPr>
            <a:picLocks noChangeAspect="1"/>
          </p:cNvPicPr>
          <p:nvPr/>
        </p:nvPicPr>
        <p:blipFill>
          <a:blip r:embed="rId4"/>
          <a:stretch>
            <a:fillRect/>
          </a:stretch>
        </p:blipFill>
        <p:spPr>
          <a:xfrm>
            <a:off x="801789" y="1506596"/>
            <a:ext cx="10194063" cy="4231510"/>
          </a:xfrm>
          <a:prstGeom prst="rect">
            <a:avLst/>
          </a:prstGeom>
        </p:spPr>
      </p:pic>
    </p:spTree>
    <p:extLst>
      <p:ext uri="{BB962C8B-B14F-4D97-AF65-F5344CB8AC3E}">
        <p14:creationId xmlns:p14="http://schemas.microsoft.com/office/powerpoint/2010/main" val="1327706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rmAutofit fontScale="77500" lnSpcReduction="20000"/>
          </a:bodyPr>
          <a:lstStyle/>
          <a:p>
            <a:pPr>
              <a:lnSpc>
                <a:spcPct val="160000"/>
              </a:lnSpc>
            </a:pPr>
            <a:r>
              <a:rPr lang="en-US" dirty="0">
                <a:solidFill>
                  <a:srgbClr val="333333"/>
                </a:solidFill>
                <a:latin typeface="Times New Roman" panose="02020603050405020304" pitchFamily="18" charset="0"/>
                <a:cs typeface="Times New Roman" panose="02020603050405020304" pitchFamily="18" charset="0"/>
              </a:rPr>
              <a:t>Developed machine learning algorithms like CNN and Logistic Regression to assess model performance.</a:t>
            </a:r>
          </a:p>
          <a:p>
            <a:pPr marL="0" indent="0">
              <a:lnSpc>
                <a:spcPct val="160000"/>
              </a:lnSpc>
              <a:buNone/>
            </a:pPr>
            <a:r>
              <a:rPr lang="en-US" b="1" dirty="0">
                <a:solidFill>
                  <a:srgbClr val="333333"/>
                </a:solidFill>
                <a:latin typeface="Times New Roman" panose="02020603050405020304" pitchFamily="18" charset="0"/>
                <a:cs typeface="Times New Roman" panose="02020603050405020304" pitchFamily="18" charset="0"/>
              </a:rPr>
              <a:t>1.Convolutional Neural Networks(CNN):</a:t>
            </a:r>
          </a:p>
          <a:p>
            <a:pPr>
              <a:lnSpc>
                <a:spcPct val="160000"/>
              </a:lnSpc>
            </a:pPr>
            <a:r>
              <a:rPr lang="en-US" dirty="0">
                <a:solidFill>
                  <a:srgbClr val="333333"/>
                </a:solidFill>
                <a:latin typeface="Times New Roman" panose="02020603050405020304" pitchFamily="18" charset="0"/>
                <a:cs typeface="Times New Roman" panose="02020603050405020304" pitchFamily="18" charset="0"/>
              </a:rPr>
              <a:t>CNN processes text data as a sequence of word embeddings.</a:t>
            </a:r>
          </a:p>
          <a:p>
            <a:pPr>
              <a:lnSpc>
                <a:spcPct val="160000"/>
              </a:lnSpc>
            </a:pPr>
            <a:r>
              <a:rPr lang="en-US" dirty="0">
                <a:solidFill>
                  <a:srgbClr val="333333"/>
                </a:solidFill>
                <a:latin typeface="Times New Roman" panose="02020603050405020304" pitchFamily="18" charset="0"/>
                <a:cs typeface="Times New Roman" panose="02020603050405020304" pitchFamily="18" charset="0"/>
              </a:rPr>
              <a:t>The CNN architecture consists of convolutional layers that perform feature extraction across the text data.</a:t>
            </a:r>
          </a:p>
          <a:p>
            <a:pPr>
              <a:lnSpc>
                <a:spcPct val="160000"/>
              </a:lnSpc>
            </a:pPr>
            <a:r>
              <a:rPr lang="en-US" dirty="0">
                <a:solidFill>
                  <a:srgbClr val="333333"/>
                </a:solidFill>
                <a:latin typeface="Times New Roman" panose="02020603050405020304" pitchFamily="18" charset="0"/>
                <a:cs typeface="Times New Roman" panose="02020603050405020304" pitchFamily="18" charset="0"/>
              </a:rPr>
              <a:t>This hierarchical feature extraction process allows the model to identify important patterns related to early depression keywords, enabling effective classification.</a:t>
            </a: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68817"/>
                </a:solidFill>
                <a:latin typeface="Times New Roman" panose="02020603050405020304" pitchFamily="18" charset="0"/>
                <a:cs typeface="Times New Roman" panose="02020603050405020304" pitchFamily="18" charset="0"/>
              </a:rPr>
              <a:t>Data Analysis and Model Description</a:t>
            </a: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1276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rmAutofit fontScale="70000" lnSpcReduction="20000"/>
          </a:bodyPr>
          <a:lstStyle/>
          <a:p>
            <a:pPr marL="0" indent="0">
              <a:lnSpc>
                <a:spcPct val="160000"/>
              </a:lnSpc>
              <a:buNone/>
            </a:pPr>
            <a:r>
              <a:rPr lang="en-US" b="1" dirty="0">
                <a:solidFill>
                  <a:srgbClr val="333333"/>
                </a:solidFill>
                <a:latin typeface="Times New Roman" panose="02020603050405020304" pitchFamily="18" charset="0"/>
                <a:cs typeface="Times New Roman" panose="02020603050405020304" pitchFamily="18" charset="0"/>
              </a:rPr>
              <a:t>2.Logistic Regression:</a:t>
            </a:r>
          </a:p>
          <a:p>
            <a:pPr>
              <a:lnSpc>
                <a:spcPct val="160000"/>
              </a:lnSpc>
            </a:pPr>
            <a:r>
              <a:rPr lang="en-US" dirty="0">
                <a:solidFill>
                  <a:srgbClr val="333333"/>
                </a:solidFill>
                <a:latin typeface="Times New Roman" panose="02020603050405020304" pitchFamily="18" charset="0"/>
                <a:cs typeface="Times New Roman" panose="02020603050405020304" pitchFamily="18" charset="0"/>
              </a:rPr>
              <a:t>After text data has been tokenized, Count Vectorizer is used to transform it into Bag-of-Words (</a:t>
            </a:r>
            <a:r>
              <a:rPr lang="en-US" dirty="0" err="1">
                <a:solidFill>
                  <a:srgbClr val="333333"/>
                </a:solidFill>
                <a:latin typeface="Times New Roman" panose="02020603050405020304" pitchFamily="18" charset="0"/>
                <a:cs typeface="Times New Roman" panose="02020603050405020304" pitchFamily="18" charset="0"/>
              </a:rPr>
              <a:t>BoW</a:t>
            </a:r>
            <a:r>
              <a:rPr lang="en-US" dirty="0">
                <a:solidFill>
                  <a:srgbClr val="333333"/>
                </a:solidFill>
                <a:latin typeface="Times New Roman" panose="02020603050405020304" pitchFamily="18" charset="0"/>
                <a:cs typeface="Times New Roman" panose="02020603050405020304" pitchFamily="18" charset="0"/>
              </a:rPr>
              <a:t>) features, which use word frequencies to quantitatively represent each document.</a:t>
            </a:r>
          </a:p>
          <a:p>
            <a:pPr>
              <a:lnSpc>
                <a:spcPct val="160000"/>
              </a:lnSpc>
            </a:pPr>
            <a:r>
              <a:rPr lang="en-US" dirty="0">
                <a:solidFill>
                  <a:srgbClr val="333333"/>
                </a:solidFill>
                <a:latin typeface="Times New Roman" panose="02020603050405020304" pitchFamily="18" charset="0"/>
                <a:cs typeface="Times New Roman" panose="02020603050405020304" pitchFamily="18" charset="0"/>
              </a:rPr>
              <a:t>After initializing and training on this </a:t>
            </a:r>
            <a:r>
              <a:rPr lang="en-US" dirty="0" err="1">
                <a:solidFill>
                  <a:srgbClr val="333333"/>
                </a:solidFill>
                <a:latin typeface="Times New Roman" panose="02020603050405020304" pitchFamily="18" charset="0"/>
                <a:cs typeface="Times New Roman" panose="02020603050405020304" pitchFamily="18" charset="0"/>
              </a:rPr>
              <a:t>BoW</a:t>
            </a:r>
            <a:r>
              <a:rPr lang="en-US" dirty="0">
                <a:solidFill>
                  <a:srgbClr val="333333"/>
                </a:solidFill>
                <a:latin typeface="Times New Roman" panose="02020603050405020304" pitchFamily="18" charset="0"/>
                <a:cs typeface="Times New Roman" panose="02020603050405020304" pitchFamily="18" charset="0"/>
              </a:rPr>
              <a:t> representation, a Logistic Regression model is used to determine the connection between the target variable denotes the existence of depression and the extracted features.</a:t>
            </a:r>
          </a:p>
          <a:p>
            <a:pPr>
              <a:lnSpc>
                <a:spcPct val="160000"/>
              </a:lnSpc>
            </a:pPr>
            <a:r>
              <a:rPr lang="en-US" dirty="0">
                <a:solidFill>
                  <a:srgbClr val="333333"/>
                </a:solidFill>
                <a:latin typeface="Times New Roman" panose="02020603050405020304" pitchFamily="18" charset="0"/>
                <a:cs typeface="Times New Roman" panose="02020603050405020304" pitchFamily="18" charset="0"/>
              </a:rPr>
              <a:t>The trained model then predicts whether depression will be present on the testing set. To assess the model's effectiveness in early depression detection, performance metrics like accuracy, precision, recall, F1 score, and ROC AUC score are calculated.</a:t>
            </a:r>
          </a:p>
          <a:p>
            <a:pPr>
              <a:lnSpc>
                <a:spcPct val="160000"/>
              </a:lnSpc>
            </a:pPr>
            <a:endParaRPr lang="en-US" dirty="0">
              <a:solidFill>
                <a:srgbClr val="333333"/>
              </a:solidFill>
              <a:latin typeface="Times New Roman" panose="02020603050405020304" pitchFamily="18" charset="0"/>
              <a:cs typeface="Times New Roman" panose="02020603050405020304" pitchFamily="18" charset="0"/>
            </a:endParaRPr>
          </a:p>
          <a:p>
            <a:pPr>
              <a:lnSpc>
                <a:spcPct val="160000"/>
              </a:lnSpc>
            </a:pPr>
            <a:endParaRPr lang="en-US" dirty="0">
              <a:solidFill>
                <a:srgbClr val="333333"/>
              </a:solidFill>
              <a:latin typeface="Times New Roman" panose="02020603050405020304" pitchFamily="18" charset="0"/>
              <a:cs typeface="Times New Roman" panose="02020603050405020304" pitchFamily="18" charset="0"/>
            </a:endParaRPr>
          </a:p>
          <a:p>
            <a:pPr>
              <a:lnSpc>
                <a:spcPct val="160000"/>
              </a:lnSpc>
            </a:pPr>
            <a:endParaRPr lang="en-US" dirty="0">
              <a:solidFill>
                <a:srgbClr val="333333"/>
              </a:solidFill>
              <a:latin typeface="Times New Roman" panose="02020603050405020304" pitchFamily="18" charset="0"/>
              <a:cs typeface="Times New Roman" panose="02020603050405020304" pitchFamily="18" charset="0"/>
            </a:endParaRPr>
          </a:p>
          <a:p>
            <a:pPr>
              <a:lnSpc>
                <a:spcPct val="160000"/>
              </a:lnSpc>
            </a:pPr>
            <a:endParaRPr lang="en-US" dirty="0">
              <a:solidFill>
                <a:srgbClr val="333333"/>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68817"/>
                </a:solidFill>
                <a:latin typeface="Times New Roman" panose="02020603050405020304" pitchFamily="18" charset="0"/>
                <a:cs typeface="Times New Roman" panose="02020603050405020304" pitchFamily="18" charset="0"/>
              </a:rPr>
              <a:t>Data Analysis and Model Description</a:t>
            </a: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669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rmAutofit/>
          </a:bodyPr>
          <a:lstStyle/>
          <a:p>
            <a:pPr marL="0" indent="0">
              <a:lnSpc>
                <a:spcPct val="160000"/>
              </a:lnSpc>
              <a:buNone/>
            </a:pPr>
            <a:r>
              <a:rPr lang="en-US" dirty="0">
                <a:solidFill>
                  <a:srgbClr val="333333"/>
                </a:solidFill>
                <a:latin typeface="Times New Roman" panose="02020603050405020304" pitchFamily="18" charset="0"/>
                <a:cs typeface="Times New Roman" panose="02020603050405020304" pitchFamily="18" charset="0"/>
              </a:rPr>
              <a:t>For CNN</a:t>
            </a:r>
          </a:p>
          <a:p>
            <a:pPr marL="0" indent="0">
              <a:lnSpc>
                <a:spcPct val="160000"/>
              </a:lnSpc>
              <a:buNone/>
            </a:pPr>
            <a:endParaRPr lang="en-US" dirty="0">
              <a:solidFill>
                <a:srgbClr val="333333"/>
              </a:solidFill>
              <a:latin typeface="Times New Roman" panose="02020603050405020304" pitchFamily="18" charset="0"/>
              <a:cs typeface="Times New Roman" panose="02020603050405020304" pitchFamily="18" charset="0"/>
            </a:endParaRPr>
          </a:p>
          <a:p>
            <a:pPr>
              <a:lnSpc>
                <a:spcPct val="160000"/>
              </a:lnSpc>
            </a:pPr>
            <a:endParaRPr lang="en-US" dirty="0">
              <a:solidFill>
                <a:srgbClr val="333333"/>
              </a:solidFill>
              <a:latin typeface="Times New Roman" panose="02020603050405020304" pitchFamily="18" charset="0"/>
              <a:cs typeface="Times New Roman" panose="02020603050405020304" pitchFamily="18" charset="0"/>
            </a:endParaRPr>
          </a:p>
          <a:p>
            <a:pPr>
              <a:lnSpc>
                <a:spcPct val="160000"/>
              </a:lnSpc>
            </a:pPr>
            <a:endParaRPr lang="en-US" dirty="0">
              <a:solidFill>
                <a:srgbClr val="333333"/>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68817"/>
                </a:solidFill>
                <a:latin typeface="Times New Roman" panose="02020603050405020304" pitchFamily="18" charset="0"/>
                <a:cs typeface="Times New Roman" panose="02020603050405020304" pitchFamily="18" charset="0"/>
              </a:rPr>
              <a:t>Results</a:t>
            </a: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pic>
        <p:nvPicPr>
          <p:cNvPr id="2" name="Picture 1" descr="A screenshot of a computer code&#10;&#10;Description automatically generated">
            <a:extLst>
              <a:ext uri="{FF2B5EF4-FFF2-40B4-BE49-F238E27FC236}">
                <a16:creationId xmlns:a16="http://schemas.microsoft.com/office/drawing/2014/main" id="{E17C1BB8-D73C-5814-CC3D-985881D66D7A}"/>
              </a:ext>
            </a:extLst>
          </p:cNvPr>
          <p:cNvPicPr>
            <a:picLocks noChangeAspect="1"/>
          </p:cNvPicPr>
          <p:nvPr/>
        </p:nvPicPr>
        <p:blipFill>
          <a:blip r:embed="rId4"/>
          <a:stretch>
            <a:fillRect/>
          </a:stretch>
        </p:blipFill>
        <p:spPr>
          <a:xfrm>
            <a:off x="664167" y="2107454"/>
            <a:ext cx="10094170" cy="1889924"/>
          </a:xfrm>
          <a:prstGeom prst="rect">
            <a:avLst/>
          </a:prstGeom>
        </p:spPr>
      </p:pic>
      <p:pic>
        <p:nvPicPr>
          <p:cNvPr id="5" name="Picture 2">
            <a:extLst>
              <a:ext uri="{FF2B5EF4-FFF2-40B4-BE49-F238E27FC236}">
                <a16:creationId xmlns:a16="http://schemas.microsoft.com/office/drawing/2014/main" id="{18019E76-983E-98F3-0F75-6E77D0B4BE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167" y="4242212"/>
            <a:ext cx="10094170"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916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rmAutofit/>
          </a:bodyPr>
          <a:lstStyle/>
          <a:p>
            <a:pPr marL="0" indent="0">
              <a:lnSpc>
                <a:spcPct val="160000"/>
              </a:lnSpc>
              <a:buNone/>
            </a:pPr>
            <a:r>
              <a:rPr lang="en-US" dirty="0">
                <a:solidFill>
                  <a:srgbClr val="333333"/>
                </a:solidFill>
                <a:latin typeface="Times New Roman" panose="02020603050405020304" pitchFamily="18" charset="0"/>
                <a:cs typeface="Times New Roman" panose="02020603050405020304" pitchFamily="18" charset="0"/>
              </a:rPr>
              <a:t>For logistic regression </a:t>
            </a:r>
          </a:p>
          <a:p>
            <a:pPr marL="0" indent="0">
              <a:lnSpc>
                <a:spcPct val="160000"/>
              </a:lnSpc>
              <a:buNone/>
            </a:pPr>
            <a:r>
              <a:rPr lang="en-US" dirty="0">
                <a:solidFill>
                  <a:srgbClr val="333333"/>
                </a:solidFill>
                <a:latin typeface="Times New Roman" panose="02020603050405020304" pitchFamily="18" charset="0"/>
                <a:cs typeface="Times New Roman" panose="02020603050405020304" pitchFamily="18" charset="0"/>
              </a:rPr>
              <a:t>accuracy - 0.7779821880070946</a:t>
            </a:r>
          </a:p>
          <a:p>
            <a:pPr marL="0" indent="0">
              <a:lnSpc>
                <a:spcPct val="160000"/>
              </a:lnSpc>
              <a:buNone/>
            </a:pPr>
            <a:r>
              <a:rPr lang="en-US" dirty="0">
                <a:solidFill>
                  <a:srgbClr val="333333"/>
                </a:solidFill>
                <a:latin typeface="Times New Roman" panose="02020603050405020304" pitchFamily="18" charset="0"/>
                <a:cs typeface="Times New Roman" panose="02020603050405020304" pitchFamily="18" charset="0"/>
              </a:rPr>
              <a:t>Precision - 0.766625685927614 </a:t>
            </a:r>
          </a:p>
          <a:p>
            <a:pPr marL="0" indent="0">
              <a:lnSpc>
                <a:spcPct val="160000"/>
              </a:lnSpc>
              <a:buNone/>
            </a:pPr>
            <a:r>
              <a:rPr lang="en-US" dirty="0">
                <a:solidFill>
                  <a:srgbClr val="333333"/>
                </a:solidFill>
                <a:latin typeface="Times New Roman" panose="02020603050405020304" pitchFamily="18" charset="0"/>
                <a:cs typeface="Times New Roman" panose="02020603050405020304" pitchFamily="18" charset="0"/>
              </a:rPr>
              <a:t>Recall - 0.8013678878607788 </a:t>
            </a:r>
          </a:p>
          <a:p>
            <a:pPr marL="0" indent="0">
              <a:lnSpc>
                <a:spcPct val="160000"/>
              </a:lnSpc>
              <a:buNone/>
            </a:pPr>
            <a:r>
              <a:rPr lang="en-US" dirty="0">
                <a:solidFill>
                  <a:srgbClr val="333333"/>
                </a:solidFill>
                <a:latin typeface="Times New Roman" panose="02020603050405020304" pitchFamily="18" charset="0"/>
                <a:cs typeface="Times New Roman" panose="02020603050405020304" pitchFamily="18" charset="0"/>
              </a:rPr>
              <a:t>F1 - 0.7836118935453518 </a:t>
            </a:r>
          </a:p>
          <a:p>
            <a:pPr marL="0" indent="0">
              <a:lnSpc>
                <a:spcPct val="160000"/>
              </a:lnSpc>
              <a:buNone/>
            </a:pPr>
            <a:endParaRPr lang="en-US" dirty="0">
              <a:solidFill>
                <a:srgbClr val="333333"/>
              </a:solidFill>
              <a:latin typeface="Times New Roman" panose="02020603050405020304" pitchFamily="18" charset="0"/>
              <a:cs typeface="Times New Roman" panose="02020603050405020304" pitchFamily="18" charset="0"/>
            </a:endParaRPr>
          </a:p>
          <a:p>
            <a:pPr>
              <a:lnSpc>
                <a:spcPct val="160000"/>
              </a:lnSpc>
            </a:pPr>
            <a:endParaRPr lang="en-US" dirty="0">
              <a:solidFill>
                <a:srgbClr val="333333"/>
              </a:solidFill>
              <a:latin typeface="Times New Roman" panose="02020603050405020304" pitchFamily="18" charset="0"/>
              <a:cs typeface="Times New Roman" panose="02020603050405020304" pitchFamily="18" charset="0"/>
            </a:endParaRPr>
          </a:p>
          <a:p>
            <a:pPr>
              <a:lnSpc>
                <a:spcPct val="160000"/>
              </a:lnSpc>
            </a:pPr>
            <a:endParaRPr lang="en-US" dirty="0">
              <a:solidFill>
                <a:srgbClr val="333333"/>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68817"/>
                </a:solidFill>
                <a:latin typeface="Times New Roman" panose="02020603050405020304" pitchFamily="18" charset="0"/>
                <a:cs typeface="Times New Roman" panose="02020603050405020304" pitchFamily="18" charset="0"/>
              </a:rPr>
              <a:t>Results</a:t>
            </a: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8057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rmAutofit/>
          </a:bodyPr>
          <a:lstStyle/>
          <a:p>
            <a:pPr>
              <a:lnSpc>
                <a:spcPct val="160000"/>
              </a:lnSpc>
            </a:pPr>
            <a:r>
              <a:rPr lang="en-US" dirty="0">
                <a:solidFill>
                  <a:srgbClr val="333333"/>
                </a:solidFill>
                <a:latin typeface="Times New Roman" panose="02020603050405020304" pitchFamily="18" charset="0"/>
                <a:cs typeface="Times New Roman" panose="02020603050405020304" pitchFamily="18" charset="0"/>
              </a:rPr>
              <a:t>The findings of this study have the potential to help increase mental health monitoring and detection utilizing social media data.</a:t>
            </a:r>
          </a:p>
          <a:p>
            <a:pPr>
              <a:lnSpc>
                <a:spcPct val="160000"/>
              </a:lnSpc>
            </a:pPr>
            <a:r>
              <a:rPr lang="en-US" b="0" i="0" dirty="0">
                <a:solidFill>
                  <a:srgbClr val="333333"/>
                </a:solidFill>
                <a:effectLst/>
                <a:latin typeface="Times New Roman" panose="02020603050405020304" pitchFamily="18" charset="0"/>
                <a:cs typeface="Times New Roman" panose="02020603050405020304" pitchFamily="18" charset="0"/>
              </a:rPr>
              <a:t>In addition to development in data science and mental health, the project demonstrates the use of social media in improving mental health monitoring and detection.</a:t>
            </a:r>
          </a:p>
          <a:p>
            <a:endParaRPr lang="en-US" sz="1700" b="0" i="0" dirty="0">
              <a:solidFill>
                <a:srgbClr val="333333"/>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68817"/>
                </a:solidFill>
                <a:latin typeface="Times New Roman" panose="02020603050405020304" pitchFamily="18" charset="0"/>
                <a:cs typeface="Times New Roman" panose="02020603050405020304" pitchFamily="18" charset="0"/>
              </a:rPr>
              <a:t>Conclusion</a:t>
            </a: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17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7827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rmAutofit/>
          </a:bodyPr>
          <a:lstStyle/>
          <a:p>
            <a:r>
              <a:rPr lang="en-US" sz="2400" b="0" i="0" dirty="0">
                <a:solidFill>
                  <a:srgbClr val="333333"/>
                </a:solidFill>
                <a:effectLst/>
                <a:latin typeface="Times New Roman" panose="02020603050405020304" pitchFamily="18" charset="0"/>
                <a:cs typeface="Times New Roman" panose="02020603050405020304" pitchFamily="18" charset="0"/>
              </a:rPr>
              <a:t>Raymond </a:t>
            </a:r>
            <a:r>
              <a:rPr lang="en-US" sz="2400" b="0" i="0" dirty="0" err="1">
                <a:solidFill>
                  <a:srgbClr val="333333"/>
                </a:solidFill>
                <a:effectLst/>
                <a:latin typeface="Times New Roman" panose="02020603050405020304" pitchFamily="18" charset="0"/>
                <a:cs typeface="Times New Roman" panose="02020603050405020304" pitchFamily="18" charset="0"/>
              </a:rPr>
              <a:t>Chiong</a:t>
            </a:r>
            <a:r>
              <a:rPr lang="en-US" sz="2400" b="0" i="0" dirty="0">
                <a:solidFill>
                  <a:srgbClr val="333333"/>
                </a:solidFill>
                <a:effectLst/>
                <a:latin typeface="Times New Roman" panose="02020603050405020304" pitchFamily="18" charset="0"/>
                <a:cs typeface="Times New Roman" panose="02020603050405020304" pitchFamily="18" charset="0"/>
              </a:rPr>
              <a:t>, Gregorius Satia </a:t>
            </a:r>
            <a:r>
              <a:rPr lang="en-US" sz="2400" b="0" i="0" dirty="0" err="1">
                <a:solidFill>
                  <a:srgbClr val="333333"/>
                </a:solidFill>
                <a:effectLst/>
                <a:latin typeface="Times New Roman" panose="02020603050405020304" pitchFamily="18" charset="0"/>
                <a:cs typeface="Times New Roman" panose="02020603050405020304" pitchFamily="18" charset="0"/>
              </a:rPr>
              <a:t>Budhi</a:t>
            </a:r>
            <a:r>
              <a:rPr lang="en-US" sz="2400" b="0" i="0" dirty="0">
                <a:solidFill>
                  <a:srgbClr val="333333"/>
                </a:solidFill>
                <a:effectLst/>
                <a:latin typeface="Times New Roman" panose="02020603050405020304" pitchFamily="18" charset="0"/>
                <a:cs typeface="Times New Roman" panose="02020603050405020304" pitchFamily="18" charset="0"/>
              </a:rPr>
              <a:t>, Sandeep </a:t>
            </a:r>
            <a:r>
              <a:rPr lang="en-US" sz="2400" b="0" i="0" dirty="0" err="1">
                <a:solidFill>
                  <a:srgbClr val="333333"/>
                </a:solidFill>
                <a:effectLst/>
                <a:latin typeface="Times New Roman" panose="02020603050405020304" pitchFamily="18" charset="0"/>
                <a:cs typeface="Times New Roman" panose="02020603050405020304" pitchFamily="18" charset="0"/>
              </a:rPr>
              <a:t>Dhakal</a:t>
            </a:r>
            <a:r>
              <a:rPr lang="en-US" sz="2400" b="0" i="0" dirty="0">
                <a:solidFill>
                  <a:srgbClr val="333333"/>
                </a:solidFill>
                <a:effectLst/>
                <a:latin typeface="Times New Roman" panose="02020603050405020304" pitchFamily="18" charset="0"/>
                <a:cs typeface="Times New Roman" panose="02020603050405020304" pitchFamily="18" charset="0"/>
              </a:rPr>
              <a:t>, and Fabian </a:t>
            </a:r>
            <a:r>
              <a:rPr lang="en-US" sz="2400" b="0" i="0" dirty="0" err="1">
                <a:solidFill>
                  <a:srgbClr val="333333"/>
                </a:solidFill>
                <a:effectLst/>
                <a:latin typeface="Times New Roman" panose="02020603050405020304" pitchFamily="18" charset="0"/>
                <a:cs typeface="Times New Roman" panose="02020603050405020304" pitchFamily="18" charset="0"/>
              </a:rPr>
              <a:t>Chiong</a:t>
            </a:r>
            <a:r>
              <a:rPr lang="en-US" sz="2400" b="0" i="0" dirty="0">
                <a:solidFill>
                  <a:srgbClr val="333333"/>
                </a:solidFill>
                <a:effectLst/>
                <a:latin typeface="Times New Roman" panose="02020603050405020304" pitchFamily="18" charset="0"/>
                <a:cs typeface="Times New Roman" panose="02020603050405020304" pitchFamily="18" charset="0"/>
              </a:rPr>
              <a:t>. A textual-based featuring approach for depression detection using machine learning classifiers and social media texts. Computers in Biology and Medicine, 135:104499, 2021.</a:t>
            </a:r>
          </a:p>
          <a:p>
            <a:r>
              <a:rPr lang="en-US" sz="2400" b="0" i="0" dirty="0">
                <a:solidFill>
                  <a:srgbClr val="333333"/>
                </a:solidFill>
                <a:effectLst/>
                <a:latin typeface="Times New Roman" panose="02020603050405020304" pitchFamily="18" charset="0"/>
                <a:cs typeface="Times New Roman" panose="02020603050405020304" pitchFamily="18" charset="0"/>
              </a:rPr>
              <a:t>Md Rafiqul Islam, Muhammad </a:t>
            </a:r>
            <a:r>
              <a:rPr lang="en-US" sz="2400" b="0" i="0" dirty="0" err="1">
                <a:solidFill>
                  <a:srgbClr val="333333"/>
                </a:solidFill>
                <a:effectLst/>
                <a:latin typeface="Times New Roman" panose="02020603050405020304" pitchFamily="18" charset="0"/>
                <a:cs typeface="Times New Roman" panose="02020603050405020304" pitchFamily="18" charset="0"/>
              </a:rPr>
              <a:t>Ashad</a:t>
            </a:r>
            <a:r>
              <a:rPr lang="en-US" sz="2400" b="0" i="0" dirty="0">
                <a:solidFill>
                  <a:srgbClr val="333333"/>
                </a:solidFill>
                <a:effectLst/>
                <a:latin typeface="Times New Roman" panose="02020603050405020304" pitchFamily="18" charset="0"/>
                <a:cs typeface="Times New Roman" panose="02020603050405020304" pitchFamily="18" charset="0"/>
              </a:rPr>
              <a:t> Kabir, </a:t>
            </a:r>
            <a:r>
              <a:rPr lang="en-US" sz="2400" b="0" i="0" dirty="0" err="1">
                <a:solidFill>
                  <a:srgbClr val="333333"/>
                </a:solidFill>
                <a:effectLst/>
                <a:latin typeface="Times New Roman" panose="02020603050405020304" pitchFamily="18" charset="0"/>
                <a:cs typeface="Times New Roman" panose="02020603050405020304" pitchFamily="18" charset="0"/>
              </a:rPr>
              <a:t>Ashir</a:t>
            </a:r>
            <a:r>
              <a:rPr lang="en-US" sz="2400" b="0" i="0" dirty="0">
                <a:solidFill>
                  <a:srgbClr val="333333"/>
                </a:solidFill>
                <a:effectLst/>
                <a:latin typeface="Times New Roman" panose="02020603050405020304" pitchFamily="18" charset="0"/>
                <a:cs typeface="Times New Roman" panose="02020603050405020304" pitchFamily="18" charset="0"/>
              </a:rPr>
              <a:t> Ahmed, Abu Raihan M Kamal, Hua Wang, and </a:t>
            </a:r>
            <a:r>
              <a:rPr lang="en-US" sz="2400" b="0" i="0" dirty="0" err="1">
                <a:solidFill>
                  <a:srgbClr val="333333"/>
                </a:solidFill>
                <a:effectLst/>
                <a:latin typeface="Times New Roman" panose="02020603050405020304" pitchFamily="18" charset="0"/>
                <a:cs typeface="Times New Roman" panose="02020603050405020304" pitchFamily="18" charset="0"/>
              </a:rPr>
              <a:t>Anwaar</a:t>
            </a:r>
            <a:r>
              <a:rPr lang="en-US" sz="2400" b="0" i="0" dirty="0">
                <a:solidFill>
                  <a:srgbClr val="333333"/>
                </a:solidFill>
                <a:effectLst/>
                <a:latin typeface="Times New Roman" panose="02020603050405020304" pitchFamily="18" charset="0"/>
                <a:cs typeface="Times New Roman" panose="02020603050405020304" pitchFamily="18" charset="0"/>
              </a:rPr>
              <a:t> </a:t>
            </a:r>
            <a:r>
              <a:rPr lang="en-US" sz="2400" b="0" i="0" dirty="0" err="1">
                <a:solidFill>
                  <a:srgbClr val="333333"/>
                </a:solidFill>
                <a:effectLst/>
                <a:latin typeface="Times New Roman" panose="02020603050405020304" pitchFamily="18" charset="0"/>
                <a:cs typeface="Times New Roman" panose="02020603050405020304" pitchFamily="18" charset="0"/>
              </a:rPr>
              <a:t>Ulhaq</a:t>
            </a:r>
            <a:r>
              <a:rPr lang="en-US" sz="2400" b="0" i="0" dirty="0">
                <a:solidFill>
                  <a:srgbClr val="333333"/>
                </a:solidFill>
                <a:effectLst/>
                <a:latin typeface="Times New Roman" panose="02020603050405020304" pitchFamily="18" charset="0"/>
                <a:cs typeface="Times New Roman" panose="02020603050405020304" pitchFamily="18" charset="0"/>
              </a:rPr>
              <a:t>.  Depression detection from social network data using machine learning techniques. Health information science and systems, 6:1–12, 2018.</a:t>
            </a:r>
          </a:p>
          <a:p>
            <a:r>
              <a:rPr lang="en-US" sz="2400" b="0" i="0" dirty="0" err="1">
                <a:solidFill>
                  <a:srgbClr val="333333"/>
                </a:solidFill>
                <a:effectLst/>
                <a:latin typeface="Times New Roman" panose="02020603050405020304" pitchFamily="18" charset="0"/>
                <a:cs typeface="Times New Roman" panose="02020603050405020304" pitchFamily="18" charset="0"/>
              </a:rPr>
              <a:t>Chenhao</a:t>
            </a:r>
            <a:r>
              <a:rPr lang="en-US" sz="2400" b="0" i="0" dirty="0">
                <a:solidFill>
                  <a:srgbClr val="333333"/>
                </a:solidFill>
                <a:effectLst/>
                <a:latin typeface="Times New Roman" panose="02020603050405020304" pitchFamily="18" charset="0"/>
                <a:cs typeface="Times New Roman" panose="02020603050405020304" pitchFamily="18" charset="0"/>
              </a:rPr>
              <a:t> Lin, </a:t>
            </a:r>
            <a:r>
              <a:rPr lang="en-US" sz="2400" b="0" i="0" dirty="0" err="1">
                <a:solidFill>
                  <a:srgbClr val="333333"/>
                </a:solidFill>
                <a:effectLst/>
                <a:latin typeface="Times New Roman" panose="02020603050405020304" pitchFamily="18" charset="0"/>
                <a:cs typeface="Times New Roman" panose="02020603050405020304" pitchFamily="18" charset="0"/>
              </a:rPr>
              <a:t>Pengwei</a:t>
            </a:r>
            <a:r>
              <a:rPr lang="en-US" sz="2400" b="0" i="0" dirty="0">
                <a:solidFill>
                  <a:srgbClr val="333333"/>
                </a:solidFill>
                <a:effectLst/>
                <a:latin typeface="Times New Roman" panose="02020603050405020304" pitchFamily="18" charset="0"/>
                <a:cs typeface="Times New Roman" panose="02020603050405020304" pitchFamily="18" charset="0"/>
              </a:rPr>
              <a:t> Hu, Hui Su, </a:t>
            </a:r>
            <a:r>
              <a:rPr lang="en-US" sz="2400" b="0" i="0" dirty="0" err="1">
                <a:solidFill>
                  <a:srgbClr val="333333"/>
                </a:solidFill>
                <a:effectLst/>
                <a:latin typeface="Times New Roman" panose="02020603050405020304" pitchFamily="18" charset="0"/>
                <a:cs typeface="Times New Roman" panose="02020603050405020304" pitchFamily="18" charset="0"/>
              </a:rPr>
              <a:t>Shaochun</a:t>
            </a:r>
            <a:r>
              <a:rPr lang="en-US" sz="2400" b="0" i="0" dirty="0">
                <a:solidFill>
                  <a:srgbClr val="333333"/>
                </a:solidFill>
                <a:effectLst/>
                <a:latin typeface="Times New Roman" panose="02020603050405020304" pitchFamily="18" charset="0"/>
                <a:cs typeface="Times New Roman" panose="02020603050405020304" pitchFamily="18" charset="0"/>
              </a:rPr>
              <a:t> Li, Jing Mei, Jie Zhou, and Henry Leung. </a:t>
            </a:r>
            <a:r>
              <a:rPr lang="en-US" sz="2400" b="0" i="0" dirty="0" err="1">
                <a:solidFill>
                  <a:srgbClr val="333333"/>
                </a:solidFill>
                <a:effectLst/>
                <a:latin typeface="Times New Roman" panose="02020603050405020304" pitchFamily="18" charset="0"/>
                <a:cs typeface="Times New Roman" panose="02020603050405020304" pitchFamily="18" charset="0"/>
              </a:rPr>
              <a:t>Sensemood</a:t>
            </a:r>
            <a:r>
              <a:rPr lang="en-US" sz="2400" b="0" i="0" dirty="0">
                <a:solidFill>
                  <a:srgbClr val="333333"/>
                </a:solidFill>
                <a:effectLst/>
                <a:latin typeface="Times New Roman" panose="02020603050405020304" pitchFamily="18" charset="0"/>
                <a:cs typeface="Times New Roman" panose="02020603050405020304" pitchFamily="18" charset="0"/>
              </a:rPr>
              <a:t>: depression detection on social media. In Proceedings of the 2020 international conference on multimedia retrieval, pages 407–411, 2020.</a:t>
            </a:r>
          </a:p>
          <a:p>
            <a:pPr marL="0" indent="0">
              <a:buNone/>
            </a:pPr>
            <a:endParaRPr lang="en-US" sz="1700" b="0" i="0" dirty="0">
              <a:solidFill>
                <a:srgbClr val="333333"/>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68817"/>
                </a:solidFill>
                <a:latin typeface="Times New Roman" panose="02020603050405020304" pitchFamily="18" charset="0"/>
                <a:cs typeface="Times New Roman" panose="02020603050405020304" pitchFamily="18" charset="0"/>
              </a:rPr>
              <a:t>References</a:t>
            </a: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2197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F402B760-09FB-7348-8C67-DCAC88C6CBC2}"/>
              </a:ext>
            </a:extLst>
          </p:cNvPr>
          <p:cNvSpPr/>
          <p:nvPr/>
        </p:nvSpPr>
        <p:spPr>
          <a:xfrm>
            <a:off x="8076008" y="1039839"/>
            <a:ext cx="3457401" cy="3457401"/>
          </a:xfrm>
          <a:prstGeom prst="ellipse">
            <a:avLst/>
          </a:prstGeom>
          <a:solidFill>
            <a:srgbClr val="74C42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500" dirty="0">
              <a:ln w="0"/>
              <a:solidFill>
                <a:schemeClr val="bg1"/>
              </a:solidFill>
              <a:effectLst>
                <a:outerShdw blurRad="38100" dist="19050" dir="2700000" algn="tl" rotWithShape="0">
                  <a:schemeClr val="dk1">
                    <a:alpha val="40000"/>
                  </a:schemeClr>
                </a:outerShdw>
              </a:effectLst>
            </a:endParaRPr>
          </a:p>
        </p:txBody>
      </p:sp>
      <p:sp>
        <p:nvSpPr>
          <p:cNvPr id="21" name="Oval 20">
            <a:extLst>
              <a:ext uri="{FF2B5EF4-FFF2-40B4-BE49-F238E27FC236}">
                <a16:creationId xmlns:a16="http://schemas.microsoft.com/office/drawing/2014/main" id="{10A4EF44-D1A3-E14E-BB09-389A47FCDC48}"/>
              </a:ext>
            </a:extLst>
          </p:cNvPr>
          <p:cNvSpPr/>
          <p:nvPr/>
        </p:nvSpPr>
        <p:spPr>
          <a:xfrm>
            <a:off x="6124379" y="1774456"/>
            <a:ext cx="2496674" cy="2496674"/>
          </a:xfrm>
          <a:prstGeom prst="ellipse">
            <a:avLst/>
          </a:prstGeom>
          <a:solidFill>
            <a:srgbClr val="007B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300" dirty="0">
              <a:ln w="0"/>
              <a:solidFill>
                <a:schemeClr val="bg1"/>
              </a:solidFill>
              <a:effectLst>
                <a:outerShdw blurRad="38100" dist="19050" dir="2700000" algn="tl" rotWithShape="0">
                  <a:schemeClr val="dk1">
                    <a:alpha val="40000"/>
                  </a:schemeClr>
                </a:outerShdw>
              </a:effectLst>
            </a:endParaRPr>
          </a:p>
        </p:txBody>
      </p:sp>
      <p:sp>
        <p:nvSpPr>
          <p:cNvPr id="22" name="Oval 21">
            <a:extLst>
              <a:ext uri="{FF2B5EF4-FFF2-40B4-BE49-F238E27FC236}">
                <a16:creationId xmlns:a16="http://schemas.microsoft.com/office/drawing/2014/main" id="{683A2ACE-0D5E-384B-9A6E-674AEC575B68}"/>
              </a:ext>
            </a:extLst>
          </p:cNvPr>
          <p:cNvSpPr/>
          <p:nvPr/>
        </p:nvSpPr>
        <p:spPr>
          <a:xfrm>
            <a:off x="7512922" y="3762622"/>
            <a:ext cx="1946630" cy="1946630"/>
          </a:xfrm>
          <a:prstGeom prst="ellipse">
            <a:avLst/>
          </a:prstGeom>
          <a:solidFill>
            <a:srgbClr val="00A6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300" dirty="0">
              <a:ln w="0"/>
              <a:solidFill>
                <a:schemeClr val="bg1"/>
              </a:solidFill>
              <a:effectLst>
                <a:outerShdw blurRad="38100" dist="19050" dir="2700000" algn="tl" rotWithShape="0">
                  <a:schemeClr val="dk1">
                    <a:alpha val="40000"/>
                  </a:schemeClr>
                </a:outerShdw>
              </a:effectLst>
            </a:endParaRPr>
          </a:p>
        </p:txBody>
      </p:sp>
      <p:pic>
        <p:nvPicPr>
          <p:cNvPr id="24" name="Picture 23">
            <a:extLst>
              <a:ext uri="{FF2B5EF4-FFF2-40B4-BE49-F238E27FC236}">
                <a16:creationId xmlns:a16="http://schemas.microsoft.com/office/drawing/2014/main" id="{FB2AF749-8A90-084D-9E88-6F607893C5B7}"/>
              </a:ext>
            </a:extLst>
          </p:cNvPr>
          <p:cNvPicPr>
            <a:picLocks noChangeAspect="1"/>
          </p:cNvPicPr>
          <p:nvPr/>
        </p:nvPicPr>
        <p:blipFill>
          <a:blip r:embed="rId2"/>
          <a:stretch>
            <a:fillRect/>
          </a:stretch>
        </p:blipFill>
        <p:spPr>
          <a:xfrm>
            <a:off x="9384903" y="1310738"/>
            <a:ext cx="839610" cy="927436"/>
          </a:xfrm>
          <a:prstGeom prst="rect">
            <a:avLst/>
          </a:prstGeom>
        </p:spPr>
      </p:pic>
      <p:pic>
        <p:nvPicPr>
          <p:cNvPr id="25" name="Picture 24">
            <a:extLst>
              <a:ext uri="{FF2B5EF4-FFF2-40B4-BE49-F238E27FC236}">
                <a16:creationId xmlns:a16="http://schemas.microsoft.com/office/drawing/2014/main" id="{A9675027-528B-EB43-A286-5E8E73779BB3}"/>
              </a:ext>
            </a:extLst>
          </p:cNvPr>
          <p:cNvPicPr>
            <a:picLocks noChangeAspect="1"/>
          </p:cNvPicPr>
          <p:nvPr/>
        </p:nvPicPr>
        <p:blipFill>
          <a:blip r:embed="rId2"/>
          <a:stretch>
            <a:fillRect/>
          </a:stretch>
        </p:blipFill>
        <p:spPr>
          <a:xfrm>
            <a:off x="7026259" y="2179707"/>
            <a:ext cx="608650" cy="672317"/>
          </a:xfrm>
          <a:prstGeom prst="rect">
            <a:avLst/>
          </a:prstGeom>
        </p:spPr>
      </p:pic>
      <p:pic>
        <p:nvPicPr>
          <p:cNvPr id="26" name="Picture 25">
            <a:extLst>
              <a:ext uri="{FF2B5EF4-FFF2-40B4-BE49-F238E27FC236}">
                <a16:creationId xmlns:a16="http://schemas.microsoft.com/office/drawing/2014/main" id="{FCBEC96E-9508-B645-BDEB-A15BFDD9BA90}"/>
              </a:ext>
            </a:extLst>
          </p:cNvPr>
          <p:cNvPicPr>
            <a:picLocks noChangeAspect="1"/>
          </p:cNvPicPr>
          <p:nvPr/>
        </p:nvPicPr>
        <p:blipFill>
          <a:blip r:embed="rId2"/>
          <a:stretch>
            <a:fillRect/>
          </a:stretch>
        </p:blipFill>
        <p:spPr>
          <a:xfrm>
            <a:off x="8262513" y="4071080"/>
            <a:ext cx="447447" cy="494252"/>
          </a:xfrm>
          <a:prstGeom prst="rect">
            <a:avLst/>
          </a:prstGeom>
        </p:spPr>
      </p:pic>
      <p:pic>
        <p:nvPicPr>
          <p:cNvPr id="12" name="Picture 11">
            <a:extLst>
              <a:ext uri="{FF2B5EF4-FFF2-40B4-BE49-F238E27FC236}">
                <a16:creationId xmlns:a16="http://schemas.microsoft.com/office/drawing/2014/main" id="{3FA7DCF1-6C16-374C-8F76-507B203E3BBD}"/>
              </a:ext>
            </a:extLst>
          </p:cNvPr>
          <p:cNvPicPr>
            <a:picLocks noChangeAspect="1"/>
          </p:cNvPicPr>
          <p:nvPr/>
        </p:nvPicPr>
        <p:blipFill>
          <a:blip r:embed="rId3"/>
          <a:stretch>
            <a:fillRect/>
          </a:stretch>
        </p:blipFill>
        <p:spPr>
          <a:xfrm>
            <a:off x="9606580" y="6329398"/>
            <a:ext cx="2358689" cy="113868"/>
          </a:xfrm>
          <a:prstGeom prst="rect">
            <a:avLst/>
          </a:prstGeom>
        </p:spPr>
      </p:pic>
      <p:pic>
        <p:nvPicPr>
          <p:cNvPr id="14" name="Picture 13">
            <a:extLst>
              <a:ext uri="{FF2B5EF4-FFF2-40B4-BE49-F238E27FC236}">
                <a16:creationId xmlns:a16="http://schemas.microsoft.com/office/drawing/2014/main" id="{6F2A6CD8-29EB-AC48-A197-87E92D2FF2CD}"/>
              </a:ext>
            </a:extLst>
          </p:cNvPr>
          <p:cNvPicPr>
            <a:picLocks noChangeAspect="1"/>
          </p:cNvPicPr>
          <p:nvPr/>
        </p:nvPicPr>
        <p:blipFill>
          <a:blip r:embed="rId4"/>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8A320F0C-3D09-44B1-A6D4-37BE17747D6D}"/>
              </a:ext>
            </a:extLst>
          </p:cNvPr>
          <p:cNvSpPr>
            <a:spLocks noGrp="1"/>
          </p:cNvSpPr>
          <p:nvPr>
            <p:ph type="sldNum" sz="quarter" idx="12"/>
          </p:nvPr>
        </p:nvSpPr>
        <p:spPr/>
        <p:txBody>
          <a:bodyPr/>
          <a:lstStyle/>
          <a:p>
            <a:fld id="{F860F34E-4A79-A240-AEA8-3E29BB228B1B}" type="slidenum">
              <a:rPr lang="en-US" smtClean="0"/>
              <a:t>19</a:t>
            </a:fld>
            <a:endParaRPr lang="en-US"/>
          </a:p>
        </p:txBody>
      </p:sp>
      <p:sp>
        <p:nvSpPr>
          <p:cNvPr id="15" name="Title 1">
            <a:extLst>
              <a:ext uri="{FF2B5EF4-FFF2-40B4-BE49-F238E27FC236}">
                <a16:creationId xmlns:a16="http://schemas.microsoft.com/office/drawing/2014/main" id="{83A07544-8A84-4A57-8CC5-729BD65230BD}"/>
              </a:ext>
            </a:extLst>
          </p:cNvPr>
          <p:cNvSpPr>
            <a:spLocks noGrp="1"/>
          </p:cNvSpPr>
          <p:nvPr>
            <p:ph type="title"/>
          </p:nvPr>
        </p:nvSpPr>
        <p:spPr>
          <a:xfrm>
            <a:off x="801789" y="365125"/>
            <a:ext cx="10677965" cy="754769"/>
          </a:xfrm>
        </p:spPr>
        <p:txBody>
          <a:bodyPr>
            <a:normAutofit/>
          </a:bodyPr>
          <a:lstStyle/>
          <a:p>
            <a:r>
              <a:rPr lang="en-US" b="1" dirty="0">
                <a:solidFill>
                  <a:srgbClr val="079418"/>
                </a:solidFill>
              </a:rPr>
              <a:t>Thank You</a:t>
            </a:r>
            <a:endParaRPr lang="en-US" dirty="0"/>
          </a:p>
        </p:txBody>
      </p:sp>
    </p:spTree>
    <p:extLst>
      <p:ext uri="{BB962C8B-B14F-4D97-AF65-F5344CB8AC3E}">
        <p14:creationId xmlns:p14="http://schemas.microsoft.com/office/powerpoint/2010/main" val="263320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8F09505-16A9-5F40-9BAF-3E022D3C2EAB}"/>
              </a:ext>
            </a:extLst>
          </p:cNvPr>
          <p:cNvSpPr/>
          <p:nvPr/>
        </p:nvSpPr>
        <p:spPr>
          <a:xfrm>
            <a:off x="0" y="1513211"/>
            <a:ext cx="12192000" cy="4005558"/>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2033194" y="2775476"/>
            <a:ext cx="7949901" cy="2430451"/>
          </a:xfrm>
        </p:spPr>
        <p:txBody>
          <a:bodyPr>
            <a:normAutofit/>
          </a:bodyPr>
          <a:lstStyle/>
          <a:p>
            <a:pPr marL="0" indent="0" algn="ctr">
              <a:lnSpc>
                <a:spcPct val="100000"/>
              </a:lnSpc>
              <a:spcBef>
                <a:spcPts val="1600"/>
              </a:spcBef>
              <a:buNone/>
            </a:pPr>
            <a:r>
              <a:rPr lang="en-US" sz="2000" b="1" dirty="0">
                <a:solidFill>
                  <a:schemeClr val="bg1"/>
                </a:solidFill>
                <a:latin typeface="Times New Roman" panose="02020603050405020304" pitchFamily="18" charset="0"/>
                <a:cs typeface="Times New Roman" panose="02020603050405020304" pitchFamily="18" charset="0"/>
              </a:rPr>
              <a:t>A Machine Learning Model for Early Depression Detection</a:t>
            </a:r>
            <a:endParaRPr lang="en-US" sz="2000" dirty="0">
              <a:solidFill>
                <a:schemeClr val="bg1"/>
              </a:solidFill>
              <a:latin typeface="Times New Roman" panose="02020603050405020304" pitchFamily="18" charset="0"/>
              <a:cs typeface="Times New Roman" panose="02020603050405020304" pitchFamily="18" charset="0"/>
            </a:endParaRPr>
          </a:p>
          <a:p>
            <a:pPr marL="0" indent="0" algn="ctr">
              <a:lnSpc>
                <a:spcPct val="110000"/>
              </a:lnSpc>
              <a:buNone/>
            </a:pPr>
            <a:endParaRPr lang="en-US" sz="15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FFC1D17-55AD-6C45-BF39-A59E65E2791E}"/>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0" name="Picture 9">
            <a:extLst>
              <a:ext uri="{FF2B5EF4-FFF2-40B4-BE49-F238E27FC236}">
                <a16:creationId xmlns:a16="http://schemas.microsoft.com/office/drawing/2014/main" id="{89B29CF7-7FFE-834F-A256-BC3C11FAF001}"/>
              </a:ext>
            </a:extLst>
          </p:cNvPr>
          <p:cNvPicPr>
            <a:picLocks noChangeAspect="1"/>
          </p:cNvPicPr>
          <p:nvPr/>
        </p:nvPicPr>
        <p:blipFill>
          <a:blip r:embed="rId3"/>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FE692014-46C0-4B98-BCEF-92C154242C2E}"/>
              </a:ext>
            </a:extLst>
          </p:cNvPr>
          <p:cNvSpPr>
            <a:spLocks noGrp="1"/>
          </p:cNvSpPr>
          <p:nvPr>
            <p:ph type="sldNum" sz="quarter" idx="12"/>
          </p:nvPr>
        </p:nvSpPr>
        <p:spPr/>
        <p:txBody>
          <a:bodyPr/>
          <a:lstStyle/>
          <a:p>
            <a:fld id="{F860F34E-4A79-A240-AEA8-3E29BB228B1B}" type="slidenum">
              <a:rPr lang="en-US" smtClean="0"/>
              <a:t>2</a:t>
            </a:fld>
            <a:endParaRPr lang="en-US"/>
          </a:p>
        </p:txBody>
      </p:sp>
    </p:spTree>
    <p:extLst>
      <p:ext uri="{BB962C8B-B14F-4D97-AF65-F5344CB8AC3E}">
        <p14:creationId xmlns:p14="http://schemas.microsoft.com/office/powerpoint/2010/main" val="1278755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rmAutofit/>
          </a:bodyPr>
          <a:lstStyle/>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Title</a:t>
            </a:r>
          </a:p>
          <a:p>
            <a:pPr algn="l">
              <a:buFont typeface="+mj-lt"/>
              <a:buAutoNum type="arabicPeriod"/>
            </a:pPr>
            <a:r>
              <a:rPr lang="en-US" sz="1700" dirty="0">
                <a:solidFill>
                  <a:srgbClr val="333333"/>
                </a:solidFill>
                <a:latin typeface="Times New Roman" panose="02020603050405020304" pitchFamily="18" charset="0"/>
                <a:cs typeface="Times New Roman" panose="02020603050405020304" pitchFamily="18" charset="0"/>
              </a:rPr>
              <a:t>Motivation</a:t>
            </a: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Background</a:t>
            </a: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Abstract(Problem statement)</a:t>
            </a: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Literature Survey</a:t>
            </a: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Objectives of the Study</a:t>
            </a:r>
          </a:p>
          <a:p>
            <a:pPr>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Data Set and Data Processing</a:t>
            </a:r>
          </a:p>
          <a:p>
            <a:pPr algn="l">
              <a:buFont typeface="+mj-lt"/>
              <a:buAutoNum type="arabicPeriod"/>
            </a:pPr>
            <a:r>
              <a:rPr lang="en-US" sz="1700" dirty="0">
                <a:solidFill>
                  <a:srgbClr val="333333"/>
                </a:solidFill>
                <a:latin typeface="Times New Roman" panose="02020603050405020304" pitchFamily="18" charset="0"/>
                <a:cs typeface="Times New Roman" panose="02020603050405020304" pitchFamily="18" charset="0"/>
              </a:rPr>
              <a:t>Research Design(Blueprint/Workflow)</a:t>
            </a:r>
            <a:endParaRPr lang="en-US" sz="1700" b="0" i="0" dirty="0">
              <a:solidFill>
                <a:srgbClr val="333333"/>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Data Analysis and Model Description</a:t>
            </a: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Data Visualization and Results</a:t>
            </a: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References</a:t>
            </a: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Agenda</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07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rmAutofit/>
          </a:bodyPr>
          <a:lstStyle/>
          <a:p>
            <a:pPr>
              <a:lnSpc>
                <a:spcPct val="160000"/>
              </a:lnSpc>
            </a:pPr>
            <a:r>
              <a:rPr lang="en-US" b="0" i="0" dirty="0">
                <a:solidFill>
                  <a:srgbClr val="333333"/>
                </a:solidFill>
                <a:effectLst/>
                <a:latin typeface="Times New Roman" panose="02020603050405020304" pitchFamily="18" charset="0"/>
                <a:cs typeface="Times New Roman" panose="02020603050405020304" pitchFamily="18" charset="0"/>
              </a:rPr>
              <a:t>Our Project, ‘A Machine Learning Model for Early Depression Detection’,  uses early depression keywords from a Gemini AI API to perform sentimental analysis on Kaggle twitter dataset using Logistic Regression and </a:t>
            </a:r>
            <a:r>
              <a:rPr lang="en-US" dirty="0">
                <a:solidFill>
                  <a:srgbClr val="333333"/>
                </a:solidFill>
                <a:latin typeface="Times New Roman" panose="02020603050405020304" pitchFamily="18" charset="0"/>
                <a:cs typeface="Times New Roman" panose="02020603050405020304" pitchFamily="18" charset="0"/>
              </a:rPr>
              <a:t>CNN</a:t>
            </a:r>
            <a:r>
              <a:rPr lang="en-US" b="0" i="0" dirty="0">
                <a:solidFill>
                  <a:srgbClr val="333333"/>
                </a:solidFill>
                <a:effectLst/>
                <a:latin typeface="Times New Roman" panose="02020603050405020304" pitchFamily="18" charset="0"/>
                <a:cs typeface="Times New Roman" panose="02020603050405020304" pitchFamily="18" charset="0"/>
              </a:rPr>
              <a:t>.</a:t>
            </a:r>
          </a:p>
          <a:p>
            <a:pPr>
              <a:lnSpc>
                <a:spcPct val="160000"/>
              </a:lnSpc>
            </a:pPr>
            <a:r>
              <a:rPr lang="en-US" dirty="0">
                <a:solidFill>
                  <a:srgbClr val="333333"/>
                </a:solidFill>
                <a:latin typeface="Times New Roman" panose="02020603050405020304" pitchFamily="18" charset="0"/>
                <a:cs typeface="Times New Roman" panose="02020603050405020304" pitchFamily="18" charset="0"/>
              </a:rPr>
              <a:t>This facilitates to predict the depression at early stages and helps to takes necessary precautions.</a:t>
            </a:r>
            <a:endParaRPr lang="en-US" b="0" i="0" dirty="0">
              <a:solidFill>
                <a:srgbClr val="333333"/>
              </a:solidFill>
              <a:effectLst/>
              <a:latin typeface="Times New Roman" panose="02020603050405020304" pitchFamily="18" charset="0"/>
              <a:cs typeface="Times New Roman" panose="02020603050405020304" pitchFamily="18" charset="0"/>
            </a:endParaRPr>
          </a:p>
          <a:p>
            <a:endParaRPr lang="en-US" sz="1700" b="0" i="0" dirty="0">
              <a:solidFill>
                <a:srgbClr val="333333"/>
              </a:solidFill>
              <a:effectLst/>
              <a:latin typeface="Times New Roman" panose="02020603050405020304" pitchFamily="18" charset="0"/>
              <a:cs typeface="Times New Roman" panose="02020603050405020304" pitchFamily="18" charset="0"/>
            </a:endParaRPr>
          </a:p>
          <a:p>
            <a:endParaRPr lang="en-US" sz="1700" b="0" i="0" dirty="0">
              <a:solidFill>
                <a:srgbClr val="333333"/>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68817"/>
                </a:solidFill>
                <a:latin typeface="Times New Roman" panose="02020603050405020304" pitchFamily="18" charset="0"/>
                <a:cs typeface="Times New Roman" panose="02020603050405020304" pitchFamily="18" charset="0"/>
              </a:rPr>
              <a:t>Introduction</a:t>
            </a: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462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rmAutofit lnSpcReduction="10000"/>
          </a:bodyPr>
          <a:lstStyle/>
          <a:p>
            <a:pPr>
              <a:lnSpc>
                <a:spcPct val="160000"/>
              </a:lnSpc>
            </a:pPr>
            <a:r>
              <a:rPr lang="en-US" dirty="0">
                <a:solidFill>
                  <a:srgbClr val="333333"/>
                </a:solidFill>
                <a:latin typeface="Times New Roman" panose="02020603050405020304" pitchFamily="18" charset="0"/>
                <a:cs typeface="Times New Roman" panose="02020603050405020304" pitchFamily="18" charset="0"/>
              </a:rPr>
              <a:t>Nowadays many people are affecting with depression, </a:t>
            </a:r>
            <a:r>
              <a:rPr lang="en-US" b="0" i="0" dirty="0">
                <a:solidFill>
                  <a:srgbClr val="333333"/>
                </a:solidFill>
                <a:effectLst/>
                <a:latin typeface="Times New Roman" panose="02020603050405020304" pitchFamily="18" charset="0"/>
                <a:cs typeface="Times New Roman" panose="02020603050405020304" pitchFamily="18" charset="0"/>
              </a:rPr>
              <a:t> which is a serious mental health condition.</a:t>
            </a:r>
          </a:p>
          <a:p>
            <a:pPr>
              <a:lnSpc>
                <a:spcPct val="160000"/>
              </a:lnSpc>
            </a:pPr>
            <a:r>
              <a:rPr lang="en-US" dirty="0">
                <a:solidFill>
                  <a:srgbClr val="333333"/>
                </a:solidFill>
                <a:latin typeface="Times New Roman" panose="02020603050405020304" pitchFamily="18" charset="0"/>
                <a:cs typeface="Times New Roman" panose="02020603050405020304" pitchFamily="18" charset="0"/>
              </a:rPr>
              <a:t>This has a big impact on person’s life, which may lead to a thought of suicide.</a:t>
            </a:r>
          </a:p>
          <a:p>
            <a:pPr>
              <a:lnSpc>
                <a:spcPct val="160000"/>
              </a:lnSpc>
            </a:pPr>
            <a:r>
              <a:rPr lang="en-US" dirty="0">
                <a:solidFill>
                  <a:srgbClr val="333333"/>
                </a:solidFill>
                <a:latin typeface="Times New Roman" panose="02020603050405020304" pitchFamily="18" charset="0"/>
                <a:cs typeface="Times New Roman" panose="02020603050405020304" pitchFamily="18" charset="0"/>
              </a:rPr>
              <a:t>We are using a social media platform i.e., twitter to get the people’s emotions.</a:t>
            </a:r>
          </a:p>
          <a:p>
            <a:pPr>
              <a:lnSpc>
                <a:spcPct val="160000"/>
              </a:lnSpc>
            </a:pPr>
            <a:endParaRPr lang="en-US" b="0" i="0" dirty="0">
              <a:solidFill>
                <a:srgbClr val="333333"/>
              </a:solidFill>
              <a:effectLst/>
              <a:latin typeface="Times New Roman" panose="02020603050405020304" pitchFamily="18" charset="0"/>
              <a:cs typeface="Times New Roman" panose="02020603050405020304" pitchFamily="18" charset="0"/>
            </a:endParaRPr>
          </a:p>
          <a:p>
            <a:endParaRPr lang="en-US" sz="1700" b="0" i="0" dirty="0">
              <a:solidFill>
                <a:srgbClr val="333333"/>
              </a:solidFill>
              <a:effectLst/>
              <a:latin typeface="Times New Roman" panose="02020603050405020304" pitchFamily="18" charset="0"/>
              <a:cs typeface="Times New Roman" panose="02020603050405020304" pitchFamily="18" charset="0"/>
            </a:endParaRPr>
          </a:p>
          <a:p>
            <a:endParaRPr lang="en-US" sz="1700" b="0" i="0" dirty="0">
              <a:solidFill>
                <a:srgbClr val="333333"/>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68817"/>
                </a:solidFill>
                <a:latin typeface="Times New Roman" panose="02020603050405020304" pitchFamily="18" charset="0"/>
                <a:cs typeface="Times New Roman" panose="02020603050405020304" pitchFamily="18" charset="0"/>
              </a:rPr>
              <a:t>Motivation</a:t>
            </a: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260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rmAutofit/>
          </a:bodyPr>
          <a:lstStyle/>
          <a:p>
            <a:pPr>
              <a:lnSpc>
                <a:spcPct val="160000"/>
              </a:lnSpc>
            </a:pPr>
            <a:r>
              <a:rPr lang="en-US" b="0" i="0" dirty="0">
                <a:solidFill>
                  <a:srgbClr val="333333"/>
                </a:solidFill>
                <a:effectLst/>
                <a:latin typeface="Times New Roman" panose="02020603050405020304" pitchFamily="18" charset="0"/>
                <a:cs typeface="Times New Roman" panose="02020603050405020304" pitchFamily="18" charset="0"/>
              </a:rPr>
              <a:t>Social media platforms such as twitter are valuable resources of data for understanding and detecting mental health conditions of people.</a:t>
            </a:r>
          </a:p>
          <a:p>
            <a:pPr>
              <a:lnSpc>
                <a:spcPct val="160000"/>
              </a:lnSpc>
            </a:pPr>
            <a:r>
              <a:rPr lang="en-US" dirty="0">
                <a:solidFill>
                  <a:srgbClr val="333333"/>
                </a:solidFill>
                <a:latin typeface="Times New Roman" panose="02020603050405020304" pitchFamily="18" charset="0"/>
                <a:cs typeface="Times New Roman" panose="02020603050405020304" pitchFamily="18" charset="0"/>
              </a:rPr>
              <a:t>We used a dataset containing tweets and extracted keywords to perform sentimental analysis.</a:t>
            </a:r>
          </a:p>
          <a:p>
            <a:pPr>
              <a:lnSpc>
                <a:spcPct val="160000"/>
              </a:lnSpc>
            </a:pPr>
            <a:endParaRPr lang="en-US" b="0" i="0" dirty="0">
              <a:solidFill>
                <a:srgbClr val="333333"/>
              </a:solidFill>
              <a:effectLst/>
              <a:latin typeface="Times New Roman" panose="02020603050405020304" pitchFamily="18" charset="0"/>
              <a:cs typeface="Times New Roman" panose="02020603050405020304" pitchFamily="18" charset="0"/>
            </a:endParaRPr>
          </a:p>
          <a:p>
            <a:pPr>
              <a:lnSpc>
                <a:spcPct val="160000"/>
              </a:lnSpc>
            </a:pPr>
            <a:endParaRPr lang="en-US" sz="1700" b="0" i="0" dirty="0">
              <a:solidFill>
                <a:srgbClr val="333333"/>
              </a:solidFill>
              <a:effectLst/>
              <a:latin typeface="Times New Roman" panose="02020603050405020304" pitchFamily="18" charset="0"/>
              <a:cs typeface="Times New Roman" panose="02020603050405020304" pitchFamily="18" charset="0"/>
            </a:endParaRPr>
          </a:p>
          <a:p>
            <a:endParaRPr lang="en-US" sz="1700" b="0" i="0" dirty="0">
              <a:solidFill>
                <a:srgbClr val="333333"/>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68817"/>
                </a:solidFill>
                <a:latin typeface="Times New Roman" panose="02020603050405020304" pitchFamily="18" charset="0"/>
                <a:cs typeface="Times New Roman" panose="02020603050405020304" pitchFamily="18" charset="0"/>
              </a:rPr>
              <a:t>Background</a:t>
            </a: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0557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rmAutofit lnSpcReduction="10000"/>
          </a:bodyPr>
          <a:lstStyle/>
          <a:p>
            <a:pPr>
              <a:lnSpc>
                <a:spcPct val="160000"/>
              </a:lnSpc>
            </a:pPr>
            <a:r>
              <a:rPr lang="en-US" b="0" i="0" dirty="0">
                <a:solidFill>
                  <a:srgbClr val="333333"/>
                </a:solidFill>
                <a:effectLst/>
                <a:latin typeface="Times New Roman" panose="02020603050405020304" pitchFamily="18" charset="0"/>
                <a:cs typeface="Times New Roman" panose="02020603050405020304" pitchFamily="18" charset="0"/>
              </a:rPr>
              <a:t>Traditional methods of depression screening depends on personal assessments, which is a time-consuming process.</a:t>
            </a:r>
          </a:p>
          <a:p>
            <a:pPr>
              <a:lnSpc>
                <a:spcPct val="160000"/>
              </a:lnSpc>
            </a:pPr>
            <a:r>
              <a:rPr lang="en-US" dirty="0">
                <a:solidFill>
                  <a:srgbClr val="333333"/>
                </a:solidFill>
                <a:latin typeface="Times New Roman" panose="02020603050405020304" pitchFamily="18" charset="0"/>
                <a:cs typeface="Times New Roman" panose="02020603050405020304" pitchFamily="18" charset="0"/>
              </a:rPr>
              <a:t>Also, many people do not like to exhibit obvious symptoms, which is hard to identify their conditions.</a:t>
            </a:r>
          </a:p>
          <a:p>
            <a:pPr>
              <a:lnSpc>
                <a:spcPct val="160000"/>
              </a:lnSpc>
            </a:pPr>
            <a:r>
              <a:rPr lang="en-US" dirty="0">
                <a:solidFill>
                  <a:srgbClr val="333333"/>
                </a:solidFill>
                <a:latin typeface="Times New Roman" panose="02020603050405020304" pitchFamily="18" charset="0"/>
                <a:cs typeface="Times New Roman" panose="02020603050405020304" pitchFamily="18" charset="0"/>
              </a:rPr>
              <a:t>Using twitter sentimental analysis helps to address these problems at the early stages of depression.</a:t>
            </a:r>
          </a:p>
          <a:p>
            <a:pPr>
              <a:lnSpc>
                <a:spcPct val="160000"/>
              </a:lnSpc>
            </a:pPr>
            <a:endParaRPr lang="en-US" b="0" i="0" dirty="0">
              <a:solidFill>
                <a:srgbClr val="333333"/>
              </a:solidFill>
              <a:effectLst/>
              <a:latin typeface="Times New Roman" panose="02020603050405020304" pitchFamily="18" charset="0"/>
              <a:cs typeface="Times New Roman" panose="02020603050405020304" pitchFamily="18" charset="0"/>
            </a:endParaRPr>
          </a:p>
          <a:p>
            <a:pPr>
              <a:lnSpc>
                <a:spcPct val="160000"/>
              </a:lnSpc>
            </a:pPr>
            <a:endParaRPr lang="en-US" sz="1700" b="0" i="0" dirty="0">
              <a:solidFill>
                <a:srgbClr val="333333"/>
              </a:solidFill>
              <a:effectLst/>
              <a:latin typeface="Times New Roman" panose="02020603050405020304" pitchFamily="18" charset="0"/>
              <a:cs typeface="Times New Roman" panose="02020603050405020304" pitchFamily="18" charset="0"/>
            </a:endParaRPr>
          </a:p>
          <a:p>
            <a:endParaRPr lang="en-US" sz="1700" b="0" i="0" dirty="0">
              <a:solidFill>
                <a:srgbClr val="333333"/>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68817"/>
                </a:solidFill>
                <a:latin typeface="Times New Roman" panose="02020603050405020304" pitchFamily="18" charset="0"/>
                <a:cs typeface="Times New Roman" panose="02020603050405020304" pitchFamily="18" charset="0"/>
              </a:rPr>
              <a:t>Abstract (Problem Statement)</a:t>
            </a: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6375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rmAutofit fontScale="85000" lnSpcReduction="20000"/>
          </a:bodyPr>
          <a:lstStyle/>
          <a:p>
            <a:pPr>
              <a:lnSpc>
                <a:spcPct val="160000"/>
              </a:lnSpc>
            </a:pPr>
            <a:r>
              <a:rPr lang="en-US" b="0" i="0" dirty="0">
                <a:solidFill>
                  <a:srgbClr val="333333"/>
                </a:solidFill>
                <a:effectLst/>
                <a:latin typeface="Times New Roman" panose="02020603050405020304" pitchFamily="18" charset="0"/>
                <a:cs typeface="Times New Roman" panose="02020603050405020304" pitchFamily="18" charset="0"/>
              </a:rPr>
              <a:t>The article “Depression detection using emotional artificial intelligence and machine learning: A closer review” aims to give an overview of the several AI and ML methods that aid in the detection and analysis of emotion, and thus depression, as well as the research questions that are associated with them</a:t>
            </a:r>
          </a:p>
          <a:p>
            <a:pPr>
              <a:lnSpc>
                <a:spcPct val="160000"/>
              </a:lnSpc>
            </a:pPr>
            <a:r>
              <a:rPr lang="en-US" b="0" i="0" dirty="0">
                <a:solidFill>
                  <a:srgbClr val="333333"/>
                </a:solidFill>
                <a:effectLst/>
                <a:latin typeface="Times New Roman" panose="02020603050405020304" pitchFamily="18" charset="0"/>
                <a:cs typeface="Times New Roman" panose="02020603050405020304" pitchFamily="18" charset="0"/>
              </a:rPr>
              <a:t>The article “Depression detection from social network data using machine learning techniques” aims to perform depression analysis on Facebook data collected from an online public source. To investigate the effect of depression detection, we propose machine learning techniques as an efficient and scalable method</a:t>
            </a:r>
          </a:p>
          <a:p>
            <a:pPr>
              <a:lnSpc>
                <a:spcPct val="160000"/>
              </a:lnSpc>
            </a:pPr>
            <a:endParaRPr lang="en-US" sz="1700" b="0" i="0" dirty="0">
              <a:solidFill>
                <a:srgbClr val="333333"/>
              </a:solidFill>
              <a:effectLst/>
              <a:latin typeface="Times New Roman" panose="02020603050405020304" pitchFamily="18" charset="0"/>
              <a:cs typeface="Times New Roman" panose="02020603050405020304" pitchFamily="18" charset="0"/>
            </a:endParaRPr>
          </a:p>
          <a:p>
            <a:endParaRPr lang="en-US" sz="1700" b="0" i="0" dirty="0">
              <a:solidFill>
                <a:srgbClr val="333333"/>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68817"/>
                </a:solidFill>
                <a:latin typeface="Times New Roman" panose="02020603050405020304" pitchFamily="18" charset="0"/>
                <a:cs typeface="Times New Roman" panose="02020603050405020304" pitchFamily="18" charset="0"/>
              </a:rPr>
              <a:t>Literature Survey</a:t>
            </a: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123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rmAutofit/>
          </a:bodyPr>
          <a:lstStyle/>
          <a:p>
            <a:pPr>
              <a:lnSpc>
                <a:spcPct val="160000"/>
              </a:lnSpc>
            </a:pPr>
            <a:r>
              <a:rPr lang="en-US" dirty="0">
                <a:solidFill>
                  <a:srgbClr val="333333"/>
                </a:solidFill>
                <a:latin typeface="Times New Roman" panose="02020603050405020304" pitchFamily="18" charset="0"/>
                <a:cs typeface="Times New Roman" panose="02020603050405020304" pitchFamily="18" charset="0"/>
              </a:rPr>
              <a:t>Detect tweets containing signs of earlier depression</a:t>
            </a:r>
          </a:p>
          <a:p>
            <a:pPr>
              <a:lnSpc>
                <a:spcPct val="160000"/>
              </a:lnSpc>
            </a:pPr>
            <a:r>
              <a:rPr lang="en-US" b="0" i="0" dirty="0">
                <a:solidFill>
                  <a:srgbClr val="333333"/>
                </a:solidFill>
                <a:effectLst/>
                <a:latin typeface="Times New Roman" panose="02020603050405020304" pitchFamily="18" charset="0"/>
                <a:cs typeface="Times New Roman" panose="02020603050405020304" pitchFamily="18" charset="0"/>
              </a:rPr>
              <a:t>De</a:t>
            </a:r>
            <a:r>
              <a:rPr lang="en-US" dirty="0">
                <a:solidFill>
                  <a:srgbClr val="333333"/>
                </a:solidFill>
                <a:latin typeface="Times New Roman" panose="02020603050405020304" pitchFamily="18" charset="0"/>
                <a:cs typeface="Times New Roman" panose="02020603050405020304" pitchFamily="18" charset="0"/>
              </a:rPr>
              <a:t>velop a model to perform sentiment analysis on the twitter data</a:t>
            </a:r>
          </a:p>
          <a:p>
            <a:pPr>
              <a:lnSpc>
                <a:spcPct val="160000"/>
              </a:lnSpc>
            </a:pPr>
            <a:r>
              <a:rPr lang="en-US" b="0" i="0" dirty="0">
                <a:solidFill>
                  <a:srgbClr val="333333"/>
                </a:solidFill>
                <a:effectLst/>
                <a:latin typeface="Times New Roman" panose="02020603050405020304" pitchFamily="18" charset="0"/>
                <a:cs typeface="Times New Roman" panose="02020603050405020304" pitchFamily="18" charset="0"/>
              </a:rPr>
              <a:t>Evaluate model’s performance in ter</a:t>
            </a:r>
            <a:r>
              <a:rPr lang="en-US" dirty="0">
                <a:solidFill>
                  <a:srgbClr val="333333"/>
                </a:solidFill>
                <a:latin typeface="Times New Roman" panose="02020603050405020304" pitchFamily="18" charset="0"/>
                <a:cs typeface="Times New Roman" panose="02020603050405020304" pitchFamily="18" charset="0"/>
              </a:rPr>
              <a:t>ms of accuracy</a:t>
            </a:r>
            <a:endParaRPr lang="en-US" b="0" i="0" dirty="0">
              <a:solidFill>
                <a:srgbClr val="333333"/>
              </a:solidFill>
              <a:effectLst/>
              <a:latin typeface="Times New Roman" panose="02020603050405020304" pitchFamily="18" charset="0"/>
              <a:cs typeface="Times New Roman" panose="02020603050405020304" pitchFamily="18" charset="0"/>
            </a:endParaRPr>
          </a:p>
          <a:p>
            <a:pPr>
              <a:lnSpc>
                <a:spcPct val="160000"/>
              </a:lnSpc>
            </a:pPr>
            <a:endParaRPr lang="en-US" sz="1700" b="0" i="0" dirty="0">
              <a:solidFill>
                <a:srgbClr val="333333"/>
              </a:solidFill>
              <a:effectLst/>
              <a:latin typeface="Times New Roman" panose="02020603050405020304" pitchFamily="18" charset="0"/>
              <a:cs typeface="Times New Roman" panose="02020603050405020304" pitchFamily="18" charset="0"/>
            </a:endParaRPr>
          </a:p>
          <a:p>
            <a:endParaRPr lang="en-US" sz="1700" b="0" i="0" dirty="0">
              <a:solidFill>
                <a:srgbClr val="333333"/>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68817"/>
                </a:solidFill>
                <a:latin typeface="Times New Roman" panose="02020603050405020304" pitchFamily="18" charset="0"/>
                <a:cs typeface="Times New Roman" panose="02020603050405020304" pitchFamily="18" charset="0"/>
              </a:rPr>
              <a:t>Objectives of the study</a:t>
            </a: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8395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5418</TotalTime>
  <Words>905</Words>
  <Application>Microsoft Office PowerPoint</Application>
  <PresentationFormat>Widescreen</PresentationFormat>
  <Paragraphs>106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PowerPoint Presentation</vt:lpstr>
      <vt:lpstr>PowerPoint Presentation</vt:lpstr>
      <vt:lpstr>Agenda</vt:lpstr>
      <vt:lpstr>Introduction</vt:lpstr>
      <vt:lpstr>Motivation</vt:lpstr>
      <vt:lpstr>Background</vt:lpstr>
      <vt:lpstr>Abstract (Problem Statement)</vt:lpstr>
      <vt:lpstr>Literature Survey</vt:lpstr>
      <vt:lpstr>Objectives of the study</vt:lpstr>
      <vt:lpstr>Dataset and Data processing</vt:lpstr>
      <vt:lpstr>Dataset and Data processing</vt:lpstr>
      <vt:lpstr>Research Design</vt:lpstr>
      <vt:lpstr>Data Analysis and Model Description</vt:lpstr>
      <vt:lpstr>Data Analysis and Model Description</vt:lpstr>
      <vt:lpstr>Results</vt:lpstr>
      <vt:lpstr>Results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Clayton</dc:creator>
  <cp:lastModifiedBy>harinadh cheepu</cp:lastModifiedBy>
  <cp:revision>54</cp:revision>
  <cp:lastPrinted>2019-08-23T20:44:22Z</cp:lastPrinted>
  <dcterms:created xsi:type="dcterms:W3CDTF">2019-07-08T18:39:15Z</dcterms:created>
  <dcterms:modified xsi:type="dcterms:W3CDTF">2024-04-26T00:54:25Z</dcterms:modified>
</cp:coreProperties>
</file>