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83" r:id="rId3"/>
    <p:sldId id="284" r:id="rId4"/>
    <p:sldId id="257" r:id="rId5"/>
    <p:sldId id="285" r:id="rId6"/>
    <p:sldId id="259" r:id="rId7"/>
    <p:sldId id="262" r:id="rId8"/>
    <p:sldId id="277" r:id="rId9"/>
    <p:sldId id="286" r:id="rId10"/>
    <p:sldId id="278" r:id="rId11"/>
  </p:sldIdLst>
  <p:sldSz cx="9144000" cy="5143500" type="screen16x9"/>
  <p:notesSz cx="6858000" cy="9144000"/>
  <p:embeddedFontLs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Titillium Web Extra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2B6B2B-592B-41CD-9A89-2E1A16E1124D}">
  <a:tblStyle styleId="{BC2B6B2B-592B-41CD-9A89-2E1A16E11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88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MatterIn</a:t>
            </a:r>
            <a:br>
              <a:rPr lang="en-US" dirty="0"/>
            </a:br>
            <a:r>
              <a:rPr lang="en-US" sz="3200" dirty="0"/>
              <a:t>Insights that matter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29000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 of insights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F4356-6E79-4924-9289-4389764F8F4A}"/>
              </a:ext>
            </a:extLst>
          </p:cNvPr>
          <p:cNvSpPr txBox="1"/>
          <p:nvPr/>
        </p:nvSpPr>
        <p:spPr>
          <a:xfrm>
            <a:off x="142432" y="3242917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City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E6B13-E515-4F53-8A24-EFDF01A40C99}"/>
              </a:ext>
            </a:extLst>
          </p:cNvPr>
          <p:cNvSpPr txBox="1"/>
          <p:nvPr/>
        </p:nvSpPr>
        <p:spPr>
          <a:xfrm>
            <a:off x="3043945" y="3150051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Area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479C3-76EB-4064-B6D4-AF8472FF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1" y="1594434"/>
            <a:ext cx="1515583" cy="151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C6241-0744-4B89-A68D-6DD54AFE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623" y="1474074"/>
            <a:ext cx="1515584" cy="1515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EBBED-24C8-4473-B874-C8ED83E66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858" y="1474074"/>
            <a:ext cx="1651717" cy="1651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9D72CF-5D8D-4756-BE13-29DFEC092298}"/>
              </a:ext>
            </a:extLst>
          </p:cNvPr>
          <p:cNvSpPr txBox="1"/>
          <p:nvPr/>
        </p:nvSpPr>
        <p:spPr>
          <a:xfrm>
            <a:off x="7005754" y="3242917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Customer Lever</a:t>
            </a:r>
          </a:p>
        </p:txBody>
      </p:sp>
    </p:spTree>
    <p:extLst>
      <p:ext uri="{BB962C8B-B14F-4D97-AF65-F5344CB8AC3E}">
        <p14:creationId xmlns:p14="http://schemas.microsoft.com/office/powerpoint/2010/main" val="410963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26A6-ADA2-4BD8-8903-BFE27D84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75" y="262025"/>
            <a:ext cx="7686000" cy="857400"/>
          </a:xfrm>
        </p:spPr>
        <p:txBody>
          <a:bodyPr/>
          <a:lstStyle/>
          <a:p>
            <a:r>
              <a:rPr lang="en-US" dirty="0"/>
              <a:t>Fields in Each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ACBD-7396-4207-9AAA-48F354611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9531C-3644-4331-8D89-82D2DA5F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5" y="2172307"/>
            <a:ext cx="1087941" cy="108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0D5E3-CE1E-4E05-9F84-7558DA8C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68" y="2185285"/>
            <a:ext cx="1087941" cy="108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99096-37F0-48F2-A42B-54E6DAAC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07" y="2014064"/>
            <a:ext cx="1314770" cy="1314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FB435C-A7D8-49A4-9BB4-403E284EC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549" y="2060057"/>
            <a:ext cx="1095126" cy="1095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F0307B-0908-4623-85B9-A39F811294D2}"/>
              </a:ext>
            </a:extLst>
          </p:cNvPr>
          <p:cNvSpPr txBox="1"/>
          <p:nvPr/>
        </p:nvSpPr>
        <p:spPr>
          <a:xfrm>
            <a:off x="393233" y="3332264"/>
            <a:ext cx="176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Warehouse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55A3C-41B1-49C0-887F-4B3EAC9EBE11}"/>
              </a:ext>
            </a:extLst>
          </p:cNvPr>
          <p:cNvSpPr txBox="1"/>
          <p:nvPr/>
        </p:nvSpPr>
        <p:spPr>
          <a:xfrm>
            <a:off x="2536391" y="3328834"/>
            <a:ext cx="176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F94FD-7E68-42A9-B61A-F01304155B1B}"/>
              </a:ext>
            </a:extLst>
          </p:cNvPr>
          <p:cNvSpPr txBox="1"/>
          <p:nvPr/>
        </p:nvSpPr>
        <p:spPr>
          <a:xfrm>
            <a:off x="4842606" y="3295253"/>
            <a:ext cx="176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6102ED-1A4B-4125-96BF-749018F7009D}"/>
              </a:ext>
            </a:extLst>
          </p:cNvPr>
          <p:cNvSpPr txBox="1"/>
          <p:nvPr/>
        </p:nvSpPr>
        <p:spPr>
          <a:xfrm>
            <a:off x="7068185" y="3273226"/>
            <a:ext cx="176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99328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29000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insights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14CC3-3AB3-4BED-AA79-904673B7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96" y="1386368"/>
            <a:ext cx="1513244" cy="1513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57891-A616-44C8-9EE5-1AFC84C7C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194" y="1386368"/>
            <a:ext cx="1513244" cy="1513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F4356-6E79-4924-9289-4389764F8F4A}"/>
              </a:ext>
            </a:extLst>
          </p:cNvPr>
          <p:cNvSpPr txBox="1"/>
          <p:nvPr/>
        </p:nvSpPr>
        <p:spPr>
          <a:xfrm>
            <a:off x="1112874" y="3224742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Descriptive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E6B13-E515-4F53-8A24-EFDF01A40C99}"/>
              </a:ext>
            </a:extLst>
          </p:cNvPr>
          <p:cNvSpPr txBox="1"/>
          <p:nvPr/>
        </p:nvSpPr>
        <p:spPr>
          <a:xfrm>
            <a:off x="5623636" y="3209254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Predictive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BC2D-C7B9-4F6D-B0A7-FDCF2061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75" y="262025"/>
            <a:ext cx="7686000" cy="857400"/>
          </a:xfrm>
        </p:spPr>
        <p:txBody>
          <a:bodyPr/>
          <a:lstStyle/>
          <a:p>
            <a:r>
              <a:rPr lang="en-US" dirty="0"/>
              <a:t>Insights gained using data science &amp;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F3D7-4264-480B-A095-D77EEED87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Entity Categorization</a:t>
            </a:r>
          </a:p>
          <a:p>
            <a:r>
              <a:rPr lang="en-US" sz="2400" dirty="0"/>
              <a:t>Pod Placement</a:t>
            </a:r>
          </a:p>
          <a:p>
            <a:r>
              <a:rPr lang="en-US" sz="2400" dirty="0"/>
              <a:t>Personalized Recommendations</a:t>
            </a:r>
          </a:p>
          <a:p>
            <a:r>
              <a:rPr lang="en-US" sz="2400" dirty="0"/>
              <a:t>Demand Forecasting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DAF8-CBC2-40E8-B8BE-873BB700818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3525" y="1119425"/>
            <a:ext cx="3730800" cy="2853900"/>
          </a:xfrm>
        </p:spPr>
        <p:txBody>
          <a:bodyPr/>
          <a:lstStyle/>
          <a:p>
            <a:r>
              <a:rPr lang="en-US" dirty="0"/>
              <a:t>Quantile based </a:t>
            </a:r>
          </a:p>
          <a:p>
            <a:r>
              <a:rPr lang="en-US" dirty="0"/>
              <a:t>Optimization of cost and priority in constrained environment</a:t>
            </a:r>
          </a:p>
          <a:p>
            <a:r>
              <a:rPr lang="en-US" dirty="0"/>
              <a:t>Collaborative Filtering</a:t>
            </a:r>
          </a:p>
          <a:p>
            <a:r>
              <a:rPr lang="en-US" dirty="0"/>
              <a:t>Supervised Machine Learning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1E69C-46BE-474F-A6DA-5BE9F9C1C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21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111321" y="1464086"/>
            <a:ext cx="6921357" cy="3269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Smartly Placing just 3 pods in a city with 15 society clusters (areas), can reduce the logistic distance by half. Area based demand forecasting can help stock the pods in advance. Personalized Recommendations can help boost sales  </a:t>
            </a:r>
            <a:r>
              <a:rPr lang="en" dirty="0">
                <a:solidFill>
                  <a:schemeClr val="lt1"/>
                </a:solidFill>
              </a:rPr>
              <a:t>”</a:t>
            </a:r>
            <a:endParaRPr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BIG CONCEPT</a:t>
            </a:r>
            <a:endParaRPr sz="920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Data Science and Analytics can help accelerate the growth of </a:t>
            </a:r>
            <a:r>
              <a:rPr lang="en-US" sz="1800" dirty="0" err="1"/>
              <a:t>MilkBasket</a:t>
            </a:r>
            <a:endParaRPr sz="1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6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3873715" y="1016252"/>
            <a:ext cx="4450800" cy="28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005" name="Google Shape;1005;p3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06" name="Google Shape;1006;p36"/>
          <p:cNvSpPr txBox="1">
            <a:spLocks noGrp="1"/>
          </p:cNvSpPr>
          <p:nvPr>
            <p:ph type="body" idx="4294967295"/>
          </p:nvPr>
        </p:nvSpPr>
        <p:spPr>
          <a:xfrm>
            <a:off x="298464" y="178169"/>
            <a:ext cx="2565238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Web Dashboard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D83F9C-2701-407D-A37B-3198AA40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714" y="1016252"/>
            <a:ext cx="4450799" cy="284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71BC11-9A29-4274-B59C-F55C19951522}"/>
              </a:ext>
            </a:extLst>
          </p:cNvPr>
          <p:cNvSpPr txBox="1"/>
          <p:nvPr/>
        </p:nvSpPr>
        <p:spPr>
          <a:xfrm>
            <a:off x="473802" y="2437352"/>
            <a:ext cx="2491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Easy to view Dashboard to view insights and predictions and make important business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01C28-DBAA-4AE5-85C2-C157B7601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1039F-A7B2-4D7B-80FE-120B5CF3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89" y="0"/>
            <a:ext cx="71810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4378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145</Words>
  <Application>Microsoft Office PowerPoint</Application>
  <PresentationFormat>On-screen Show (16:9)</PresentationFormat>
  <Paragraphs>38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Titillium Web</vt:lpstr>
      <vt:lpstr>Arial</vt:lpstr>
      <vt:lpstr>Titillium Web ExtraLight</vt:lpstr>
      <vt:lpstr>Thaliard template</vt:lpstr>
      <vt:lpstr>MatterIn Insights that matter</vt:lpstr>
      <vt:lpstr>Level of insights</vt:lpstr>
      <vt:lpstr>Fields in Each Level</vt:lpstr>
      <vt:lpstr>Types of insights</vt:lpstr>
      <vt:lpstr>Insights gained using data science &amp; analytics</vt:lpstr>
      <vt:lpstr>PowerPoint Presentation</vt:lpstr>
      <vt:lpstr>BIG CONCEPT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MatterIn Insights that matter</dc:title>
  <dc:creator>Anirudh Murali</dc:creator>
  <cp:lastModifiedBy>Anirudh Murali</cp:lastModifiedBy>
  <cp:revision>12</cp:revision>
  <dcterms:modified xsi:type="dcterms:W3CDTF">2019-08-04T04:29:52Z</dcterms:modified>
</cp:coreProperties>
</file>