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150876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1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9C1B4C5-86A1-45F3-8FD7-C909B2AAE1FA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60120" y="3474720"/>
            <a:ext cx="7680600" cy="3291480"/>
          </a:xfrm>
          <a:prstGeom prst="rect">
            <a:avLst/>
          </a:prstGeom>
        </p:spPr>
        <p:txBody>
          <a:bodyPr lIns="96840" tIns="48240" rIns="96840" bIns="4824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438880" y="6947640"/>
            <a:ext cx="4160160" cy="36540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7623C744-5DC1-4440-ABC9-0274AF852CF0}" type="slidenum">
              <a:rPr lang="en-US" sz="1300" b="0" strike="noStrike" spc="-1">
                <a:latin typeface="Times New Roman"/>
              </a:rPr>
              <a:t>1</a:t>
            </a:fld>
            <a:endParaRPr lang="en-IN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1925604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9560" y="8100360"/>
            <a:ext cx="1925604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9560" y="81003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0936440" y="81003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620028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580160" y="3530160"/>
            <a:ext cx="620028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090760" y="3530160"/>
            <a:ext cx="620028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69560" y="8100360"/>
            <a:ext cx="620028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580160" y="8100360"/>
            <a:ext cx="620028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4090760" y="8100360"/>
            <a:ext cx="620028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9560" y="3530160"/>
            <a:ext cx="19256040" cy="8750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19256040" cy="87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9396720" cy="87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0936440" y="3530160"/>
            <a:ext cx="9396720" cy="87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4880" y="4686840"/>
            <a:ext cx="18186480" cy="1499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0936440" y="3530160"/>
            <a:ext cx="9396720" cy="87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69560" y="81003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9396720" cy="87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36440" y="81003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9560" y="35301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936440" y="3530160"/>
            <a:ext cx="939672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9560" y="8100360"/>
            <a:ext cx="19256040" cy="4173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7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4880" y="4686840"/>
            <a:ext cx="18186480" cy="3233520"/>
          </a:xfrm>
          <a:prstGeom prst="rect">
            <a:avLst/>
          </a:prstGeom>
        </p:spPr>
        <p:txBody>
          <a:bodyPr lIns="207720" tIns="104040" rIns="207720" bIns="1040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10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069560" y="13983840"/>
            <a:ext cx="4991760" cy="802800"/>
          </a:xfrm>
          <a:prstGeom prst="rect">
            <a:avLst/>
          </a:prstGeom>
        </p:spPr>
        <p:txBody>
          <a:bodyPr lIns="207720" tIns="104040" rIns="207720" bIns="104040" anchor="ctr">
            <a:noAutofit/>
          </a:bodyPr>
          <a:lstStyle/>
          <a:p>
            <a:pPr>
              <a:lnSpc>
                <a:spcPct val="100000"/>
              </a:lnSpc>
            </a:pPr>
            <a:fld id="{59484A97-7495-4DC3-8F64-1B30878C728D}" type="datetime">
              <a:rPr lang="en-US" sz="2800" b="0" strike="noStrike" spc="-1">
                <a:solidFill>
                  <a:srgbClr val="8B8B8B"/>
                </a:solidFill>
                <a:latin typeface="Calibri"/>
              </a:rPr>
              <a:t>1/7/2025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310520" y="13983840"/>
            <a:ext cx="6774480" cy="802800"/>
          </a:xfrm>
          <a:prstGeom prst="rect">
            <a:avLst/>
          </a:prstGeom>
        </p:spPr>
        <p:txBody>
          <a:bodyPr lIns="207720" tIns="104040" rIns="207720" bIns="104040"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334560" y="13983840"/>
            <a:ext cx="4991760" cy="802800"/>
          </a:xfrm>
          <a:prstGeom prst="rect">
            <a:avLst/>
          </a:prstGeom>
        </p:spPr>
        <p:txBody>
          <a:bodyPr lIns="207720" tIns="104040" rIns="207720" bIns="104040" anchor="ctr">
            <a:noAutofit/>
          </a:bodyPr>
          <a:lstStyle/>
          <a:p>
            <a:pPr algn="r">
              <a:lnSpc>
                <a:spcPct val="100000"/>
              </a:lnSpc>
            </a:pPr>
            <a:fld id="{C4E0CE3A-F329-4AFE-950D-32980F0D42D8}" type="slidenum">
              <a:rPr lang="en-US" sz="28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69560" y="3530160"/>
            <a:ext cx="19256040" cy="87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73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5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5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21395880" cy="2328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4440" tIns="32400" rIns="64440" bIns="324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4955840" y="2482978"/>
            <a:ext cx="6140504" cy="6750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1640" tIns="161640" rIns="161640" bIns="16164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400" b="1" strike="noStrike" spc="-1" dirty="0">
                <a:solidFill>
                  <a:srgbClr val="C00000"/>
                </a:solidFill>
                <a:latin typeface="Bookman Old Style"/>
              </a:rPr>
              <a:t>Results</a:t>
            </a:r>
            <a:endParaRPr lang="en-IN" sz="3400" b="0" strike="noStrike" spc="-1" dirty="0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334799" y="10787804"/>
            <a:ext cx="6856791" cy="614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400" b="1" strike="noStrike" spc="-1" dirty="0">
                <a:solidFill>
                  <a:srgbClr val="C00000"/>
                </a:solidFill>
                <a:latin typeface="Bookman Old Style"/>
              </a:rPr>
              <a:t>Literature Survey</a:t>
            </a:r>
            <a:endParaRPr lang="en-IN" sz="3400" b="0" strike="noStrike" spc="-1" dirty="0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334798" y="6445596"/>
            <a:ext cx="6793460" cy="855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64520" tIns="164520" rIns="164520" bIns="1645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400" b="1" strike="noStrike" spc="-1" dirty="0">
                <a:solidFill>
                  <a:srgbClr val="C00000"/>
                </a:solidFill>
                <a:latin typeface="Bookman Old Style"/>
              </a:rPr>
              <a:t>Contributions</a:t>
            </a:r>
            <a:endParaRPr lang="en-IN" sz="3400" b="0" strike="noStrike" spc="-1" dirty="0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7471427" y="2482979"/>
            <a:ext cx="7238520" cy="11611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br>
              <a:rPr lang="en-GB" sz="1050" b="1" spc="-1" dirty="0">
                <a:solidFill>
                  <a:srgbClr val="C00000"/>
                </a:solidFill>
                <a:latin typeface="Bookman Old Style"/>
              </a:rPr>
            </a:br>
            <a:r>
              <a:rPr lang="en-GB" sz="3400" b="1" strike="noStrike" spc="-1" dirty="0">
                <a:solidFill>
                  <a:srgbClr val="C00000"/>
                </a:solidFill>
                <a:latin typeface="Bookman Old Style"/>
              </a:rPr>
              <a:t>Methodology</a:t>
            </a:r>
            <a:endParaRPr lang="en-IN" sz="3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262726" y="2482979"/>
            <a:ext cx="6928864" cy="614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400" b="0" strike="noStrike" spc="-1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3400" b="1" strike="noStrike" spc="-1" dirty="0">
                <a:solidFill>
                  <a:srgbClr val="C00000"/>
                </a:solidFill>
                <a:latin typeface="Bookman Old Style"/>
              </a:rPr>
              <a:t>Problem Statement</a:t>
            </a:r>
            <a:endParaRPr lang="en-IN" sz="3400" b="0" strike="noStrike" spc="-1" dirty="0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4936386" y="9143905"/>
            <a:ext cx="6159958" cy="614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400" b="1" strike="noStrike" spc="-1" dirty="0">
                <a:solidFill>
                  <a:srgbClr val="C00000"/>
                </a:solidFill>
                <a:latin typeface="Bookman Old Style"/>
              </a:rPr>
              <a:t>Optimization Details</a:t>
            </a:r>
            <a:endParaRPr lang="en-IN" sz="3400" b="0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4936386" y="12172665"/>
            <a:ext cx="6159958" cy="614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400" b="1" strike="noStrike" spc="-1" dirty="0">
                <a:solidFill>
                  <a:srgbClr val="C00000"/>
                </a:solidFill>
                <a:latin typeface="Bookman Old Style"/>
              </a:rPr>
              <a:t>Conclusions</a:t>
            </a:r>
            <a:endParaRPr lang="en-IN" sz="3400" b="0" strike="noStrike" spc="-1" dirty="0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-1" y="14249520"/>
            <a:ext cx="21396325" cy="838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latin typeface="Bookman Old Style"/>
              </a:rPr>
              <a:t>Mini Project-2024-25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17E00-9A79-3260-9288-7A2180E196A2}"/>
              </a:ext>
            </a:extLst>
          </p:cNvPr>
          <p:cNvSpPr txBox="1"/>
          <p:nvPr/>
        </p:nvSpPr>
        <p:spPr>
          <a:xfrm>
            <a:off x="6591815" y="173796"/>
            <a:ext cx="148040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C00000"/>
                </a:solidFill>
                <a:latin typeface="Bookman Old Style"/>
              </a:rPr>
              <a:t>Advanced Pothole Detection and Mitigation</a:t>
            </a:r>
            <a:endParaRPr lang="en-IN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000" b="0" strike="noStrike" spc="-1" dirty="0">
                <a:solidFill>
                  <a:srgbClr val="C00000"/>
                </a:solidFill>
                <a:latin typeface="Bookman Old Style"/>
              </a:rPr>
              <a:t>E Sujaya, Anirudh Navalgund, Shasha</a:t>
            </a:r>
            <a:r>
              <a:rPr lang="en-GB" sz="3000" spc="-1" dirty="0">
                <a:solidFill>
                  <a:srgbClr val="C00000"/>
                </a:solidFill>
                <a:latin typeface="Bookman Old Style"/>
              </a:rPr>
              <a:t>nk Padavalkar, Royston Vedamuthu</a:t>
            </a:r>
            <a:r>
              <a:rPr lang="en-GB" sz="3000" b="0" strike="noStrike" spc="-1" dirty="0">
                <a:solidFill>
                  <a:srgbClr val="C00000"/>
                </a:solidFill>
                <a:latin typeface="Bookman Old Style"/>
              </a:rPr>
              <a:t> 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000" b="0" strike="noStrike" spc="-1" dirty="0">
                <a:solidFill>
                  <a:srgbClr val="C00000"/>
                </a:solidFill>
                <a:latin typeface="Bookman Old Style"/>
              </a:rPr>
              <a:t>School</a:t>
            </a:r>
            <a:r>
              <a:rPr lang="en-GB" sz="3000" spc="-1" dirty="0">
                <a:solidFill>
                  <a:srgbClr val="C00000"/>
                </a:solidFill>
                <a:latin typeface="Bookman Old Style"/>
              </a:rPr>
              <a:t> of </a:t>
            </a:r>
            <a:r>
              <a:rPr lang="en-GB" sz="3000" b="0" strike="noStrike" spc="-1" dirty="0">
                <a:solidFill>
                  <a:srgbClr val="C00000"/>
                </a:solidFill>
                <a:latin typeface="Bookman Old Style"/>
              </a:rPr>
              <a:t>Electronics and Communication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900" spc="-1" dirty="0">
                <a:solidFill>
                  <a:srgbClr val="C00000"/>
                </a:solidFill>
                <a:latin typeface="Bookman Old Style"/>
              </a:rPr>
              <a:t>01fe22bec102@kletech.ac.in, 01fe22bec104@kletech.ac.in, 01fe22bec087@kletech.ac.in, 01fe22bei035@kletech.ac.in</a:t>
            </a:r>
            <a:endParaRPr lang="en-IN" sz="19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AFEEE-A1FD-D450-8DE1-E834FDF9B171}"/>
              </a:ext>
            </a:extLst>
          </p:cNvPr>
          <p:cNvSpPr txBox="1"/>
          <p:nvPr/>
        </p:nvSpPr>
        <p:spPr>
          <a:xfrm>
            <a:off x="253440" y="3098636"/>
            <a:ext cx="692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 innovative and advanced pothole detection system to identify potential road hazards and avoid them.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DEBFA-ED9E-DAE8-57E0-44025B355DD1}"/>
              </a:ext>
            </a:extLst>
          </p:cNvPr>
          <p:cNvSpPr txBox="1"/>
          <p:nvPr/>
        </p:nvSpPr>
        <p:spPr>
          <a:xfrm>
            <a:off x="253440" y="4700150"/>
            <a:ext cx="687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pipelined framework for real-time pothole detection using multi-modal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reliable assistance system for executing safe driving maneuvers in real 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g sans"/>
              </a:rPr>
              <a:t>Provide visual and audio feedback to the user upon pothole detection, ensuring immediate awareness and safety.</a:t>
            </a:r>
            <a:endParaRPr lang="en-US" dirty="0">
              <a:latin typeface="gg sans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A651-3BB3-F6B6-560C-7F60AC7F0368}"/>
              </a:ext>
            </a:extLst>
          </p:cNvPr>
          <p:cNvSpPr txBox="1"/>
          <p:nvPr/>
        </p:nvSpPr>
        <p:spPr>
          <a:xfrm>
            <a:off x="253440" y="7359867"/>
            <a:ext cx="6939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Enhanced Safety: Alerts drivers to potholes, reducing accidents and vehicle damage.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Cost Savings: Optimizes road repair and maintenance, saving resources.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Environmental Impact: Reduces fuel consumption and pollution from smoother traffic flow.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Technological Innovation: Employs advanced sensors and algorithms for precise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Data-Driven Insights: Provides actionable data for infrastructure planning.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Scalability: Can extend to detect other road anomalies and integrate with smart city systems.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0C304D-64A2-0281-E3F4-7C0DBB8F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0" y="669944"/>
            <a:ext cx="6338375" cy="110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D1005-A4C1-5490-D247-AAF142DB3F5B}"/>
              </a:ext>
            </a:extLst>
          </p:cNvPr>
          <p:cNvSpPr txBox="1"/>
          <p:nvPr/>
        </p:nvSpPr>
        <p:spPr>
          <a:xfrm>
            <a:off x="334798" y="11405884"/>
            <a:ext cx="6856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Conducted an exhaustive literature survey, reviewing state-of-the-art advancements and approaches towards pothole detection using computer vision (camera) and LiDAR.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gg sans"/>
              </a:rPr>
              <a:t>Talha, S.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gg sans"/>
              </a:rPr>
              <a:t>Manasreh</a:t>
            </a:r>
            <a:r>
              <a:rPr lang="en-US" b="0" i="0" dirty="0">
                <a:solidFill>
                  <a:srgbClr val="222222"/>
                </a:solidFill>
                <a:effectLst/>
                <a:latin typeface="gg sans"/>
              </a:rPr>
              <a:t>, D.,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gg sans"/>
              </a:rPr>
              <a:t>Nazzal</a:t>
            </a:r>
            <a:r>
              <a:rPr lang="en-US" b="0" i="0" dirty="0">
                <a:solidFill>
                  <a:srgbClr val="222222"/>
                </a:solidFill>
                <a:effectLst/>
                <a:latin typeface="gg sans"/>
              </a:rPr>
              <a:t>, M. D. (2024). The Use of Lidar and Artificial Intelligence Algorithms for Detection and Size Estimation of Potholes. </a:t>
            </a:r>
            <a:r>
              <a:rPr lang="en-US" b="0" i="1" dirty="0">
                <a:solidFill>
                  <a:srgbClr val="222222"/>
                </a:solidFill>
                <a:effectLst/>
                <a:latin typeface="gg sans"/>
              </a:rPr>
              <a:t>Buildings</a:t>
            </a:r>
            <a:r>
              <a:rPr lang="en-US" b="0" i="0" dirty="0">
                <a:solidFill>
                  <a:srgbClr val="222222"/>
                </a:solidFill>
                <a:effectLst/>
                <a:latin typeface="gg sans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gg sans"/>
              </a:rPr>
              <a:t>14</a:t>
            </a:r>
            <a:r>
              <a:rPr lang="en-US" b="0" i="0" dirty="0">
                <a:solidFill>
                  <a:srgbClr val="222222"/>
                </a:solidFill>
                <a:effectLst/>
                <a:latin typeface="gg sans"/>
              </a:rPr>
              <a:t>(4), 1078.</a:t>
            </a:r>
            <a:endParaRPr lang="en-US" dirty="0">
              <a:solidFill>
                <a:srgbClr val="222222"/>
              </a:solidFill>
              <a:latin typeface="gg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gg sans"/>
              </a:rPr>
              <a:t>Yik, Y. K., Alias, N. E., Yusof, Y., &amp; Isaak, S. (2021, February). A real-time pothole detection based on deep learning approach. In </a:t>
            </a:r>
            <a:r>
              <a:rPr lang="en-US" b="0" i="1" dirty="0">
                <a:solidFill>
                  <a:srgbClr val="222222"/>
                </a:solidFill>
                <a:effectLst/>
                <a:latin typeface="gg sans"/>
              </a:rPr>
              <a:t>Journal of physics: Conference series</a:t>
            </a:r>
            <a:r>
              <a:rPr lang="en-US" b="0" i="0" dirty="0">
                <a:solidFill>
                  <a:srgbClr val="222222"/>
                </a:solidFill>
                <a:effectLst/>
                <a:latin typeface="gg sans"/>
              </a:rPr>
              <a:t> (Vol. 1828, No. 1, p. 012001). IOP Publishing.</a:t>
            </a:r>
            <a:endParaRPr lang="en-US" b="0" i="0" dirty="0">
              <a:effectLst/>
              <a:latin typeface="gg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D6197-0F1E-D82B-5985-633DE56B4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7" t="34454" r="31584" b="7167"/>
          <a:stretch/>
        </p:blipFill>
        <p:spPr>
          <a:xfrm>
            <a:off x="15053116" y="4513205"/>
            <a:ext cx="3254337" cy="21372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8F3F27-B4DC-945E-42E7-941CE5C8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116" y="6824150"/>
            <a:ext cx="3254337" cy="208997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CF1876-849B-2E98-74C6-8AD06448D8B0}"/>
              </a:ext>
            </a:extLst>
          </p:cNvPr>
          <p:cNvSpPr txBox="1"/>
          <p:nvPr/>
        </p:nvSpPr>
        <p:spPr>
          <a:xfrm>
            <a:off x="14835128" y="12889150"/>
            <a:ext cx="641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g sans"/>
              </a:rPr>
              <a:t>Our pothole detection and mitigation system combines YOLOv8-based real-time detection with LiDAR-based depth analysis to accurately identify and differentiate potholes, ensuring improved road safety and actionable insights for infrastructure management.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C982A-36B5-F029-1B80-973CA29EAE9F}"/>
              </a:ext>
            </a:extLst>
          </p:cNvPr>
          <p:cNvSpPr txBox="1"/>
          <p:nvPr/>
        </p:nvSpPr>
        <p:spPr>
          <a:xfrm>
            <a:off x="14955841" y="9831564"/>
            <a:ext cx="6159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g sans"/>
              </a:rPr>
              <a:t>Implemented the lightweight YOLOv8n model to balance accuracy and computational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g sans"/>
              </a:rPr>
              <a:t>Fine-tuned LiDAR distance thresholds to effectively filter out minor surface irregularities, enhancing the system's precision in identifying significant potholes.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g sans"/>
              </a:rPr>
              <a:t>Optimized the LiDAR and camera synchronization to ensure seamless data acquisition and processing for accurate pothole detection.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4041C5-DC10-72AB-E5AB-13560C6E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636"/>
          <a:stretch/>
        </p:blipFill>
        <p:spPr>
          <a:xfrm>
            <a:off x="18495404" y="3430986"/>
            <a:ext cx="2584076" cy="54556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D35CD1-3589-786E-9DB8-B3A1F42D67B1}"/>
              </a:ext>
            </a:extLst>
          </p:cNvPr>
          <p:cNvSpPr txBox="1"/>
          <p:nvPr/>
        </p:nvSpPr>
        <p:spPr>
          <a:xfrm>
            <a:off x="16328940" y="3368378"/>
            <a:ext cx="214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g sans"/>
              </a:rPr>
              <a:t>Pothole at Left</a:t>
            </a:r>
          </a:p>
          <a:p>
            <a:r>
              <a:rPr lang="en-US" sz="2400" b="1" dirty="0">
                <a:latin typeface="gg sans"/>
              </a:rPr>
              <a:t>Keep Right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003D6E-7D62-220F-FB8F-9B44DA7C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5296" y="3102524"/>
            <a:ext cx="1353644" cy="1353644"/>
          </a:xfrm>
          <a:prstGeom prst="rect">
            <a:avLst/>
          </a:prstGeom>
        </p:spPr>
      </p:pic>
      <p:sp>
        <p:nvSpPr>
          <p:cNvPr id="25" name="CustomShape 8">
            <a:extLst>
              <a:ext uri="{FF2B5EF4-FFF2-40B4-BE49-F238E27FC236}">
                <a16:creationId xmlns:a16="http://schemas.microsoft.com/office/drawing/2014/main" id="{7850AEE6-CAC6-B1D9-11BF-7EF14B267EE9}"/>
              </a:ext>
            </a:extLst>
          </p:cNvPr>
          <p:cNvSpPr/>
          <p:nvPr/>
        </p:nvSpPr>
        <p:spPr>
          <a:xfrm>
            <a:off x="334798" y="3838506"/>
            <a:ext cx="6793460" cy="855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64520" tIns="164520" rIns="164520" bIns="1645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400" b="1" strike="noStrike" spc="-1" dirty="0">
                <a:solidFill>
                  <a:srgbClr val="C00000"/>
                </a:solidFill>
                <a:latin typeface="Bookman Old Style"/>
              </a:rPr>
              <a:t>Objectives</a:t>
            </a:r>
            <a:endParaRPr lang="en-IN" sz="3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E9FB1-5B0C-608C-3437-BF6300F569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706" r="36262" b="11528"/>
          <a:stretch/>
        </p:blipFill>
        <p:spPr>
          <a:xfrm>
            <a:off x="7678176" y="3430986"/>
            <a:ext cx="6872901" cy="10166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417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Bookman Old Style</vt:lpstr>
      <vt:lpstr>Calibri</vt:lpstr>
      <vt:lpstr>gg sans</vt:lpstr>
      <vt:lpstr>Symbol</vt:lpstr>
      <vt:lpstr>Times New Roman</vt:lpstr>
      <vt:lpstr>Wingdings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aesplancopy.co.uk</dc:creator>
  <dc:description/>
  <cp:lastModifiedBy>Anirudh Navalgund</cp:lastModifiedBy>
  <cp:revision>211</cp:revision>
  <dcterms:created xsi:type="dcterms:W3CDTF">2009-07-23T11:11:30Z</dcterms:created>
  <dcterms:modified xsi:type="dcterms:W3CDTF">2025-01-07T15:04:59Z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