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9"/>
  </p:notesMasterIdLst>
  <p:sldIdLst>
    <p:sldId id="259" r:id="rId2"/>
    <p:sldId id="260" r:id="rId3"/>
    <p:sldId id="261" r:id="rId4"/>
    <p:sldId id="262" r:id="rId5"/>
    <p:sldId id="264" r:id="rId6"/>
    <p:sldId id="265" r:id="rId7"/>
    <p:sldId id="266" r:id="rId8"/>
    <p:sldId id="267" r:id="rId9"/>
    <p:sldId id="268" r:id="rId10"/>
    <p:sldId id="324" r:id="rId11"/>
    <p:sldId id="269" r:id="rId12"/>
    <p:sldId id="290" r:id="rId13"/>
    <p:sldId id="291" r:id="rId14"/>
    <p:sldId id="292" r:id="rId15"/>
    <p:sldId id="293" r:id="rId16"/>
    <p:sldId id="294" r:id="rId17"/>
    <p:sldId id="295" r:id="rId18"/>
    <p:sldId id="296" r:id="rId19"/>
    <p:sldId id="297" r:id="rId20"/>
    <p:sldId id="298"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286" r:id="rId37"/>
    <p:sldId id="287" r:id="rId38"/>
  </p:sldIdLst>
  <p:sldSz cx="9144000" cy="5143500" type="screen16x9"/>
  <p:notesSz cx="6858000" cy="9144000"/>
  <p:embeddedFontLst>
    <p:embeddedFont>
      <p:font typeface="Rockwell" panose="02060603020205020403" pitchFamily="18" charset="0"/>
      <p:regular r:id="rId40"/>
      <p:bold r:id="rId41"/>
      <p:italic r:id="rId42"/>
      <p:boldItalic r:id="rId43"/>
    </p:embeddedFont>
    <p:embeddedFont>
      <p:font typeface="Titillium Web" panose="00000500000000000000" pitchFamily="2" charset="0"/>
      <p:regular r:id="rId44"/>
      <p:bold r:id="rId45"/>
      <p:italic r:id="rId46"/>
      <p:boldItalic r:id="rId47"/>
    </p:embeddedFont>
    <p:embeddedFont>
      <p:font typeface="Titillium Web Light" panose="000004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2D9952-A10D-4D55-9DEC-9E26A92BCCDD}">
  <a:tblStyle styleId="{BF2D9952-A10D-4D55-9DEC-9E26A92BCCD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67EAC1-20D5-496E-A8D6-1ACDD8FE3D6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0" autoAdjust="0"/>
    <p:restoredTop sz="94660"/>
  </p:normalViewPr>
  <p:slideViewPr>
    <p:cSldViewPr>
      <p:cViewPr varScale="1">
        <p:scale>
          <a:sx n="82" d="100"/>
          <a:sy n="82" d="100"/>
        </p:scale>
        <p:origin x="828" y="5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7293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37000">
              <a:schemeClr val="accent1"/>
            </a:gs>
            <a:gs pos="100000">
              <a:schemeClr val="dk1"/>
            </a:gs>
          </a:gsLst>
          <a:lin ang="3600008" scaled="0"/>
        </a:gra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855300" y="2726350"/>
            <a:ext cx="5969100" cy="11598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accent3"/>
              </a:buClr>
              <a:buSzPts val="4800"/>
              <a:buNone/>
              <a:defRPr sz="4800">
                <a:solidFill>
                  <a:schemeClr val="accent3"/>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a:endParaRPr/>
          </a:p>
        </p:txBody>
      </p:sp>
      <p:sp>
        <p:nvSpPr>
          <p:cNvPr id="16" name="Google Shape;16;p3"/>
          <p:cNvSpPr txBox="1">
            <a:spLocks noGrp="1"/>
          </p:cNvSpPr>
          <p:nvPr>
            <p:ph type="subTitle" idx="1"/>
          </p:nvPr>
        </p:nvSpPr>
        <p:spPr>
          <a:xfrm>
            <a:off x="855300" y="3983051"/>
            <a:ext cx="59691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200"/>
              <a:buNone/>
              <a:defRPr sz="2200">
                <a:solidFill>
                  <a:schemeClr val="lt2"/>
                </a:solidFill>
              </a:defRPr>
            </a:lvl1pPr>
            <a:lvl2pPr lvl="1" rtl="0">
              <a:spcBef>
                <a:spcPts val="1000"/>
              </a:spcBef>
              <a:spcAft>
                <a:spcPts val="0"/>
              </a:spcAft>
              <a:buClr>
                <a:schemeClr val="lt2"/>
              </a:buClr>
              <a:buSzPts val="2800"/>
              <a:buNone/>
              <a:defRPr sz="2800">
                <a:solidFill>
                  <a:schemeClr val="lt2"/>
                </a:solidFill>
              </a:defRPr>
            </a:lvl2pPr>
            <a:lvl3pPr lvl="2" rtl="0">
              <a:spcBef>
                <a:spcPts val="1000"/>
              </a:spcBef>
              <a:spcAft>
                <a:spcPts val="0"/>
              </a:spcAft>
              <a:buClr>
                <a:schemeClr val="lt2"/>
              </a:buClr>
              <a:buSzPts val="2800"/>
              <a:buNone/>
              <a:defRPr sz="2800">
                <a:solidFill>
                  <a:schemeClr val="lt2"/>
                </a:solidFill>
              </a:defRPr>
            </a:lvl3pPr>
            <a:lvl4pPr lvl="3" rtl="0">
              <a:spcBef>
                <a:spcPts val="1000"/>
              </a:spcBef>
              <a:spcAft>
                <a:spcPts val="0"/>
              </a:spcAft>
              <a:buClr>
                <a:schemeClr val="lt2"/>
              </a:buClr>
              <a:buSzPts val="2800"/>
              <a:buNone/>
              <a:defRPr sz="2800">
                <a:solidFill>
                  <a:schemeClr val="lt2"/>
                </a:solidFill>
              </a:defRPr>
            </a:lvl4pPr>
            <a:lvl5pPr lvl="4" rtl="0">
              <a:spcBef>
                <a:spcPts val="1000"/>
              </a:spcBef>
              <a:spcAft>
                <a:spcPts val="0"/>
              </a:spcAft>
              <a:buClr>
                <a:schemeClr val="lt2"/>
              </a:buClr>
              <a:buSzPts val="2800"/>
              <a:buNone/>
              <a:defRPr sz="2800">
                <a:solidFill>
                  <a:schemeClr val="lt2"/>
                </a:solidFill>
              </a:defRPr>
            </a:lvl5pPr>
            <a:lvl6pPr lvl="5" rtl="0">
              <a:spcBef>
                <a:spcPts val="1000"/>
              </a:spcBef>
              <a:spcAft>
                <a:spcPts val="0"/>
              </a:spcAft>
              <a:buClr>
                <a:schemeClr val="lt2"/>
              </a:buClr>
              <a:buSzPts val="2800"/>
              <a:buNone/>
              <a:defRPr sz="2800">
                <a:solidFill>
                  <a:schemeClr val="lt2"/>
                </a:solidFill>
              </a:defRPr>
            </a:lvl6pPr>
            <a:lvl7pPr lvl="6" rtl="0">
              <a:spcBef>
                <a:spcPts val="1000"/>
              </a:spcBef>
              <a:spcAft>
                <a:spcPts val="0"/>
              </a:spcAft>
              <a:buClr>
                <a:schemeClr val="lt2"/>
              </a:buClr>
              <a:buSzPts val="2800"/>
              <a:buNone/>
              <a:defRPr sz="2800">
                <a:solidFill>
                  <a:schemeClr val="lt2"/>
                </a:solidFill>
              </a:defRPr>
            </a:lvl7pPr>
            <a:lvl8pPr lvl="7" rtl="0">
              <a:spcBef>
                <a:spcPts val="1000"/>
              </a:spcBef>
              <a:spcAft>
                <a:spcPts val="0"/>
              </a:spcAft>
              <a:buClr>
                <a:schemeClr val="lt2"/>
              </a:buClr>
              <a:buSzPts val="2800"/>
              <a:buNone/>
              <a:defRPr sz="2800">
                <a:solidFill>
                  <a:schemeClr val="lt2"/>
                </a:solidFill>
              </a:defRPr>
            </a:lvl8pPr>
            <a:lvl9pPr lvl="8" rtl="0">
              <a:spcBef>
                <a:spcPts val="1000"/>
              </a:spcBef>
              <a:spcAft>
                <a:spcPts val="1000"/>
              </a:spcAft>
              <a:buClr>
                <a:schemeClr val="lt2"/>
              </a:buClr>
              <a:buSzPts val="2800"/>
              <a:buNone/>
              <a:defRPr sz="2800">
                <a:solidFill>
                  <a:schemeClr val="lt2"/>
                </a:solidFill>
              </a:defRPr>
            </a:lvl9pPr>
          </a:lstStyle>
          <a:p>
            <a:endParaRPr/>
          </a:p>
        </p:txBody>
      </p:sp>
      <p:grpSp>
        <p:nvGrpSpPr>
          <p:cNvPr id="17" name="Google Shape;17;p3"/>
          <p:cNvGrpSpPr/>
          <p:nvPr/>
        </p:nvGrpSpPr>
        <p:grpSpPr>
          <a:xfrm>
            <a:off x="-5" y="-4"/>
            <a:ext cx="3882108" cy="2241339"/>
            <a:chOff x="-5" y="-4"/>
            <a:chExt cx="3882108" cy="2241339"/>
          </a:xfrm>
        </p:grpSpPr>
        <p:sp>
          <p:nvSpPr>
            <p:cNvPr id="18" name="Google Shape;18;p3"/>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20;p3"/>
          <p:cNvGrpSpPr/>
          <p:nvPr/>
        </p:nvGrpSpPr>
        <p:grpSpPr>
          <a:xfrm>
            <a:off x="6975702" y="3891625"/>
            <a:ext cx="2167839" cy="1251620"/>
            <a:chOff x="6975702" y="3891625"/>
            <a:chExt cx="2167839" cy="1251620"/>
          </a:xfrm>
        </p:grpSpPr>
        <p:sp>
          <p:nvSpPr>
            <p:cNvPr id="21" name="Google Shape;21;p3"/>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grpSp>
        <p:nvGrpSpPr>
          <p:cNvPr id="73" name="Google Shape;73;p9"/>
          <p:cNvGrpSpPr/>
          <p:nvPr/>
        </p:nvGrpSpPr>
        <p:grpSpPr>
          <a:xfrm>
            <a:off x="6975702" y="3891625"/>
            <a:ext cx="2167839" cy="1251620"/>
            <a:chOff x="6975702" y="3891625"/>
            <a:chExt cx="2167839" cy="1251620"/>
          </a:xfrm>
        </p:grpSpPr>
        <p:sp>
          <p:nvSpPr>
            <p:cNvPr id="74" name="Google Shape;74;p9"/>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9"/>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 name="Google Shape;76;p9"/>
          <p:cNvSpPr txBox="1">
            <a:spLocks noGrp="1"/>
          </p:cNvSpPr>
          <p:nvPr>
            <p:ph type="body" idx="1"/>
          </p:nvPr>
        </p:nvSpPr>
        <p:spPr>
          <a:xfrm>
            <a:off x="855300" y="4406300"/>
            <a:ext cx="7433400" cy="343500"/>
          </a:xfrm>
          <a:prstGeom prst="rect">
            <a:avLst/>
          </a:prstGeom>
        </p:spPr>
        <p:txBody>
          <a:bodyPr spcFirstLastPara="1" wrap="square" lIns="0" tIns="0" rIns="0" bIns="0" anchor="t" anchorCtr="0">
            <a:noAutofit/>
          </a:bodyPr>
          <a:lstStyle>
            <a:lvl1pPr marL="457200" lvl="0" indent="-228600" rtl="0">
              <a:spcBef>
                <a:spcPts val="0"/>
              </a:spcBef>
              <a:spcAft>
                <a:spcPts val="1000"/>
              </a:spcAft>
              <a:buSzPts val="1800"/>
              <a:buNone/>
              <a:defRPr sz="1800"/>
            </a:lvl1pPr>
          </a:lstStyle>
          <a:p>
            <a:endParaRPr/>
          </a:p>
        </p:txBody>
      </p:sp>
      <p:sp>
        <p:nvSpPr>
          <p:cNvPr id="77" name="Google Shape;7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0C46D484-87C0-4F38-8A73-144A81FDCD9E}" type="datetimeFigureOut">
              <a:rPr lang="en-US" smtClean="0"/>
              <a:pPr/>
              <a:t>5/5/2024</a:t>
            </a:fld>
            <a:endParaRPr lang="en-US"/>
          </a:p>
        </p:txBody>
      </p:sp>
      <p:sp>
        <p:nvSpPr>
          <p:cNvPr id="3" name="Footer Placeholder 2"/>
          <p:cNvSpPr>
            <a:spLocks noGrp="1"/>
          </p:cNvSpPr>
          <p:nvPr>
            <p:ph type="ftr" sz="quarter" idx="11"/>
          </p:nvPr>
        </p:nvSpPr>
        <p:spPr>
          <a:xfrm>
            <a:off x="2667000" y="4767263"/>
            <a:ext cx="3352800" cy="273844"/>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64DF14D-605C-49B2-AFB2-98A64777938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5000"/>
              </a:schemeClr>
            </a:outerShdw>
          </a:effectLst>
        </p:spPr>
        <p:txBody>
          <a:bodyPr spcFirstLastPara="1" wrap="square" lIns="0" tIns="0" rIns="0" bIns="0" anchor="t" anchorCtr="0">
            <a:noAutofit/>
          </a:bodyPr>
          <a:lstStyle>
            <a:lvl1pPr lvl="0"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1pPr>
            <a:lvl2pPr lvl="1"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2pPr>
            <a:lvl3pPr lvl="2"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3pPr>
            <a:lvl4pPr lvl="3"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4pPr>
            <a:lvl5pPr lvl="4"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5pPr>
            <a:lvl6pPr lvl="5"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6pPr>
            <a:lvl7pPr lvl="6"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7pPr>
            <a:lvl8pPr lvl="7"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8pPr>
            <a:lvl9pPr lvl="8"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3"/>
              </a:buClr>
              <a:buSzPts val="2400"/>
              <a:buFont typeface="Titillium Web Light"/>
              <a:buChar char="⦿"/>
              <a:defRPr sz="2400">
                <a:solidFill>
                  <a:schemeClr val="dk2"/>
                </a:solidFill>
                <a:latin typeface="Titillium Web Light"/>
                <a:ea typeface="Titillium Web Light"/>
                <a:cs typeface="Titillium Web Light"/>
                <a:sym typeface="Titillium Web Light"/>
              </a:defRPr>
            </a:lvl1pPr>
            <a:lvl2pPr marL="914400" lvl="1" indent="-381000" rtl="0">
              <a:lnSpc>
                <a:spcPct val="115000"/>
              </a:lnSpc>
              <a:spcBef>
                <a:spcPts val="1000"/>
              </a:spcBef>
              <a:spcAft>
                <a:spcPts val="0"/>
              </a:spcAft>
              <a:buClr>
                <a:schemeClr val="accent4"/>
              </a:buClr>
              <a:buSzPts val="2400"/>
              <a:buFont typeface="Titillium Web Light"/>
              <a:buChar char="⌾"/>
              <a:defRPr sz="2400">
                <a:solidFill>
                  <a:schemeClr val="dk2"/>
                </a:solidFill>
                <a:latin typeface="Titillium Web Light"/>
                <a:ea typeface="Titillium Web Light"/>
                <a:cs typeface="Titillium Web Light"/>
                <a:sym typeface="Titillium Web Light"/>
              </a:defRPr>
            </a:lvl2pPr>
            <a:lvl3pPr marL="1371600" lvl="2" indent="-381000" rtl="0">
              <a:lnSpc>
                <a:spcPct val="115000"/>
              </a:lnSpc>
              <a:spcBef>
                <a:spcPts val="1000"/>
              </a:spcBef>
              <a:spcAft>
                <a:spcPts val="0"/>
              </a:spcAft>
              <a:buClr>
                <a:schemeClr val="accent5"/>
              </a:buClr>
              <a:buSzPts val="2400"/>
              <a:buFont typeface="Titillium Web Light"/>
              <a:buChar char="•"/>
              <a:defRPr sz="2400">
                <a:solidFill>
                  <a:schemeClr val="dk2"/>
                </a:solidFill>
                <a:latin typeface="Titillium Web Light"/>
                <a:ea typeface="Titillium Web Light"/>
                <a:cs typeface="Titillium Web Light"/>
                <a:sym typeface="Titillium Web Light"/>
              </a:defRPr>
            </a:lvl3pPr>
            <a:lvl4pPr marL="1828800" lvl="3" indent="-381000" rtl="0">
              <a:lnSpc>
                <a:spcPct val="115000"/>
              </a:lnSpc>
              <a:spcBef>
                <a:spcPts val="1000"/>
              </a:spcBef>
              <a:spcAft>
                <a:spcPts val="0"/>
              </a:spcAft>
              <a:buClr>
                <a:schemeClr val="accent6"/>
              </a:buClr>
              <a:buSzPts val="2400"/>
              <a:buFont typeface="Titillium Web Light"/>
              <a:buChar char="●"/>
              <a:defRPr sz="2400">
                <a:solidFill>
                  <a:schemeClr val="dk2"/>
                </a:solidFill>
                <a:latin typeface="Titillium Web Light"/>
                <a:ea typeface="Titillium Web Light"/>
                <a:cs typeface="Titillium Web Light"/>
                <a:sym typeface="Titillium Web Light"/>
              </a:defRPr>
            </a:lvl4pPr>
            <a:lvl5pPr marL="2286000" lvl="4"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5pPr>
            <a:lvl6pPr marL="2743200" lvl="5"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6pPr>
            <a:lvl7pPr marL="3200400" lvl="6"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7pPr>
            <a:lvl8pPr marL="3657600" lvl="7"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8pPr>
            <a:lvl9pPr marL="4114800" lvl="8" indent="-381000" rtl="0">
              <a:lnSpc>
                <a:spcPct val="115000"/>
              </a:lnSpc>
              <a:spcBef>
                <a:spcPts val="1000"/>
              </a:spcBef>
              <a:spcAft>
                <a:spcPts val="100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1pPr>
            <a:lvl2pPr marL="0" marR="0" lvl="1"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2pPr>
            <a:lvl3pPr marL="0" marR="0" lvl="2"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3pPr>
            <a:lvl4pPr marL="0" marR="0" lvl="3"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4pPr>
            <a:lvl5pPr marL="0" marR="0" lvl="4"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5pPr>
            <a:lvl6pPr marL="0" marR="0" lvl="5"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6pPr>
            <a:lvl7pPr marL="0" marR="0" lvl="6"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7pPr>
            <a:lvl8pPr marL="0" marR="0" lvl="7"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8pPr>
            <a:lvl9pPr marL="0" marR="0" lvl="8"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9pPr>
          </a:lstStyle>
          <a:p>
            <a:pPr marL="0" lvl="0" indent="0" algn="r" rtl="0">
              <a:spcBef>
                <a:spcPts val="0"/>
              </a:spcBef>
              <a:spcAft>
                <a:spcPts val="0"/>
              </a:spcAft>
              <a:buClr>
                <a:schemeClr val="lt1"/>
              </a:buClr>
              <a:buSzPts val="1200"/>
              <a:buFont typeface="Titillium Web"/>
              <a:buNone/>
            </a:pPr>
            <a:fld id="{00000000-1234-1234-1234-123412341234}" type="slidenum">
              <a:rPr lang="en"/>
              <a:pPr marL="0" lvl="0" indent="0" algn="r" rtl="0">
                <a:spcBef>
                  <a:spcPts val="0"/>
                </a:spcBef>
                <a:spcAft>
                  <a:spcPts val="0"/>
                </a:spcAft>
                <a:buClr>
                  <a:schemeClr val="lt1"/>
                </a:buClr>
                <a:buSzPts val="1200"/>
                <a:buFont typeface="Titillium Web"/>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9"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ctrTitle"/>
          </p:nvPr>
        </p:nvSpPr>
        <p:spPr>
          <a:xfrm>
            <a:off x="395536" y="267494"/>
            <a:ext cx="5328592" cy="2063195"/>
          </a:xfrm>
          <a:prstGeom prst="rect">
            <a:avLst/>
          </a:prstGeom>
        </p:spPr>
        <p:txBody>
          <a:bodyPr spcFirstLastPara="1" wrap="square" lIns="0" tIns="0" rIns="0" bIns="0" anchor="b" anchorCtr="0">
            <a:noAutofit/>
          </a:bodyPr>
          <a:lstStyle/>
          <a:p>
            <a:br>
              <a:rPr lang="en-IN" sz="5400" u="sng" dirty="0">
                <a:solidFill>
                  <a:schemeClr val="tx1">
                    <a:lumMod val="90000"/>
                    <a:lumOff val="10000"/>
                  </a:schemeClr>
                </a:solidFill>
              </a:rPr>
            </a:br>
            <a:br>
              <a:rPr lang="en-IN" sz="5400" u="sng" dirty="0">
                <a:solidFill>
                  <a:schemeClr val="tx1">
                    <a:lumMod val="90000"/>
                    <a:lumOff val="10000"/>
                  </a:schemeClr>
                </a:solidFill>
                <a:latin typeface="SimSun" pitchFamily="2" charset="-122"/>
                <a:ea typeface="SimSun" pitchFamily="2" charset="-122"/>
              </a:rPr>
            </a:br>
            <a:br>
              <a:rPr lang="en-IN" sz="5400" u="sng" dirty="0">
                <a:solidFill>
                  <a:schemeClr val="tx1">
                    <a:lumMod val="90000"/>
                    <a:lumOff val="10000"/>
                  </a:schemeClr>
                </a:solidFill>
                <a:latin typeface="SimSun" pitchFamily="2" charset="-122"/>
                <a:ea typeface="SimSun" pitchFamily="2" charset="-122"/>
              </a:rPr>
            </a:br>
            <a:r>
              <a:rPr lang="en-US" dirty="0">
                <a:solidFill>
                  <a:schemeClr val="tx1">
                    <a:lumMod val="90000"/>
                    <a:lumOff val="10000"/>
                  </a:schemeClr>
                </a:solidFill>
                <a:latin typeface="Rockwell" pitchFamily="18" charset="0"/>
              </a:rPr>
              <a:t>Fake News Detection Project</a:t>
            </a:r>
            <a:br>
              <a:rPr lang="en-US" dirty="0">
                <a:solidFill>
                  <a:schemeClr val="tx1">
                    <a:lumMod val="90000"/>
                    <a:lumOff val="10000"/>
                  </a:schemeClr>
                </a:solidFill>
                <a:latin typeface="Rockwell" pitchFamily="18" charset="0"/>
              </a:rPr>
            </a:br>
            <a:r>
              <a:rPr lang="en-US" dirty="0">
                <a:solidFill>
                  <a:schemeClr val="tx1">
                    <a:lumMod val="90000"/>
                    <a:lumOff val="10000"/>
                  </a:schemeClr>
                </a:solidFill>
                <a:latin typeface="Rockwell" pitchFamily="18" charset="0"/>
              </a:rPr>
              <a:t>(Using NLP)</a:t>
            </a:r>
            <a:endParaRPr lang="en-US" sz="5400" i="1" dirty="0">
              <a:solidFill>
                <a:schemeClr val="tx1">
                  <a:lumMod val="90000"/>
                  <a:lumOff val="10000"/>
                </a:schemeClr>
              </a:solidFill>
              <a:latin typeface="Rockwell" pitchFamily="18" charset="0"/>
              <a:ea typeface="SimSun" pitchFamily="2" charset="-122"/>
            </a:endParaRPr>
          </a:p>
        </p:txBody>
      </p:sp>
      <p:sp>
        <p:nvSpPr>
          <p:cNvPr id="118" name="Google Shape;118;p15"/>
          <p:cNvSpPr txBox="1">
            <a:spLocks noGrp="1"/>
          </p:cNvSpPr>
          <p:nvPr>
            <p:ph type="subTitle" idx="1"/>
          </p:nvPr>
        </p:nvSpPr>
        <p:spPr>
          <a:xfrm>
            <a:off x="395536" y="2436853"/>
            <a:ext cx="5328592" cy="2063195"/>
          </a:xfrm>
          <a:prstGeom prst="rect">
            <a:avLst/>
          </a:prstGeom>
        </p:spPr>
        <p:txBody>
          <a:bodyPr spcFirstLastPara="1" wrap="square" lIns="0" tIns="0" rIns="0" bIns="0" anchor="t" anchorCtr="0">
            <a:noAutofit/>
          </a:bodyPr>
          <a:lstStyle/>
          <a:p>
            <a:r>
              <a:rPr lang="en-US" dirty="0">
                <a:solidFill>
                  <a:srgbClr val="FFC000"/>
                </a:solidFill>
              </a:rPr>
              <a:t>SUBMITTED BY:</a:t>
            </a:r>
          </a:p>
          <a:p>
            <a:r>
              <a:rPr lang="en-US" dirty="0">
                <a:solidFill>
                  <a:srgbClr val="FFC000"/>
                </a:solidFill>
              </a:rPr>
              <a:t>ANIRUDH SHUKLA 00619011921</a:t>
            </a:r>
          </a:p>
          <a:p>
            <a:r>
              <a:rPr lang="en-US" dirty="0">
                <a:solidFill>
                  <a:srgbClr val="FFC000"/>
                </a:solidFill>
              </a:rPr>
              <a:t>ASHISH KUMAR 01419011921</a:t>
            </a:r>
          </a:p>
          <a:p>
            <a:r>
              <a:rPr lang="en-US" dirty="0">
                <a:solidFill>
                  <a:srgbClr val="FFC000"/>
                </a:solidFill>
              </a:rPr>
              <a:t>B DHRUV 03519011921</a:t>
            </a:r>
          </a:p>
          <a:p>
            <a:r>
              <a:rPr lang="en-US" dirty="0">
                <a:solidFill>
                  <a:srgbClr val="FFC000"/>
                </a:solidFill>
              </a:rPr>
              <a:t>HARDIK SINGH 06819011921</a:t>
            </a:r>
          </a:p>
        </p:txBody>
      </p:sp>
      <p:pic>
        <p:nvPicPr>
          <p:cNvPr id="6" name="Picture 5" descr="Andy Marlette for Feb 25, 2017, by Andy Marlette.jpg"/>
          <p:cNvPicPr>
            <a:picLocks noChangeAspect="1"/>
          </p:cNvPicPr>
          <p:nvPr/>
        </p:nvPicPr>
        <p:blipFill>
          <a:blip r:embed="rId3"/>
          <a:stretch>
            <a:fillRect/>
          </a:stretch>
        </p:blipFill>
        <p:spPr>
          <a:xfrm>
            <a:off x="6156176" y="195486"/>
            <a:ext cx="2857520" cy="21352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pic>
        <p:nvPicPr>
          <p:cNvPr id="4" name="Picture 3" descr="bg5.png"/>
          <p:cNvPicPr>
            <a:picLocks noChangeAspect="1"/>
          </p:cNvPicPr>
          <p:nvPr/>
        </p:nvPicPr>
        <p:blipFill>
          <a:blip r:embed="rId2"/>
          <a:stretch>
            <a:fillRect/>
          </a:stretch>
        </p:blipFill>
        <p:spPr>
          <a:xfrm>
            <a:off x="289916" y="214296"/>
            <a:ext cx="8602564" cy="46985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C85C5D3-E2CA-84F3-CC3C-366E4050F4C3}"/>
              </a:ext>
            </a:extLst>
          </p:cNvPr>
          <p:cNvPicPr>
            <a:picLocks noChangeAspect="1"/>
          </p:cNvPicPr>
          <p:nvPr/>
        </p:nvPicPr>
        <p:blipFill>
          <a:blip r:embed="rId2"/>
          <a:stretch>
            <a:fillRect/>
          </a:stretch>
        </p:blipFill>
        <p:spPr>
          <a:xfrm>
            <a:off x="142257" y="32983"/>
            <a:ext cx="8859486" cy="50775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809751-13B1-18BD-8634-A289D765F80C}"/>
              </a:ext>
            </a:extLst>
          </p:cNvPr>
          <p:cNvPicPr>
            <a:picLocks noChangeAspect="1"/>
          </p:cNvPicPr>
          <p:nvPr/>
        </p:nvPicPr>
        <p:blipFill>
          <a:blip r:embed="rId2"/>
          <a:stretch>
            <a:fillRect/>
          </a:stretch>
        </p:blipFill>
        <p:spPr>
          <a:xfrm>
            <a:off x="0" y="17068"/>
            <a:ext cx="9144000" cy="51093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C385B3-7E83-003D-A9E2-C01FEF323F95}"/>
              </a:ext>
            </a:extLst>
          </p:cNvPr>
          <p:cNvPicPr>
            <a:picLocks noChangeAspect="1"/>
          </p:cNvPicPr>
          <p:nvPr/>
        </p:nvPicPr>
        <p:blipFill>
          <a:blip r:embed="rId2"/>
          <a:stretch>
            <a:fillRect/>
          </a:stretch>
        </p:blipFill>
        <p:spPr>
          <a:xfrm>
            <a:off x="0" y="429947"/>
            <a:ext cx="9144000" cy="428360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8DB57C-B4EA-B466-96ED-5E7DB24BB23B}"/>
              </a:ext>
            </a:extLst>
          </p:cNvPr>
          <p:cNvPicPr>
            <a:picLocks noChangeAspect="1"/>
          </p:cNvPicPr>
          <p:nvPr/>
        </p:nvPicPr>
        <p:blipFill>
          <a:blip r:embed="rId2"/>
          <a:stretch>
            <a:fillRect/>
          </a:stretch>
        </p:blipFill>
        <p:spPr>
          <a:xfrm>
            <a:off x="0" y="657789"/>
            <a:ext cx="9144000" cy="382792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D23709-11EB-C0DA-277F-AFF3E26F27E1}"/>
              </a:ext>
            </a:extLst>
          </p:cNvPr>
          <p:cNvPicPr>
            <a:picLocks noChangeAspect="1"/>
          </p:cNvPicPr>
          <p:nvPr/>
        </p:nvPicPr>
        <p:blipFill>
          <a:blip r:embed="rId2"/>
          <a:stretch>
            <a:fillRect/>
          </a:stretch>
        </p:blipFill>
        <p:spPr>
          <a:xfrm>
            <a:off x="0" y="452074"/>
            <a:ext cx="9144000" cy="42393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8EAA5B-0DAD-A8EA-0F0F-695AB82677BC}"/>
              </a:ext>
            </a:extLst>
          </p:cNvPr>
          <p:cNvPicPr>
            <a:picLocks noChangeAspect="1"/>
          </p:cNvPicPr>
          <p:nvPr/>
        </p:nvPicPr>
        <p:blipFill>
          <a:blip r:embed="rId2"/>
          <a:stretch>
            <a:fillRect/>
          </a:stretch>
        </p:blipFill>
        <p:spPr>
          <a:xfrm>
            <a:off x="0" y="939700"/>
            <a:ext cx="9144000" cy="32640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439CD6-E338-EF40-1C90-CC224F40421E}"/>
              </a:ext>
            </a:extLst>
          </p:cNvPr>
          <p:cNvPicPr>
            <a:picLocks noChangeAspect="1"/>
          </p:cNvPicPr>
          <p:nvPr/>
        </p:nvPicPr>
        <p:blipFill>
          <a:blip r:embed="rId2"/>
          <a:stretch>
            <a:fillRect/>
          </a:stretch>
        </p:blipFill>
        <p:spPr>
          <a:xfrm>
            <a:off x="0" y="337508"/>
            <a:ext cx="9144000" cy="446848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7BA6E6-ED28-D017-63C2-2EE0F4DD2C1F}"/>
              </a:ext>
            </a:extLst>
          </p:cNvPr>
          <p:cNvPicPr>
            <a:picLocks noChangeAspect="1"/>
          </p:cNvPicPr>
          <p:nvPr/>
        </p:nvPicPr>
        <p:blipFill>
          <a:blip r:embed="rId2"/>
          <a:stretch>
            <a:fillRect/>
          </a:stretch>
        </p:blipFill>
        <p:spPr>
          <a:xfrm>
            <a:off x="1647417" y="518826"/>
            <a:ext cx="5849166" cy="410584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74EBCC-48D0-351A-F0DF-0BB2F0AF91FD}"/>
              </a:ext>
            </a:extLst>
          </p:cNvPr>
          <p:cNvPicPr>
            <a:picLocks noChangeAspect="1"/>
          </p:cNvPicPr>
          <p:nvPr/>
        </p:nvPicPr>
        <p:blipFill>
          <a:blip r:embed="rId2"/>
          <a:stretch>
            <a:fillRect/>
          </a:stretch>
        </p:blipFill>
        <p:spPr>
          <a:xfrm>
            <a:off x="37467" y="237799"/>
            <a:ext cx="9069066" cy="46679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6" name="Title 5"/>
          <p:cNvSpPr>
            <a:spLocks noGrp="1"/>
          </p:cNvSpPr>
          <p:nvPr>
            <p:ph type="ctrTitle"/>
          </p:nvPr>
        </p:nvSpPr>
        <p:spPr>
          <a:xfrm>
            <a:off x="500034" y="2143122"/>
            <a:ext cx="8215370" cy="3143254"/>
          </a:xfrm>
        </p:spPr>
        <p:txBody>
          <a:bodyPr vert="horz" numCol="3" anchor="b">
            <a:noAutofit/>
          </a:bodyPr>
          <a:lstStyle/>
          <a:p>
            <a:r>
              <a:rPr lang="en-US" sz="2400" dirty="0">
                <a:solidFill>
                  <a:srgbClr val="FFFF00"/>
                </a:solidFill>
                <a:latin typeface="Rockwell" pitchFamily="18" charset="0"/>
              </a:rPr>
              <a:t>INTRODUCTION</a:t>
            </a:r>
            <a:br>
              <a:rPr lang="en-US" sz="2400" dirty="0">
                <a:solidFill>
                  <a:srgbClr val="FFFF00"/>
                </a:solidFill>
                <a:latin typeface="Rockwell" pitchFamily="18" charset="0"/>
              </a:rPr>
            </a:br>
            <a:r>
              <a:rPr lang="en-US" sz="1600" dirty="0">
                <a:solidFill>
                  <a:schemeClr val="accent3">
                    <a:lumMod val="20000"/>
                    <a:lumOff val="80000"/>
                  </a:schemeClr>
                </a:solidFill>
                <a:latin typeface="Rockwell" pitchFamily="18" charset="0"/>
              </a:rPr>
              <a:t>1. What is Fake News Detection?</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2. Importance of Fake News Detection.</a:t>
            </a:r>
            <a:br>
              <a:rPr lang="en-US" sz="1600" dirty="0">
                <a:solidFill>
                  <a:schemeClr val="accent3">
                    <a:lumMod val="20000"/>
                    <a:lumOff val="80000"/>
                  </a:schemeClr>
                </a:solidFill>
                <a:latin typeface="Rockwell" pitchFamily="18" charset="0"/>
              </a:rPr>
            </a:br>
            <a:br>
              <a:rPr lang="en-US" sz="1600" dirty="0">
                <a:solidFill>
                  <a:schemeClr val="accent3">
                    <a:lumMod val="20000"/>
                    <a:lumOff val="80000"/>
                  </a:schemeClr>
                </a:solidFill>
                <a:latin typeface="Rockwell" pitchFamily="18" charset="0"/>
              </a:rPr>
            </a:br>
            <a:br>
              <a:rPr lang="en-US" sz="1600" dirty="0">
                <a:solidFill>
                  <a:schemeClr val="tx2">
                    <a:lumMod val="10000"/>
                  </a:schemeClr>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2400" dirty="0">
                <a:solidFill>
                  <a:srgbClr val="FFFF00"/>
                </a:solidFill>
                <a:latin typeface="Rockwell" pitchFamily="18" charset="0"/>
              </a:rPr>
            </a:br>
            <a:br>
              <a:rPr lang="en-US" sz="2400" dirty="0">
                <a:solidFill>
                  <a:srgbClr val="FFFF00"/>
                </a:solidFill>
                <a:latin typeface="Rockwell" pitchFamily="18" charset="0"/>
              </a:rPr>
            </a:br>
            <a:br>
              <a:rPr lang="en-US" sz="2400" dirty="0">
                <a:solidFill>
                  <a:srgbClr val="FFFF00"/>
                </a:solidFill>
                <a:latin typeface="Rockwell" pitchFamily="18" charset="0"/>
              </a:rPr>
            </a:br>
            <a:r>
              <a:rPr lang="en-US" sz="2000" dirty="0">
                <a:solidFill>
                  <a:srgbClr val="FFFF00"/>
                </a:solidFill>
                <a:latin typeface="Rockwell" pitchFamily="18" charset="0"/>
              </a:rPr>
              <a:t>REQUIREMENTS</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1. Hardware Requirements.</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2. Software Requirements.</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3. Tools, Libraries and Packages used.</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4. Data sources.</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5. Pre-Assumptions.</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6. Data Pre-Processing.</a:t>
            </a: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r>
              <a:rPr lang="en-US" sz="2000" dirty="0">
                <a:solidFill>
                  <a:srgbClr val="FFFF00"/>
                </a:solidFill>
                <a:latin typeface="Rockwell" pitchFamily="18" charset="0"/>
              </a:rPr>
              <a:t>ML MODEL DEVELOPMENT &amp; EVALUATION</a:t>
            </a:r>
            <a:br>
              <a:rPr lang="en-US" sz="1600" dirty="0">
                <a:solidFill>
                  <a:srgbClr val="FFFF00"/>
                </a:solidFill>
                <a:latin typeface="Rockwell" pitchFamily="18" charset="0"/>
              </a:rPr>
            </a:br>
            <a:r>
              <a:rPr lang="en-US" sz="1600" dirty="0">
                <a:solidFill>
                  <a:schemeClr val="accent3">
                    <a:lumMod val="20000"/>
                    <a:lumOff val="80000"/>
                  </a:schemeClr>
                </a:solidFill>
                <a:latin typeface="Rockwell" pitchFamily="18" charset="0"/>
              </a:rPr>
              <a:t>1. Problem Identification.</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2. Listing of ML Models.</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3. Processing the Data-set for Training and Testing.</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4. Evaluation of ML Models.</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5. Hyper Tuning of the ML Model.</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6. Final Results.</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Conclusion</a:t>
            </a:r>
            <a:br>
              <a:rPr lang="en-US" sz="1600" dirty="0">
                <a:solidFill>
                  <a:schemeClr val="accent3">
                    <a:lumMod val="20000"/>
                    <a:lumOff val="80000"/>
                  </a:schemeClr>
                </a:solidFill>
                <a:latin typeface="Rockwell" pitchFamily="18" charset="0"/>
              </a:rPr>
            </a:br>
            <a:br>
              <a:rPr lang="en-US" sz="1600" dirty="0">
                <a:solidFill>
                  <a:schemeClr val="accent3">
                    <a:lumMod val="20000"/>
                    <a:lumOff val="80000"/>
                  </a:schemeClr>
                </a:solidFill>
                <a:latin typeface="Rockwell" pitchFamily="18" charset="0"/>
              </a:rPr>
            </a:br>
            <a:br>
              <a:rPr lang="en-US" sz="1600" dirty="0">
                <a:solidFill>
                  <a:schemeClr val="accent3">
                    <a:lumMod val="20000"/>
                    <a:lumOff val="80000"/>
                  </a:schemeClr>
                </a:solidFill>
                <a:latin typeface="Rockwell" pitchFamily="18" charset="0"/>
              </a:rPr>
            </a:br>
            <a:endParaRPr lang="en-US" sz="1600" dirty="0">
              <a:solidFill>
                <a:schemeClr val="accent3">
                  <a:lumMod val="20000"/>
                  <a:lumOff val="80000"/>
                </a:schemeClr>
              </a:solidFill>
              <a:latin typeface="Rockwell" pitchFamily="18" charset="0"/>
            </a:endParaRPr>
          </a:p>
        </p:txBody>
      </p:sp>
      <p:pic>
        <p:nvPicPr>
          <p:cNvPr id="3" name="Picture 2" descr="Download premium illustration of Illustration of fake news concept 401166.jpg"/>
          <p:cNvPicPr>
            <a:picLocks noChangeAspect="1"/>
          </p:cNvPicPr>
          <p:nvPr/>
        </p:nvPicPr>
        <p:blipFill>
          <a:blip r:embed="rId3"/>
          <a:stretch>
            <a:fillRect/>
          </a:stretch>
        </p:blipFill>
        <p:spPr>
          <a:xfrm>
            <a:off x="357158" y="3075806"/>
            <a:ext cx="2286016" cy="178196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7F5D78-714A-9639-64C9-39180086D5A6}"/>
              </a:ext>
            </a:extLst>
          </p:cNvPr>
          <p:cNvPicPr>
            <a:picLocks noChangeAspect="1"/>
          </p:cNvPicPr>
          <p:nvPr/>
        </p:nvPicPr>
        <p:blipFill rotWithShape="1">
          <a:blip r:embed="rId2"/>
          <a:srcRect l="2178"/>
          <a:stretch/>
        </p:blipFill>
        <p:spPr>
          <a:xfrm>
            <a:off x="1403648" y="209542"/>
            <a:ext cx="6513393" cy="473847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1B14F02-5554-B096-A284-BACE6EADBFB5}"/>
              </a:ext>
            </a:extLst>
          </p:cNvPr>
          <p:cNvPicPr>
            <a:picLocks noChangeAspect="1"/>
          </p:cNvPicPr>
          <p:nvPr/>
        </p:nvPicPr>
        <p:blipFill>
          <a:blip r:embed="rId2"/>
          <a:stretch>
            <a:fillRect/>
          </a:stretch>
        </p:blipFill>
        <p:spPr>
          <a:xfrm>
            <a:off x="0" y="1039306"/>
            <a:ext cx="9144000" cy="3064887"/>
          </a:xfrm>
          <a:prstGeom prst="rect">
            <a:avLst/>
          </a:prstGeom>
        </p:spPr>
      </p:pic>
      <p:sp>
        <p:nvSpPr>
          <p:cNvPr id="7" name="Rectangle 6">
            <a:extLst>
              <a:ext uri="{FF2B5EF4-FFF2-40B4-BE49-F238E27FC236}">
                <a16:creationId xmlns:a16="http://schemas.microsoft.com/office/drawing/2014/main" id="{659A5F8E-75B6-285E-2BEC-93FFB685EAE9}"/>
              </a:ext>
            </a:extLst>
          </p:cNvPr>
          <p:cNvSpPr/>
          <p:nvPr/>
        </p:nvSpPr>
        <p:spPr>
          <a:xfrm>
            <a:off x="971600" y="267494"/>
            <a:ext cx="3096344" cy="5760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FAKE-NEWS WORD CLOUD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523C5C-CB26-1EF8-A092-F75C286AE0AB}"/>
              </a:ext>
            </a:extLst>
          </p:cNvPr>
          <p:cNvPicPr>
            <a:picLocks noChangeAspect="1"/>
          </p:cNvPicPr>
          <p:nvPr/>
        </p:nvPicPr>
        <p:blipFill>
          <a:blip r:embed="rId2"/>
          <a:stretch>
            <a:fillRect/>
          </a:stretch>
        </p:blipFill>
        <p:spPr>
          <a:xfrm>
            <a:off x="1979712" y="214305"/>
            <a:ext cx="4772258" cy="47337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5A3AA9-33E7-D55D-D1C3-61BD347012A1}"/>
              </a:ext>
            </a:extLst>
          </p:cNvPr>
          <p:cNvPicPr>
            <a:picLocks noChangeAspect="1"/>
          </p:cNvPicPr>
          <p:nvPr/>
        </p:nvPicPr>
        <p:blipFill>
          <a:blip r:embed="rId2"/>
          <a:stretch>
            <a:fillRect/>
          </a:stretch>
        </p:blipFill>
        <p:spPr>
          <a:xfrm>
            <a:off x="66412" y="1347614"/>
            <a:ext cx="9011176" cy="2448271"/>
          </a:xfrm>
          <a:prstGeom prst="rect">
            <a:avLst/>
          </a:prstGeom>
        </p:spPr>
      </p:pic>
      <p:sp>
        <p:nvSpPr>
          <p:cNvPr id="5" name="Rectangle 4">
            <a:extLst>
              <a:ext uri="{FF2B5EF4-FFF2-40B4-BE49-F238E27FC236}">
                <a16:creationId xmlns:a16="http://schemas.microsoft.com/office/drawing/2014/main" id="{620BA468-5466-FFB1-0AB8-98274760FFCF}"/>
              </a:ext>
            </a:extLst>
          </p:cNvPr>
          <p:cNvSpPr/>
          <p:nvPr/>
        </p:nvSpPr>
        <p:spPr>
          <a:xfrm>
            <a:off x="971600" y="267494"/>
            <a:ext cx="3096344" cy="5760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TRUE-NEWS WORD CLOUD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57E403-4D6B-F0EC-DFA1-EA48FED57BC7}"/>
              </a:ext>
            </a:extLst>
          </p:cNvPr>
          <p:cNvPicPr>
            <a:picLocks noChangeAspect="1"/>
          </p:cNvPicPr>
          <p:nvPr/>
        </p:nvPicPr>
        <p:blipFill>
          <a:blip r:embed="rId2"/>
          <a:stretch>
            <a:fillRect/>
          </a:stretch>
        </p:blipFill>
        <p:spPr>
          <a:xfrm>
            <a:off x="1835696" y="184317"/>
            <a:ext cx="4838005" cy="477486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DDCD9E-C0F1-8618-DBE2-60717F3B09BE}"/>
              </a:ext>
            </a:extLst>
          </p:cNvPr>
          <p:cNvPicPr>
            <a:picLocks noChangeAspect="1"/>
          </p:cNvPicPr>
          <p:nvPr/>
        </p:nvPicPr>
        <p:blipFill>
          <a:blip r:embed="rId2"/>
          <a:stretch>
            <a:fillRect/>
          </a:stretch>
        </p:blipFill>
        <p:spPr>
          <a:xfrm>
            <a:off x="0" y="1901634"/>
            <a:ext cx="9144000" cy="134023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0C8C10-E531-3FBB-248C-19A00590B135}"/>
              </a:ext>
            </a:extLst>
          </p:cNvPr>
          <p:cNvPicPr>
            <a:picLocks noChangeAspect="1"/>
          </p:cNvPicPr>
          <p:nvPr/>
        </p:nvPicPr>
        <p:blipFill rotWithShape="1">
          <a:blip r:embed="rId2"/>
          <a:srcRect l="2164"/>
          <a:stretch/>
        </p:blipFill>
        <p:spPr>
          <a:xfrm>
            <a:off x="1187624" y="213935"/>
            <a:ext cx="6509347" cy="444604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EC8274-5DF6-7D39-FDC9-0F8C353CEE76}"/>
              </a:ext>
            </a:extLst>
          </p:cNvPr>
          <p:cNvPicPr>
            <a:picLocks noChangeAspect="1"/>
          </p:cNvPicPr>
          <p:nvPr/>
        </p:nvPicPr>
        <p:blipFill>
          <a:blip r:embed="rId2"/>
          <a:stretch>
            <a:fillRect/>
          </a:stretch>
        </p:blipFill>
        <p:spPr>
          <a:xfrm>
            <a:off x="1619672" y="269574"/>
            <a:ext cx="5814979" cy="453442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54AF82-47F8-43DB-F40B-51D2893B9E42}"/>
              </a:ext>
            </a:extLst>
          </p:cNvPr>
          <p:cNvPicPr>
            <a:picLocks noChangeAspect="1"/>
          </p:cNvPicPr>
          <p:nvPr/>
        </p:nvPicPr>
        <p:blipFill>
          <a:blip r:embed="rId2"/>
          <a:stretch>
            <a:fillRect/>
          </a:stretch>
        </p:blipFill>
        <p:spPr>
          <a:xfrm>
            <a:off x="971599" y="98708"/>
            <a:ext cx="7059905" cy="484930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5BF25C-ECBB-4A14-EED2-CC25326014AA}"/>
              </a:ext>
            </a:extLst>
          </p:cNvPr>
          <p:cNvPicPr>
            <a:picLocks noChangeAspect="1"/>
          </p:cNvPicPr>
          <p:nvPr/>
        </p:nvPicPr>
        <p:blipFill>
          <a:blip r:embed="rId2"/>
          <a:stretch>
            <a:fillRect/>
          </a:stretch>
        </p:blipFill>
        <p:spPr>
          <a:xfrm>
            <a:off x="1252657" y="195486"/>
            <a:ext cx="6638688" cy="47525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7433400" cy="4572032"/>
          </a:xfrm>
        </p:spPr>
        <p:txBody>
          <a:bodyPr numCol="1"/>
          <a:lstStyle/>
          <a:p>
            <a:endParaRPr lang="en-US" dirty="0">
              <a:solidFill>
                <a:srgbClr val="FF0000"/>
              </a:solidFill>
              <a:latin typeface="Rockwell" pitchFamily="18" charset="0"/>
            </a:endParaRPr>
          </a:p>
          <a:p>
            <a:r>
              <a:rPr lang="en-US" dirty="0">
                <a:solidFill>
                  <a:srgbClr val="FF0000"/>
                </a:solidFill>
                <a:latin typeface="Rockwell" pitchFamily="18" charset="0"/>
              </a:rPr>
              <a:t>What is Fake News Detection?</a:t>
            </a:r>
          </a:p>
          <a:p>
            <a:r>
              <a:rPr lang="en-US" sz="1600" dirty="0">
                <a:solidFill>
                  <a:schemeClr val="tx2">
                    <a:lumMod val="10000"/>
                  </a:schemeClr>
                </a:solidFill>
                <a:latin typeface="Rockwell" pitchFamily="18" charset="0"/>
              </a:rPr>
              <a:t>	Against the changes the world is currently facing, an increasing number of daily tasks are moving online, including reading the news and being informed about relevant topics. The increase in the volume of information made available led, in turn, to fake news dissemination becoming a trending topic on the Internet. Recent events such as the pandemic have shown that </a:t>
            </a:r>
            <a:r>
              <a:rPr lang="en-US" sz="1600" dirty="0">
                <a:solidFill>
                  <a:srgbClr val="FF0000"/>
                </a:solidFill>
                <a:latin typeface="Rockwell" pitchFamily="18" charset="0"/>
              </a:rPr>
              <a:t>“Fake news exerts a significant negative influence on societies by highlighting stories that do not necessarily report on facts”. </a:t>
            </a:r>
            <a:r>
              <a:rPr lang="en-US" sz="1600" dirty="0">
                <a:solidFill>
                  <a:schemeClr val="tx2">
                    <a:lumMod val="10000"/>
                  </a:schemeClr>
                </a:solidFill>
                <a:latin typeface="Rockwell" pitchFamily="18" charset="0"/>
              </a:rPr>
              <a:t>Research communities expressed concern about this flood  of  misinformation  and  introduced  automated fake  news  identification  solutions  based  </a:t>
            </a:r>
            <a:r>
              <a:rPr lang="en-US" sz="1600" dirty="0">
                <a:solidFill>
                  <a:schemeClr val="tx1"/>
                </a:solidFill>
                <a:latin typeface="Rockwell" pitchFamily="18" charset="0"/>
              </a:rPr>
              <a:t>on</a:t>
            </a:r>
            <a:r>
              <a:rPr lang="en-US" sz="1600" dirty="0">
                <a:solidFill>
                  <a:srgbClr val="FF0000"/>
                </a:solidFill>
                <a:latin typeface="Rockwell" pitchFamily="18" charset="0"/>
              </a:rPr>
              <a:t>  Natural Language Processing (NLP) techniques</a:t>
            </a:r>
            <a:r>
              <a:rPr lang="en-US" sz="1600" dirty="0">
                <a:solidFill>
                  <a:schemeClr val="tx2">
                    <a:lumMod val="10000"/>
                  </a:schemeClr>
                </a:solidFill>
                <a:latin typeface="Rockwell" pitchFamily="18" charset="0"/>
              </a:rPr>
              <a:t>. In this study, we reference existing datasets and related work in the analysis of English fake news, discuss potential detection techniques for Fake news, as well as establish future work plans for this research initiative.</a:t>
            </a:r>
          </a:p>
          <a:p>
            <a:endParaRPr lang="en-US" sz="1200" dirty="0">
              <a:solidFill>
                <a:schemeClr val="tx1"/>
              </a:solidFill>
              <a:latin typeface="Rockwell"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54B0EF-5B32-422C-3E74-5B1A4795E369}"/>
              </a:ext>
            </a:extLst>
          </p:cNvPr>
          <p:cNvPicPr>
            <a:picLocks noChangeAspect="1"/>
          </p:cNvPicPr>
          <p:nvPr/>
        </p:nvPicPr>
        <p:blipFill>
          <a:blip r:embed="rId2"/>
          <a:stretch>
            <a:fillRect/>
          </a:stretch>
        </p:blipFill>
        <p:spPr>
          <a:xfrm>
            <a:off x="1331639" y="149122"/>
            <a:ext cx="6336705" cy="473758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D6F995-5C8D-052F-6CE9-60D9D9753214}"/>
              </a:ext>
            </a:extLst>
          </p:cNvPr>
          <p:cNvPicPr>
            <a:picLocks noChangeAspect="1"/>
          </p:cNvPicPr>
          <p:nvPr/>
        </p:nvPicPr>
        <p:blipFill>
          <a:blip r:embed="rId2"/>
          <a:stretch>
            <a:fillRect/>
          </a:stretch>
        </p:blipFill>
        <p:spPr>
          <a:xfrm>
            <a:off x="213704" y="852247"/>
            <a:ext cx="8716591" cy="343900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B48563-2B6F-1B42-E983-67D130A85016}"/>
              </a:ext>
            </a:extLst>
          </p:cNvPr>
          <p:cNvPicPr>
            <a:picLocks noChangeAspect="1"/>
          </p:cNvPicPr>
          <p:nvPr/>
        </p:nvPicPr>
        <p:blipFill>
          <a:blip r:embed="rId2"/>
          <a:stretch>
            <a:fillRect/>
          </a:stretch>
        </p:blipFill>
        <p:spPr>
          <a:xfrm>
            <a:off x="0" y="810551"/>
            <a:ext cx="9144000" cy="352239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AE0037-BC8B-C115-BC06-94C936009578}"/>
              </a:ext>
            </a:extLst>
          </p:cNvPr>
          <p:cNvPicPr>
            <a:picLocks noChangeAspect="1"/>
          </p:cNvPicPr>
          <p:nvPr/>
        </p:nvPicPr>
        <p:blipFill>
          <a:blip r:embed="rId3"/>
          <a:stretch>
            <a:fillRect/>
          </a:stretch>
        </p:blipFill>
        <p:spPr>
          <a:xfrm>
            <a:off x="0" y="990778"/>
            <a:ext cx="9144000" cy="316194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4035BD-5D21-B619-9EAD-0F66A2C6C1CA}"/>
              </a:ext>
            </a:extLst>
          </p:cNvPr>
          <p:cNvPicPr>
            <a:picLocks noChangeAspect="1"/>
          </p:cNvPicPr>
          <p:nvPr/>
        </p:nvPicPr>
        <p:blipFill>
          <a:blip r:embed="rId2"/>
          <a:stretch>
            <a:fillRect/>
          </a:stretch>
        </p:blipFill>
        <p:spPr>
          <a:xfrm>
            <a:off x="0" y="1058482"/>
            <a:ext cx="9144000" cy="3026535"/>
          </a:xfrm>
          <a:prstGeom prst="rect">
            <a:avLst/>
          </a:prstGeom>
        </p:spPr>
      </p:pic>
      <p:pic>
        <p:nvPicPr>
          <p:cNvPr id="6" name="Picture 5">
            <a:extLst>
              <a:ext uri="{FF2B5EF4-FFF2-40B4-BE49-F238E27FC236}">
                <a16:creationId xmlns:a16="http://schemas.microsoft.com/office/drawing/2014/main" id="{D0D11448-A95E-A5CD-AA07-780202DA066E}"/>
              </a:ext>
            </a:extLst>
          </p:cNvPr>
          <p:cNvPicPr>
            <a:picLocks noChangeAspect="1"/>
          </p:cNvPicPr>
          <p:nvPr/>
        </p:nvPicPr>
        <p:blipFill>
          <a:blip r:embed="rId3"/>
          <a:stretch>
            <a:fillRect/>
          </a:stretch>
        </p:blipFill>
        <p:spPr>
          <a:xfrm>
            <a:off x="251520" y="277370"/>
            <a:ext cx="8659559" cy="459863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E8B540-213E-C69D-E8C4-C36277BF6663}"/>
              </a:ext>
            </a:extLst>
          </p:cNvPr>
          <p:cNvPicPr>
            <a:picLocks noChangeAspect="1"/>
          </p:cNvPicPr>
          <p:nvPr/>
        </p:nvPicPr>
        <p:blipFill>
          <a:blip r:embed="rId2"/>
          <a:stretch>
            <a:fillRect/>
          </a:stretch>
        </p:blipFill>
        <p:spPr>
          <a:xfrm>
            <a:off x="1043608" y="396576"/>
            <a:ext cx="7149368" cy="440742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99592" y="483518"/>
            <a:ext cx="6696744" cy="4320480"/>
          </a:xfrm>
        </p:spPr>
        <p:txBody>
          <a:bodyPr numCol="1"/>
          <a:lstStyle/>
          <a:p>
            <a:pPr>
              <a:lnSpc>
                <a:spcPct val="107000"/>
              </a:lnSpc>
              <a:spcAft>
                <a:spcPts val="800"/>
              </a:spcAft>
            </a:pPr>
            <a:r>
              <a:rPr lang="en-IN" sz="4000" b="1" u="sng" dirty="0">
                <a:solidFill>
                  <a:srgbClr val="00B050"/>
                </a:solidFill>
                <a:latin typeface="Rockwell"/>
                <a:ea typeface="Rockwell"/>
                <a:cs typeface="Times New Roman"/>
              </a:rPr>
              <a:t>CONCLUSION:</a:t>
            </a:r>
          </a:p>
          <a:p>
            <a:pPr>
              <a:lnSpc>
                <a:spcPct val="107000"/>
              </a:lnSpc>
              <a:spcAft>
                <a:spcPts val="800"/>
              </a:spcAft>
            </a:pPr>
            <a:endParaRPr lang="en-US" sz="2400" u="sng" dirty="0">
              <a:solidFill>
                <a:srgbClr val="00B050"/>
              </a:solidFill>
              <a:latin typeface="Rockwell"/>
              <a:ea typeface="Rockwell"/>
              <a:cs typeface="Times New Roman"/>
            </a:endParaRPr>
          </a:p>
          <a:p>
            <a:pPr marL="342900" lvl="0" indent="-342900">
              <a:lnSpc>
                <a:spcPct val="107000"/>
              </a:lnSpc>
              <a:spcAft>
                <a:spcPts val="0"/>
              </a:spcAft>
              <a:buFont typeface="Symbol"/>
              <a:buChar char=""/>
            </a:pPr>
            <a:r>
              <a:rPr lang="en-IN" sz="3600" b="1" dirty="0">
                <a:solidFill>
                  <a:srgbClr val="00B050"/>
                </a:solidFill>
                <a:latin typeface="Rockwell"/>
                <a:ea typeface="Rockwell"/>
                <a:cs typeface="Times New Roman"/>
              </a:rPr>
              <a:t>The </a:t>
            </a:r>
            <a:r>
              <a:rPr lang="en-IN" sz="3600" b="1" i="1" dirty="0">
                <a:solidFill>
                  <a:srgbClr val="00B050"/>
                </a:solidFill>
                <a:latin typeface="Rockwell"/>
                <a:ea typeface="Rockwell"/>
                <a:cs typeface="Times New Roman"/>
              </a:rPr>
              <a:t>“Gradient boosting"</a:t>
            </a:r>
            <a:r>
              <a:rPr lang="en-IN" sz="3600" b="1" dirty="0">
                <a:solidFill>
                  <a:srgbClr val="00B050"/>
                </a:solidFill>
                <a:latin typeface="Rockwell"/>
                <a:ea typeface="Rockwell"/>
                <a:cs typeface="Times New Roman"/>
              </a:rPr>
              <a:t> works well with the given dataset.</a:t>
            </a:r>
            <a:endParaRPr lang="en-US" sz="2000" dirty="0">
              <a:solidFill>
                <a:srgbClr val="00B050"/>
              </a:solidFill>
              <a:latin typeface="Rockwell"/>
              <a:ea typeface="Rockwell"/>
              <a:cs typeface="Times New Roman"/>
            </a:endParaRPr>
          </a:p>
          <a:p>
            <a:pPr marL="342900" lvl="0" indent="-342900">
              <a:lnSpc>
                <a:spcPct val="107000"/>
              </a:lnSpc>
              <a:spcAft>
                <a:spcPts val="800"/>
              </a:spcAft>
              <a:buFont typeface="Symbol"/>
              <a:buChar char=""/>
            </a:pPr>
            <a:r>
              <a:rPr lang="en-IN" sz="3600" b="1" dirty="0">
                <a:solidFill>
                  <a:srgbClr val="00B050"/>
                </a:solidFill>
                <a:latin typeface="Rockwell"/>
                <a:ea typeface="Rockwell"/>
                <a:cs typeface="Times New Roman"/>
              </a:rPr>
              <a:t>The manual testing gives a very positive result.</a:t>
            </a:r>
            <a:endParaRPr lang="en-US" sz="2000" dirty="0">
              <a:solidFill>
                <a:srgbClr val="00B050"/>
              </a:solidFill>
              <a:latin typeface="Rockwell"/>
              <a:ea typeface="Rockwell"/>
              <a:cs typeface="Times New Roman"/>
            </a:endParaRPr>
          </a:p>
          <a:p>
            <a:pPr lvl="0"/>
            <a:endParaRPr lang="en-US" sz="1600" dirty="0">
              <a:solidFill>
                <a:srgbClr val="00B050"/>
              </a:solidFill>
              <a:latin typeface="Rockwell"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7433400" cy="4572032"/>
          </a:xfrm>
        </p:spPr>
        <p:txBody>
          <a:bodyPr numCol="1"/>
          <a:lstStyle/>
          <a:p>
            <a:pPr>
              <a:lnSpc>
                <a:spcPct val="107000"/>
              </a:lnSpc>
              <a:spcAft>
                <a:spcPts val="800"/>
              </a:spcAft>
            </a:pPr>
            <a:r>
              <a:rPr lang="en-IN" sz="2800" b="1" u="sng" dirty="0">
                <a:solidFill>
                  <a:srgbClr val="00B050"/>
                </a:solidFill>
                <a:latin typeface="Rockwell"/>
                <a:ea typeface="Rockwell"/>
                <a:cs typeface="Times New Roman"/>
              </a:rPr>
              <a:t>Limitations:</a:t>
            </a:r>
            <a:endParaRPr lang="en-US" sz="1600" u="sng" dirty="0">
              <a:solidFill>
                <a:srgbClr val="00B050"/>
              </a:solidFill>
              <a:latin typeface="Rockwell"/>
              <a:ea typeface="Rockwell"/>
              <a:cs typeface="Times New Roman"/>
            </a:endParaRPr>
          </a:p>
          <a:p>
            <a:pPr marL="342900" lvl="0" indent="-342900">
              <a:lnSpc>
                <a:spcPct val="107000"/>
              </a:lnSpc>
              <a:spcAft>
                <a:spcPts val="0"/>
              </a:spcAft>
              <a:buFont typeface="Symbol"/>
              <a:buChar char=""/>
            </a:pPr>
            <a:r>
              <a:rPr lang="en-IN" sz="2800" b="1" dirty="0">
                <a:solidFill>
                  <a:srgbClr val="00B050"/>
                </a:solidFill>
                <a:latin typeface="Rockwell"/>
                <a:ea typeface="Rockwell"/>
                <a:cs typeface="Times New Roman"/>
              </a:rPr>
              <a:t>Lack of more information leads to minimized usage of the ML models potential.</a:t>
            </a:r>
            <a:endParaRPr lang="en-US" sz="1600" dirty="0">
              <a:solidFill>
                <a:srgbClr val="00B050"/>
              </a:solidFill>
              <a:latin typeface="Rockwell"/>
              <a:ea typeface="Rockwell"/>
              <a:cs typeface="Times New Roman"/>
            </a:endParaRPr>
          </a:p>
          <a:p>
            <a:pPr marL="342900" lvl="0" indent="-342900">
              <a:lnSpc>
                <a:spcPct val="107000"/>
              </a:lnSpc>
              <a:spcAft>
                <a:spcPts val="0"/>
              </a:spcAft>
              <a:buFont typeface="Symbol"/>
              <a:buChar char=""/>
            </a:pPr>
            <a:r>
              <a:rPr lang="en-IN" sz="2800" b="1" dirty="0">
                <a:solidFill>
                  <a:srgbClr val="00B050"/>
                </a:solidFill>
                <a:latin typeface="Rockwell"/>
                <a:ea typeface="Rockwell"/>
                <a:cs typeface="Times New Roman"/>
              </a:rPr>
              <a:t>More feature engineering is need for the data-set.</a:t>
            </a:r>
            <a:endParaRPr lang="en-US" sz="1600" dirty="0">
              <a:solidFill>
                <a:srgbClr val="00B050"/>
              </a:solidFill>
              <a:latin typeface="Rockwell"/>
              <a:ea typeface="Rockwell"/>
              <a:cs typeface="Times New Roman"/>
            </a:endParaRPr>
          </a:p>
          <a:p>
            <a:pPr marL="342900" lvl="0" indent="-342900">
              <a:lnSpc>
                <a:spcPct val="107000"/>
              </a:lnSpc>
              <a:spcAft>
                <a:spcPts val="800"/>
              </a:spcAft>
              <a:buFont typeface="Symbol"/>
              <a:buChar char=""/>
            </a:pPr>
            <a:r>
              <a:rPr lang="en-IN" sz="2800" b="1" dirty="0">
                <a:solidFill>
                  <a:srgbClr val="00B050"/>
                </a:solidFill>
                <a:latin typeface="Rockwell"/>
                <a:ea typeface="Rockwell"/>
                <a:cs typeface="Times New Roman"/>
              </a:rPr>
              <a:t>With the help of more supporting information the model can be used efficiently for all news sectors.</a:t>
            </a:r>
            <a:endParaRPr lang="en-US" sz="1600" dirty="0">
              <a:solidFill>
                <a:srgbClr val="00B050"/>
              </a:solidFill>
              <a:latin typeface="Rockwell"/>
              <a:ea typeface="Rockwell"/>
              <a:cs typeface="Times New Roman"/>
            </a:endParaRPr>
          </a:p>
          <a:p>
            <a:pPr lvl="0"/>
            <a:endParaRPr lang="en-US" sz="1600" dirty="0">
              <a:solidFill>
                <a:srgbClr val="00B050"/>
              </a:solidFill>
              <a:latin typeface="Rockwell"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7433400" cy="4572032"/>
          </a:xfrm>
        </p:spPr>
        <p:txBody>
          <a:bodyPr numCol="1"/>
          <a:lstStyle/>
          <a:p>
            <a:pPr lvl="0"/>
            <a:r>
              <a:rPr lang="en-IN" b="1" dirty="0">
                <a:solidFill>
                  <a:srgbClr val="FF0000"/>
                </a:solidFill>
                <a:latin typeface="Rockwell" pitchFamily="18" charset="0"/>
              </a:rPr>
              <a:t>Importance of Fake News Detection.</a:t>
            </a:r>
            <a:endParaRPr lang="en-US" sz="1600" dirty="0">
              <a:latin typeface="Rockwell" pitchFamily="18" charset="0"/>
            </a:endParaRPr>
          </a:p>
          <a:p>
            <a:r>
              <a:rPr lang="en-IN" sz="1600" dirty="0">
                <a:solidFill>
                  <a:schemeClr val="tx1"/>
                </a:solidFill>
                <a:latin typeface="Rockwell" pitchFamily="18" charset="0"/>
              </a:rPr>
              <a:t>	News media has become a channel to pass on the information of what’s happening in the world to the people living. Often people perceive whatever conveyed in the news to be true. There were circumstances where even the news channels acknowledged that their news is not true as they wrote. But some news has a significant impact not only on the people or government but also on the economy. One news can shift the curves up and down depending on the emotions of people and political situation.</a:t>
            </a:r>
          </a:p>
          <a:p>
            <a:r>
              <a:rPr lang="en-IN" sz="1600" dirty="0">
                <a:solidFill>
                  <a:srgbClr val="FF0000"/>
                </a:solidFill>
                <a:latin typeface="Rockwell" pitchFamily="18" charset="0"/>
              </a:rPr>
              <a:t>	“</a:t>
            </a:r>
            <a:r>
              <a:rPr lang="en-IN" sz="1600" b="1" i="1" dirty="0">
                <a:solidFill>
                  <a:srgbClr val="FF0000"/>
                </a:solidFill>
                <a:latin typeface="Rockwell" pitchFamily="18" charset="0"/>
              </a:rPr>
              <a:t>Fake news serves to misinform people and manipulate their opinions for several reasons”</a:t>
            </a:r>
            <a:r>
              <a:rPr lang="en-IN" sz="1600" b="1" dirty="0">
                <a:solidFill>
                  <a:srgbClr val="FF0000"/>
                </a:solidFill>
                <a:latin typeface="Rockwell" pitchFamily="18" charset="0"/>
              </a:rPr>
              <a:t>.</a:t>
            </a:r>
            <a:endParaRPr lang="en-US" sz="1600" dirty="0">
              <a:solidFill>
                <a:schemeClr val="tx1"/>
              </a:solidFill>
              <a:latin typeface="Rockwell" pitchFamily="18" charset="0"/>
            </a:endParaRPr>
          </a:p>
          <a:p>
            <a:r>
              <a:rPr lang="en-IN" sz="1600" dirty="0">
                <a:solidFill>
                  <a:schemeClr val="tx1"/>
                </a:solidFill>
                <a:latin typeface="Rockwell" pitchFamily="18" charset="0"/>
              </a:rPr>
              <a:t>	It is </a:t>
            </a:r>
            <a:r>
              <a:rPr lang="en-IN" sz="1600" b="1" i="1" dirty="0">
                <a:solidFill>
                  <a:srgbClr val="FF0000"/>
                </a:solidFill>
                <a:latin typeface="Rockwell" pitchFamily="18" charset="0"/>
              </a:rPr>
              <a:t>important to identify the fake news from the real true news</a:t>
            </a:r>
            <a:r>
              <a:rPr lang="en-IN" sz="1600" dirty="0">
                <a:solidFill>
                  <a:srgbClr val="FF0000"/>
                </a:solidFill>
                <a:latin typeface="Rockwell" pitchFamily="18" charset="0"/>
              </a:rPr>
              <a:t>. </a:t>
            </a:r>
            <a:r>
              <a:rPr lang="en-IN" sz="1600" dirty="0">
                <a:solidFill>
                  <a:schemeClr val="tx1"/>
                </a:solidFill>
                <a:latin typeface="Rockwell" pitchFamily="18" charset="0"/>
              </a:rPr>
              <a:t>The problem has been taken over and resolved with the help of Natural Language Processing tools which help us identify fake or true news based on historical data. </a:t>
            </a:r>
            <a:endParaRPr lang="en-US" sz="1600" dirty="0">
              <a:solidFill>
                <a:schemeClr val="tx1"/>
              </a:solidFill>
              <a:latin typeface="Rockwell" pitchFamily="18" charset="0"/>
            </a:endParaRPr>
          </a:p>
          <a:p>
            <a:endParaRPr lang="en-US" sz="1200" dirty="0">
              <a:solidFill>
                <a:schemeClr val="tx1"/>
              </a:solidFill>
              <a:latin typeface="Rockwell"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7433400" cy="4572032"/>
          </a:xfrm>
        </p:spPr>
        <p:txBody>
          <a:bodyPr numCol="1"/>
          <a:lstStyle/>
          <a:p>
            <a:pPr lvl="0"/>
            <a:endParaRPr lang="en-IN" sz="2000" b="1" dirty="0">
              <a:solidFill>
                <a:srgbClr val="FF0000"/>
              </a:solidFill>
              <a:latin typeface="Rockwell" pitchFamily="18" charset="0"/>
            </a:endParaRPr>
          </a:p>
          <a:p>
            <a:pPr lvl="0"/>
            <a:r>
              <a:rPr lang="en-IN" sz="2000" b="1" dirty="0">
                <a:solidFill>
                  <a:srgbClr val="FF0000"/>
                </a:solidFill>
                <a:latin typeface="Rockwell" pitchFamily="18" charset="0"/>
              </a:rPr>
              <a:t>Hardware Requirements </a:t>
            </a:r>
            <a:endParaRPr lang="en-US" sz="2000" dirty="0">
              <a:solidFill>
                <a:srgbClr val="FF0000"/>
              </a:solidFill>
              <a:latin typeface="Rockwell" pitchFamily="18" charset="0"/>
            </a:endParaRPr>
          </a:p>
          <a:p>
            <a:r>
              <a:rPr lang="en-IN" sz="2000" b="1" dirty="0">
                <a:solidFill>
                  <a:schemeClr val="tx1"/>
                </a:solidFill>
                <a:latin typeface="Rockwell" pitchFamily="18" charset="0"/>
              </a:rPr>
              <a:t> </a:t>
            </a:r>
            <a:r>
              <a:rPr lang="en-IN" sz="2000" dirty="0">
                <a:solidFill>
                  <a:schemeClr val="tx1"/>
                </a:solidFill>
                <a:latin typeface="Rockwell" pitchFamily="18" charset="0"/>
              </a:rPr>
              <a:t>	A mid level computer that runs on Intel i3/i5/i7 or A10/A11/M1 or ryzen 3/5 or any other equivalent chipset and a suitable processor.</a:t>
            </a:r>
            <a:endParaRPr lang="en-US" sz="2000" dirty="0">
              <a:solidFill>
                <a:schemeClr val="tx1"/>
              </a:solidFill>
              <a:latin typeface="Rockwell" pitchFamily="18" charset="0"/>
            </a:endParaRPr>
          </a:p>
          <a:p>
            <a:r>
              <a:rPr lang="en-IN" sz="2000" dirty="0">
                <a:solidFill>
                  <a:schemeClr val="tx1"/>
                </a:solidFill>
                <a:latin typeface="Rockwell" pitchFamily="18" charset="0"/>
              </a:rPr>
              <a:t> </a:t>
            </a:r>
            <a:endParaRPr lang="en-US" sz="2000" dirty="0">
              <a:solidFill>
                <a:schemeClr val="tx1"/>
              </a:solidFill>
              <a:latin typeface="Rockwell" pitchFamily="18" charset="0"/>
            </a:endParaRPr>
          </a:p>
          <a:p>
            <a:pPr lvl="0"/>
            <a:r>
              <a:rPr lang="en-IN" sz="2000" b="1" dirty="0">
                <a:solidFill>
                  <a:srgbClr val="FF0000"/>
                </a:solidFill>
                <a:latin typeface="Rockwell" pitchFamily="18" charset="0"/>
              </a:rPr>
              <a:t>Software Requirements </a:t>
            </a:r>
            <a:endParaRPr lang="en-US" sz="2000" dirty="0">
              <a:solidFill>
                <a:srgbClr val="FF0000"/>
              </a:solidFill>
              <a:latin typeface="Rockwell" pitchFamily="18" charset="0"/>
            </a:endParaRPr>
          </a:p>
          <a:p>
            <a:r>
              <a:rPr lang="en-IN" sz="2000" dirty="0">
                <a:solidFill>
                  <a:schemeClr val="tx1"/>
                </a:solidFill>
                <a:latin typeface="Rockwell" pitchFamily="18" charset="0"/>
              </a:rPr>
              <a:t>	Windows / Linux /Mac OS</a:t>
            </a:r>
            <a:endParaRPr lang="en-US" sz="2000" dirty="0">
              <a:solidFill>
                <a:schemeClr val="tx1"/>
              </a:solidFill>
              <a:latin typeface="Rockwell" pitchFamily="18" charset="0"/>
            </a:endParaRPr>
          </a:p>
          <a:p>
            <a:pPr lvl="0"/>
            <a:endParaRPr lang="en-US" sz="1600" dirty="0">
              <a:solidFill>
                <a:schemeClr val="tx1"/>
              </a:solidFill>
              <a:latin typeface="Rockwell"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7433400" cy="4572032"/>
          </a:xfrm>
        </p:spPr>
        <p:txBody>
          <a:bodyPr numCol="1"/>
          <a:lstStyle/>
          <a:p>
            <a:pPr lvl="0"/>
            <a:r>
              <a:rPr lang="en-IN" sz="1600" b="1" dirty="0">
                <a:solidFill>
                  <a:srgbClr val="FF0000"/>
                </a:solidFill>
                <a:latin typeface="Rockwell" pitchFamily="18" charset="0"/>
              </a:rPr>
              <a:t>Tools, Libraries and Packages used</a:t>
            </a:r>
            <a:endParaRPr lang="en-US" sz="1600" dirty="0">
              <a:solidFill>
                <a:srgbClr val="FF0000"/>
              </a:solidFill>
              <a:latin typeface="Rockwell" pitchFamily="18" charset="0"/>
            </a:endParaRPr>
          </a:p>
          <a:p>
            <a:r>
              <a:rPr lang="en-IN" sz="1600" b="1" dirty="0">
                <a:solidFill>
                  <a:srgbClr val="FF0000"/>
                </a:solidFill>
                <a:latin typeface="Rockwell" pitchFamily="18" charset="0"/>
              </a:rPr>
              <a:t> </a:t>
            </a:r>
            <a:r>
              <a:rPr lang="en-IN" sz="1600" b="1" i="1" dirty="0">
                <a:solidFill>
                  <a:srgbClr val="FF0000"/>
                </a:solidFill>
                <a:latin typeface="Rockwell" pitchFamily="18" charset="0"/>
              </a:rPr>
              <a:t>Tool:</a:t>
            </a:r>
            <a:r>
              <a:rPr lang="en-IN" sz="1600" dirty="0">
                <a:solidFill>
                  <a:srgbClr val="FF0000"/>
                </a:solidFill>
                <a:latin typeface="Rockwell" pitchFamily="18" charset="0"/>
              </a:rPr>
              <a:t> </a:t>
            </a:r>
            <a:r>
              <a:rPr lang="en-IN" sz="1600" dirty="0">
                <a:solidFill>
                  <a:schemeClr val="tx1"/>
                </a:solidFill>
                <a:latin typeface="Rockwell" pitchFamily="18" charset="0"/>
              </a:rPr>
              <a:t>1.Anaconda Navigator.  </a:t>
            </a:r>
            <a:endParaRPr lang="en-US" sz="1600" dirty="0">
              <a:solidFill>
                <a:schemeClr val="tx1"/>
              </a:solidFill>
              <a:latin typeface="Rockwell" pitchFamily="18" charset="0"/>
            </a:endParaRPr>
          </a:p>
          <a:p>
            <a:r>
              <a:rPr lang="en-IN" sz="1600" dirty="0">
                <a:solidFill>
                  <a:schemeClr val="tx1"/>
                </a:solidFill>
                <a:latin typeface="Rockwell" pitchFamily="18" charset="0"/>
              </a:rPr>
              <a:t>	        2. Jupyter Notebook.</a:t>
            </a:r>
            <a:endParaRPr lang="en-US" sz="1600" dirty="0">
              <a:solidFill>
                <a:schemeClr val="tx1"/>
              </a:solidFill>
              <a:latin typeface="Rockwell" pitchFamily="18" charset="0"/>
            </a:endParaRPr>
          </a:p>
          <a:p>
            <a:r>
              <a:rPr lang="en-IN" sz="1600" b="1" i="1" dirty="0">
                <a:solidFill>
                  <a:srgbClr val="FF0000"/>
                </a:solidFill>
                <a:latin typeface="Rockwell" pitchFamily="18" charset="0"/>
              </a:rPr>
              <a:t>Libraries and Packages:</a:t>
            </a:r>
            <a:endParaRPr lang="en-US" sz="1600" dirty="0">
              <a:solidFill>
                <a:srgbClr val="FF0000"/>
              </a:solidFill>
              <a:latin typeface="Rockwell" pitchFamily="18" charset="0"/>
            </a:endParaRPr>
          </a:p>
          <a:p>
            <a:pPr>
              <a:lnSpc>
                <a:spcPct val="100000"/>
              </a:lnSpc>
            </a:pPr>
            <a:r>
              <a:rPr lang="en-IN" sz="1600" dirty="0">
                <a:latin typeface="Rockwell" pitchFamily="18" charset="0"/>
              </a:rPr>
              <a:t>		</a:t>
            </a:r>
            <a:r>
              <a:rPr lang="en-IN" sz="1600" dirty="0">
                <a:solidFill>
                  <a:schemeClr val="tx1"/>
                </a:solidFill>
                <a:latin typeface="Rockwell" pitchFamily="18" charset="0"/>
              </a:rPr>
              <a:t>1. NumPy.</a:t>
            </a:r>
            <a:endParaRPr lang="en-US" sz="1600" dirty="0">
              <a:solidFill>
                <a:schemeClr val="tx1"/>
              </a:solidFill>
              <a:latin typeface="Rockwell" pitchFamily="18" charset="0"/>
            </a:endParaRPr>
          </a:p>
          <a:p>
            <a:pPr>
              <a:lnSpc>
                <a:spcPct val="100000"/>
              </a:lnSpc>
            </a:pPr>
            <a:r>
              <a:rPr lang="en-IN" sz="1600" dirty="0">
                <a:solidFill>
                  <a:schemeClr val="tx1"/>
                </a:solidFill>
                <a:latin typeface="Rockwell" pitchFamily="18" charset="0"/>
              </a:rPr>
              <a:t>		2. Pandas.</a:t>
            </a:r>
            <a:endParaRPr lang="en-US" sz="1600" dirty="0">
              <a:solidFill>
                <a:schemeClr val="tx1"/>
              </a:solidFill>
              <a:latin typeface="Rockwell" pitchFamily="18" charset="0"/>
            </a:endParaRPr>
          </a:p>
          <a:p>
            <a:pPr>
              <a:lnSpc>
                <a:spcPct val="100000"/>
              </a:lnSpc>
            </a:pPr>
            <a:r>
              <a:rPr lang="en-IN" sz="1600" dirty="0">
                <a:solidFill>
                  <a:schemeClr val="tx1"/>
                </a:solidFill>
                <a:latin typeface="Rockwell" pitchFamily="18" charset="0"/>
              </a:rPr>
              <a:t>		3. Matplotlib.</a:t>
            </a:r>
            <a:endParaRPr lang="en-US" sz="1600" dirty="0">
              <a:solidFill>
                <a:schemeClr val="tx1"/>
              </a:solidFill>
              <a:latin typeface="Rockwell" pitchFamily="18" charset="0"/>
            </a:endParaRPr>
          </a:p>
          <a:p>
            <a:pPr>
              <a:lnSpc>
                <a:spcPct val="100000"/>
              </a:lnSpc>
            </a:pPr>
            <a:r>
              <a:rPr lang="en-IN" sz="1600" dirty="0">
                <a:solidFill>
                  <a:schemeClr val="tx1"/>
                </a:solidFill>
                <a:latin typeface="Rockwell" pitchFamily="18" charset="0"/>
              </a:rPr>
              <a:t>		4. Seaborn.</a:t>
            </a:r>
            <a:endParaRPr lang="en-US" sz="1600" dirty="0">
              <a:solidFill>
                <a:schemeClr val="tx1"/>
              </a:solidFill>
              <a:latin typeface="Rockwell" pitchFamily="18" charset="0"/>
            </a:endParaRPr>
          </a:p>
          <a:p>
            <a:pPr>
              <a:lnSpc>
                <a:spcPct val="100000"/>
              </a:lnSpc>
            </a:pPr>
            <a:r>
              <a:rPr lang="en-IN" sz="1600" dirty="0">
                <a:solidFill>
                  <a:schemeClr val="tx1"/>
                </a:solidFill>
                <a:latin typeface="Rockwell" pitchFamily="18" charset="0"/>
              </a:rPr>
              <a:t>		5. NLTK and its derivatives.</a:t>
            </a:r>
            <a:endParaRPr lang="en-US" sz="1600" dirty="0">
              <a:solidFill>
                <a:schemeClr val="tx1"/>
              </a:solidFill>
              <a:latin typeface="Rockwell" pitchFamily="18" charset="0"/>
            </a:endParaRPr>
          </a:p>
          <a:p>
            <a:pPr>
              <a:lnSpc>
                <a:spcPct val="100000"/>
              </a:lnSpc>
            </a:pPr>
            <a:r>
              <a:rPr lang="en-IN" sz="1600" dirty="0">
                <a:solidFill>
                  <a:schemeClr val="tx1"/>
                </a:solidFill>
                <a:latin typeface="Rockwell" pitchFamily="18" charset="0"/>
              </a:rPr>
              <a:t>		6. Regex expressions.</a:t>
            </a:r>
            <a:endParaRPr lang="en-US" sz="1600" dirty="0">
              <a:solidFill>
                <a:schemeClr val="tx1"/>
              </a:solidFill>
              <a:latin typeface="Rockwell" pitchFamily="18" charset="0"/>
            </a:endParaRPr>
          </a:p>
          <a:p>
            <a:pPr>
              <a:lnSpc>
                <a:spcPct val="100000"/>
              </a:lnSpc>
            </a:pPr>
            <a:r>
              <a:rPr lang="en-IN" sz="1600" dirty="0">
                <a:solidFill>
                  <a:schemeClr val="tx1"/>
                </a:solidFill>
                <a:latin typeface="Rockwell" pitchFamily="18" charset="0"/>
              </a:rPr>
              <a:t>		7. String.</a:t>
            </a:r>
            <a:endParaRPr lang="en-US" sz="1600" dirty="0">
              <a:solidFill>
                <a:schemeClr val="tx1"/>
              </a:solidFill>
              <a:latin typeface="Rockwell" pitchFamily="18" charset="0"/>
            </a:endParaRPr>
          </a:p>
          <a:p>
            <a:pPr>
              <a:lnSpc>
                <a:spcPct val="100000"/>
              </a:lnSpc>
            </a:pPr>
            <a:r>
              <a:rPr lang="en-IN" sz="1600" dirty="0">
                <a:solidFill>
                  <a:schemeClr val="tx1"/>
                </a:solidFill>
              </a:rPr>
              <a:t>		</a:t>
            </a:r>
            <a:r>
              <a:rPr lang="en-IN" sz="1600" dirty="0">
                <a:solidFill>
                  <a:schemeClr val="tx1"/>
                </a:solidFill>
                <a:latin typeface="Rockwell" panose="02060603020205020403" pitchFamily="18" charset="0"/>
              </a:rPr>
              <a:t>8. Classification ML models.</a:t>
            </a:r>
            <a:endParaRPr lang="en-US" sz="1600" dirty="0">
              <a:solidFill>
                <a:schemeClr val="tx1"/>
              </a:solidFill>
              <a:latin typeface="Rockwell" panose="02060603020205020403" pitchFamily="18" charset="0"/>
            </a:endParaRPr>
          </a:p>
          <a:p>
            <a:pPr lvl="0"/>
            <a:endParaRPr lang="en-US" sz="1600" dirty="0">
              <a:solidFill>
                <a:schemeClr val="tx1"/>
              </a:solidFill>
              <a:latin typeface="Rockwell"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555526"/>
            <a:ext cx="7433400" cy="3744416"/>
          </a:xfrm>
        </p:spPr>
        <p:txBody>
          <a:bodyPr numCol="1"/>
          <a:lstStyle/>
          <a:p>
            <a:pPr lvl="0">
              <a:lnSpc>
                <a:spcPct val="100000"/>
              </a:lnSpc>
            </a:pPr>
            <a:endParaRPr lang="en-IN" sz="1600" b="1" dirty="0">
              <a:latin typeface="Rockwell" panose="02060603020205020403" pitchFamily="18" charset="0"/>
            </a:endParaRPr>
          </a:p>
          <a:p>
            <a:pPr lvl="0">
              <a:lnSpc>
                <a:spcPct val="100000"/>
              </a:lnSpc>
            </a:pPr>
            <a:r>
              <a:rPr lang="en-IN" sz="1600" b="1" dirty="0">
                <a:solidFill>
                  <a:srgbClr val="FF0000"/>
                </a:solidFill>
                <a:latin typeface="Rockwell" panose="02060603020205020403" pitchFamily="18" charset="0"/>
              </a:rPr>
              <a:t>Dataset:</a:t>
            </a:r>
          </a:p>
          <a:p>
            <a:pPr lvl="0">
              <a:lnSpc>
                <a:spcPct val="100000"/>
              </a:lnSpc>
            </a:pPr>
            <a:endParaRPr lang="en-US" sz="1600" dirty="0">
              <a:solidFill>
                <a:srgbClr val="FF0000"/>
              </a:solidFill>
              <a:latin typeface="Rockwell" panose="02060603020205020403" pitchFamily="18" charset="0"/>
            </a:endParaRPr>
          </a:p>
          <a:p>
            <a:pPr>
              <a:lnSpc>
                <a:spcPct val="100000"/>
              </a:lnSpc>
            </a:pPr>
            <a:r>
              <a:rPr lang="en-US" sz="1600" dirty="0">
                <a:solidFill>
                  <a:schemeClr val="tx1"/>
                </a:solidFill>
                <a:latin typeface="Rockwell" panose="02060603020205020403" pitchFamily="18" charset="0"/>
              </a:rPr>
              <a:t>	The dataset consists of two CSV files. The first file named “True.csv” contains more than 12,600 articles from reuter.com. </a:t>
            </a:r>
          </a:p>
          <a:p>
            <a:pPr>
              <a:lnSpc>
                <a:spcPct val="100000"/>
              </a:lnSpc>
            </a:pPr>
            <a:r>
              <a:rPr lang="en-US" sz="1600" dirty="0">
                <a:solidFill>
                  <a:schemeClr val="tx1"/>
                </a:solidFill>
                <a:latin typeface="Rockwell" panose="02060603020205020403" pitchFamily="18" charset="0"/>
              </a:rPr>
              <a:t>	The second file named “Fake.csv” contains more than 12,600 articles from different fake news outlet resources. </a:t>
            </a:r>
          </a:p>
          <a:p>
            <a:pPr>
              <a:lnSpc>
                <a:spcPct val="100000"/>
              </a:lnSpc>
            </a:pPr>
            <a:r>
              <a:rPr lang="en-US" sz="1600" dirty="0">
                <a:solidFill>
                  <a:schemeClr val="tx1"/>
                </a:solidFill>
                <a:latin typeface="Rockwell" panose="02060603020205020403" pitchFamily="18" charset="0"/>
              </a:rPr>
              <a:t>	Each article contains the following information: article title, text, type and the date the article was published on. </a:t>
            </a:r>
          </a:p>
          <a:p>
            <a:pPr>
              <a:lnSpc>
                <a:spcPct val="100000"/>
              </a:lnSpc>
            </a:pPr>
            <a:r>
              <a:rPr lang="en-US" sz="1600" dirty="0">
                <a:solidFill>
                  <a:schemeClr val="tx1"/>
                </a:solidFill>
                <a:latin typeface="Rockwell" panose="02060603020205020403" pitchFamily="18" charset="0"/>
              </a:rPr>
              <a:t>	The data collected were cleaned and processed, however, the punctuations and mistakes that existed in the fake news were kept in the text.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A76594-379A-BCB7-2643-249DFF85A6D8}"/>
              </a:ext>
            </a:extLst>
          </p:cNvPr>
          <p:cNvPicPr>
            <a:picLocks noChangeAspect="1"/>
          </p:cNvPicPr>
          <p:nvPr/>
        </p:nvPicPr>
        <p:blipFill>
          <a:blip r:embed="rId2"/>
          <a:stretch>
            <a:fillRect/>
          </a:stretch>
        </p:blipFill>
        <p:spPr>
          <a:xfrm>
            <a:off x="467544" y="209220"/>
            <a:ext cx="6840760" cy="47250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6811120" cy="4445686"/>
          </a:xfrm>
        </p:spPr>
        <p:txBody>
          <a:bodyPr numCol="1"/>
          <a:lstStyle/>
          <a:p>
            <a:pPr lvl="0">
              <a:lnSpc>
                <a:spcPct val="100000"/>
              </a:lnSpc>
              <a:spcAft>
                <a:spcPts val="0"/>
              </a:spcAft>
            </a:pPr>
            <a:endParaRPr lang="en-IN" sz="1600" b="1" dirty="0">
              <a:solidFill>
                <a:schemeClr val="tx1"/>
              </a:solidFill>
              <a:latin typeface="Rockwell" pitchFamily="18" charset="0"/>
            </a:endParaRPr>
          </a:p>
          <a:p>
            <a:pPr lvl="0">
              <a:lnSpc>
                <a:spcPct val="100000"/>
              </a:lnSpc>
              <a:spcAft>
                <a:spcPts val="0"/>
              </a:spcAft>
            </a:pPr>
            <a:r>
              <a:rPr lang="en-IN" sz="1600" b="1" dirty="0">
                <a:solidFill>
                  <a:srgbClr val="FF0000"/>
                </a:solidFill>
                <a:latin typeface="Rockwell" pitchFamily="18" charset="0"/>
              </a:rPr>
              <a:t>Data Pre- Processing</a:t>
            </a:r>
            <a:endParaRPr lang="en-US" sz="1600" dirty="0">
              <a:solidFill>
                <a:srgbClr val="FF0000"/>
              </a:solidFill>
              <a:latin typeface="Rockwell" pitchFamily="18" charset="0"/>
            </a:endParaRPr>
          </a:p>
          <a:p>
            <a:pPr>
              <a:lnSpc>
                <a:spcPct val="100000"/>
              </a:lnSpc>
              <a:spcAft>
                <a:spcPts val="0"/>
              </a:spcAft>
            </a:pPr>
            <a:r>
              <a:rPr lang="en-IN" sz="1600" b="1" dirty="0">
                <a:solidFill>
                  <a:schemeClr val="tx1"/>
                </a:solidFill>
                <a:latin typeface="Rockwell" pitchFamily="18" charset="0"/>
              </a:rPr>
              <a:t> </a:t>
            </a:r>
            <a:endParaRPr lang="en-US" sz="1600" dirty="0">
              <a:solidFill>
                <a:schemeClr val="tx1"/>
              </a:solidFill>
              <a:latin typeface="Rockwell" pitchFamily="18" charset="0"/>
            </a:endParaRPr>
          </a:p>
          <a:p>
            <a:pPr>
              <a:lnSpc>
                <a:spcPct val="100000"/>
              </a:lnSpc>
              <a:spcAft>
                <a:spcPts val="0"/>
              </a:spcAft>
            </a:pPr>
            <a:r>
              <a:rPr lang="en-IN" sz="1600" dirty="0">
                <a:solidFill>
                  <a:schemeClr val="tx1"/>
                </a:solidFill>
                <a:latin typeface="Rockwell" pitchFamily="18" charset="0"/>
              </a:rPr>
              <a:t>	Here</a:t>
            </a:r>
            <a:r>
              <a:rPr lang="en-IN" sz="1600" b="1" dirty="0">
                <a:solidFill>
                  <a:schemeClr val="tx1"/>
                </a:solidFill>
                <a:latin typeface="Rockwell" pitchFamily="18" charset="0"/>
              </a:rPr>
              <a:t> </a:t>
            </a:r>
            <a:r>
              <a:rPr lang="en-IN" sz="1600" dirty="0">
                <a:solidFill>
                  <a:schemeClr val="tx1"/>
                </a:solidFill>
                <a:latin typeface="Rockwell" pitchFamily="18" charset="0"/>
              </a:rPr>
              <a:t>we will try to make the given data-set efficient for the ML model. For that we will carry out a series of process which will make the data-set perfect for building a ML model. This series of process includes,</a:t>
            </a:r>
            <a:endParaRPr lang="en-US" sz="1600" dirty="0">
              <a:solidFill>
                <a:schemeClr val="tx1"/>
              </a:solidFill>
              <a:latin typeface="Rockwell" pitchFamily="18" charset="0"/>
            </a:endParaRPr>
          </a:p>
          <a:p>
            <a:pPr>
              <a:lnSpc>
                <a:spcPct val="100000"/>
              </a:lnSpc>
              <a:spcAft>
                <a:spcPts val="0"/>
              </a:spcAft>
            </a:pPr>
            <a:r>
              <a:rPr lang="en-IN" sz="1600" dirty="0">
                <a:solidFill>
                  <a:schemeClr val="tx1"/>
                </a:solidFill>
                <a:latin typeface="Rockwell" pitchFamily="18" charset="0"/>
              </a:rPr>
              <a:t> </a:t>
            </a:r>
            <a:endParaRPr lang="en-US" sz="1600" dirty="0">
              <a:solidFill>
                <a:schemeClr val="tx1"/>
              </a:solidFill>
              <a:latin typeface="Rockwell" pitchFamily="18" charset="0"/>
            </a:endParaRPr>
          </a:p>
          <a:p>
            <a:pPr lvl="0">
              <a:lnSpc>
                <a:spcPct val="100000"/>
              </a:lnSpc>
              <a:spcAft>
                <a:spcPts val="0"/>
              </a:spcAft>
            </a:pPr>
            <a:r>
              <a:rPr lang="en-IN" sz="1600" b="1" dirty="0">
                <a:solidFill>
                  <a:srgbClr val="FF0000"/>
                </a:solidFill>
                <a:latin typeface="Rockwell" pitchFamily="18" charset="0"/>
              </a:rPr>
              <a:t>	Collection of basic statistical data.</a:t>
            </a:r>
            <a:endParaRPr lang="en-US" sz="1600" dirty="0">
              <a:solidFill>
                <a:srgbClr val="FF0000"/>
              </a:solidFill>
              <a:latin typeface="Rockwell" pitchFamily="18" charset="0"/>
            </a:endParaRPr>
          </a:p>
          <a:p>
            <a:pPr lvl="0">
              <a:lnSpc>
                <a:spcPct val="100000"/>
              </a:lnSpc>
              <a:spcAft>
                <a:spcPts val="0"/>
              </a:spcAft>
            </a:pPr>
            <a:r>
              <a:rPr lang="en-IN" sz="1600" b="1" dirty="0">
                <a:solidFill>
                  <a:srgbClr val="FF0000"/>
                </a:solidFill>
                <a:latin typeface="Rockwell" pitchFamily="18" charset="0"/>
              </a:rPr>
              <a:t>	Exploratory data analysis.</a:t>
            </a:r>
            <a:endParaRPr lang="en-US" sz="1600" dirty="0">
              <a:solidFill>
                <a:srgbClr val="FF0000"/>
              </a:solidFill>
              <a:latin typeface="Rockwell" pitchFamily="18" charset="0"/>
            </a:endParaRPr>
          </a:p>
          <a:p>
            <a:pPr lvl="0">
              <a:lnSpc>
                <a:spcPct val="100000"/>
              </a:lnSpc>
              <a:spcAft>
                <a:spcPts val="0"/>
              </a:spcAft>
            </a:pPr>
            <a:r>
              <a:rPr lang="en-IN" sz="1600" b="1" dirty="0">
                <a:solidFill>
                  <a:srgbClr val="FF0000"/>
                </a:solidFill>
                <a:latin typeface="Rockwell" pitchFamily="18" charset="0"/>
              </a:rPr>
              <a:t>	Text Data Pre-Processing.</a:t>
            </a:r>
            <a:endParaRPr lang="en-US" sz="1600" dirty="0">
              <a:solidFill>
                <a:srgbClr val="FF0000"/>
              </a:solidFill>
              <a:latin typeface="Rockwell" pitchFamily="18" charset="0"/>
            </a:endParaRPr>
          </a:p>
          <a:p>
            <a:pPr lvl="0">
              <a:lnSpc>
                <a:spcPct val="100000"/>
              </a:lnSpc>
              <a:spcAft>
                <a:spcPts val="0"/>
              </a:spcAft>
            </a:pPr>
            <a:r>
              <a:rPr lang="en-IN" sz="1600" b="1" dirty="0">
                <a:solidFill>
                  <a:srgbClr val="FF0000"/>
                </a:solidFill>
                <a:latin typeface="Rockwell" pitchFamily="18" charset="0"/>
              </a:rPr>
              <a:t>	Text Data Vectorization.</a:t>
            </a:r>
            <a:endParaRPr lang="en-US" sz="1600" dirty="0">
              <a:solidFill>
                <a:srgbClr val="FF0000"/>
              </a:solidFill>
              <a:latin typeface="Rockwell" pitchFamily="18" charset="0"/>
            </a:endParaRPr>
          </a:p>
          <a:p>
            <a:pPr>
              <a:lnSpc>
                <a:spcPct val="100000"/>
              </a:lnSpc>
              <a:spcAft>
                <a:spcPts val="0"/>
              </a:spcAft>
            </a:pPr>
            <a:r>
              <a:rPr lang="en-IN" sz="1600" dirty="0">
                <a:solidFill>
                  <a:schemeClr val="tx1"/>
                </a:solidFill>
                <a:latin typeface="Rockwell" pitchFamily="18" charset="0"/>
              </a:rPr>
              <a:t> </a:t>
            </a:r>
            <a:endParaRPr lang="en-US" sz="1600" dirty="0">
              <a:solidFill>
                <a:schemeClr val="tx1"/>
              </a:solidFill>
              <a:latin typeface="Rockwell" pitchFamily="18" charset="0"/>
            </a:endParaRPr>
          </a:p>
          <a:p>
            <a:pPr>
              <a:lnSpc>
                <a:spcPct val="100000"/>
              </a:lnSpc>
              <a:spcAft>
                <a:spcPts val="0"/>
              </a:spcAft>
            </a:pPr>
            <a:r>
              <a:rPr lang="en-IN" sz="1600" dirty="0">
                <a:solidFill>
                  <a:schemeClr val="tx1"/>
                </a:solidFill>
                <a:latin typeface="Rockwell" pitchFamily="18" charset="0"/>
              </a:rPr>
              <a:t>	By following these processes we can achieve a more efficient data-set. We will use </a:t>
            </a:r>
            <a:r>
              <a:rPr lang="en-IN" sz="1600" b="1" dirty="0">
                <a:solidFill>
                  <a:schemeClr val="tx1"/>
                </a:solidFill>
                <a:latin typeface="Rockwell" pitchFamily="18" charset="0"/>
              </a:rPr>
              <a:t>Python</a:t>
            </a:r>
            <a:r>
              <a:rPr lang="en-IN" sz="1600" dirty="0">
                <a:solidFill>
                  <a:schemeClr val="tx1"/>
                </a:solidFill>
                <a:latin typeface="Rockwell" pitchFamily="18" charset="0"/>
              </a:rPr>
              <a:t> through </a:t>
            </a:r>
            <a:r>
              <a:rPr lang="en-IN" sz="1600" b="1" dirty="0">
                <a:solidFill>
                  <a:schemeClr val="tx1"/>
                </a:solidFill>
                <a:latin typeface="Rockwell" pitchFamily="18" charset="0"/>
              </a:rPr>
              <a:t>Jupyter notebook</a:t>
            </a:r>
            <a:r>
              <a:rPr lang="en-IN" sz="1600" dirty="0">
                <a:solidFill>
                  <a:schemeClr val="tx1"/>
                </a:solidFill>
                <a:latin typeface="Rockwell" pitchFamily="18" charset="0"/>
              </a:rPr>
              <a:t> for data processing. Also we will use Libraries such as </a:t>
            </a:r>
            <a:r>
              <a:rPr lang="en-IN" sz="1600" b="1" dirty="0">
                <a:solidFill>
                  <a:schemeClr val="tx1"/>
                </a:solidFill>
                <a:latin typeface="Rockwell" pitchFamily="18" charset="0"/>
              </a:rPr>
              <a:t>Pandas, Numpy for Analysis</a:t>
            </a:r>
            <a:r>
              <a:rPr lang="en-IN" sz="1600" dirty="0">
                <a:solidFill>
                  <a:schemeClr val="tx1"/>
                </a:solidFill>
                <a:latin typeface="Rockwell" pitchFamily="18" charset="0"/>
              </a:rPr>
              <a:t> and </a:t>
            </a:r>
            <a:r>
              <a:rPr lang="en-IN" sz="1600" b="1" dirty="0">
                <a:solidFill>
                  <a:schemeClr val="tx1"/>
                </a:solidFill>
                <a:latin typeface="Rockwell" pitchFamily="18" charset="0"/>
              </a:rPr>
              <a:t>Matplotlib, seaborn for visualization</a:t>
            </a:r>
            <a:r>
              <a:rPr lang="en-IN" sz="1600" dirty="0">
                <a:solidFill>
                  <a:schemeClr val="tx1"/>
                </a:solidFill>
                <a:latin typeface="Rockwell" pitchFamily="18" charset="0"/>
              </a:rPr>
              <a:t>. </a:t>
            </a:r>
            <a:endParaRPr lang="en-US" sz="1600" dirty="0">
              <a:solidFill>
                <a:schemeClr val="tx1"/>
              </a:solidFill>
              <a:latin typeface="Rockwell" pitchFamily="18" charset="0"/>
            </a:endParaRPr>
          </a:p>
        </p:txBody>
      </p:sp>
    </p:spTree>
  </p:cSld>
  <p:clrMapOvr>
    <a:masterClrMapping/>
  </p:clrMapOvr>
</p:sld>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1252</TotalTime>
  <Words>911</Words>
  <Application>Microsoft Office PowerPoint</Application>
  <PresentationFormat>On-screen Show (16:9)</PresentationFormat>
  <Paragraphs>61</Paragraphs>
  <Slides>37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SimSun</vt:lpstr>
      <vt:lpstr>Titillium Web Light</vt:lpstr>
      <vt:lpstr>Symbol</vt:lpstr>
      <vt:lpstr>Rockwell</vt:lpstr>
      <vt:lpstr>Titillium Web</vt:lpstr>
      <vt:lpstr>Arial</vt:lpstr>
      <vt:lpstr>Calibri</vt:lpstr>
      <vt:lpstr>Donalbain template</vt:lpstr>
      <vt:lpstr>   Fake News Detection Project (Using NLP)</vt:lpstr>
      <vt:lpstr>INTRODUCTION 1. What is Fake News Detection? 2. Importance of Fake News Detection.                   REQUIREMENTS 1. Hardware Requirements. 2. Software Requirements. 3. Tools, Libraries and Packages used. 4. Data sources. 5. Pre-Assumptions. 6. Data Pre-Processing.               ML MODEL DEVELOPMENT &amp; EVALUATION 1. Problem Identification. 2. Listing of ML Models. 3. Processing the Data-set for Training and Testing. 4. Evaluation of ML Models. 5. Hyper Tuning of the ML Model. 6. Final Results. Conclusion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HOUSING_PRICE PREDICTION</dc:title>
  <dc:creator>MURUGANANDAM A</dc:creator>
  <cp:lastModifiedBy>anirudh shukla</cp:lastModifiedBy>
  <cp:revision>79</cp:revision>
  <dcterms:modified xsi:type="dcterms:W3CDTF">2024-05-05T11:23:22Z</dcterms:modified>
</cp:coreProperties>
</file>