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60" r:id="rId3"/>
    <p:sldId id="257" r:id="rId4"/>
    <p:sldId id="258" r:id="rId5"/>
    <p:sldId id="259" r:id="rId6"/>
    <p:sldId id="269" r:id="rId7"/>
    <p:sldId id="261" r:id="rId8"/>
    <p:sldId id="262" r:id="rId9"/>
    <p:sldId id="263" r:id="rId10"/>
    <p:sldId id="264" r:id="rId11"/>
    <p:sldId id="265" r:id="rId12"/>
    <p:sldId id="270" r:id="rId13"/>
    <p:sldId id="266" r:id="rId14"/>
    <p:sldId id="267" r:id="rId15"/>
    <p:sldId id="271" r:id="rId16"/>
    <p:sldId id="272" r:id="rId17"/>
    <p:sldId id="273" r:id="rId18"/>
    <p:sldId id="274" r:id="rId19"/>
    <p:sldId id="275" r:id="rId20"/>
    <p:sldId id="276" r:id="rId21"/>
    <p:sldId id="277" r:id="rId22"/>
    <p:sldId id="280" r:id="rId23"/>
    <p:sldId id="278" r:id="rId24"/>
    <p:sldId id="279" r:id="rId25"/>
    <p:sldId id="281" r:id="rId26"/>
    <p:sldId id="282" r:id="rId27"/>
    <p:sldId id="284" r:id="rId28"/>
    <p:sldId id="283" r:id="rId29"/>
    <p:sldId id="285" r:id="rId30"/>
    <p:sldId id="288" r:id="rId31"/>
    <p:sldId id="286" r:id="rId32"/>
    <p:sldId id="287"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22269884 Anirudh Pabbaraju" initials="RA" lastIdx="3" clrIdx="0">
    <p:extLst>
      <p:ext uri="{19B8F6BF-5375-455C-9EA6-DF929625EA0E}">
        <p15:presenceInfo xmlns:p15="http://schemas.microsoft.com/office/powerpoint/2012/main" userId="30046f31c589d5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0" autoAdjust="0"/>
    <p:restoredTop sz="94660"/>
  </p:normalViewPr>
  <p:slideViewPr>
    <p:cSldViewPr snapToGrid="0">
      <p:cViewPr varScale="1">
        <p:scale>
          <a:sx n="88" d="100"/>
          <a:sy n="88" d="100"/>
        </p:scale>
        <p:origin x="8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5T09:43:51.331" idx="1">
    <p:pos x="3062" y="1216"/>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342505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261104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4024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125462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5143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227525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248210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390212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121356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B7BD9-31C1-430A-870E-42C194D7BE2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177287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B7BD9-31C1-430A-870E-42C194D7BE23}"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167370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B7BD9-31C1-430A-870E-42C194D7BE23}"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27060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B7BD9-31C1-430A-870E-42C194D7BE23}"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418126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B7BD9-31C1-430A-870E-42C194D7BE23}"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170038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B7BD9-31C1-430A-870E-42C194D7BE23}"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16703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4B7BD9-31C1-430A-870E-42C194D7BE23}"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02D14-309D-4BE3-94B2-3014FC03DD85}" type="slidenum">
              <a:rPr lang="en-IN" smtClean="0"/>
              <a:t>‹#›</a:t>
            </a:fld>
            <a:endParaRPr lang="en-IN"/>
          </a:p>
        </p:txBody>
      </p:sp>
    </p:spTree>
    <p:extLst>
      <p:ext uri="{BB962C8B-B14F-4D97-AF65-F5344CB8AC3E}">
        <p14:creationId xmlns:p14="http://schemas.microsoft.com/office/powerpoint/2010/main" val="14043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4B7BD9-31C1-430A-870E-42C194D7BE23}" type="datetimeFigureOut">
              <a:rPr lang="en-IN" smtClean="0"/>
              <a:t>13-05-2024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02D14-309D-4BE3-94B2-3014FC03DD85}" type="slidenum">
              <a:rPr lang="en-IN" smtClean="0"/>
              <a:t>‹#›</a:t>
            </a:fld>
            <a:endParaRPr lang="en-IN"/>
          </a:p>
        </p:txBody>
      </p:sp>
    </p:spTree>
    <p:extLst>
      <p:ext uri="{BB962C8B-B14F-4D97-AF65-F5344CB8AC3E}">
        <p14:creationId xmlns:p14="http://schemas.microsoft.com/office/powerpoint/2010/main" val="100702152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ap22csb0a10@student.nitw.ac.i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nirudh-starhash/dbms_project_1/blob/main/table_creation.sq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Anirudh-starhash/dbms_project_1"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3529-0D70-94A3-1ED7-8098243A1610}"/>
              </a:ext>
            </a:extLst>
          </p:cNvPr>
          <p:cNvSpPr>
            <a:spLocks noGrp="1"/>
          </p:cNvSpPr>
          <p:nvPr>
            <p:ph type="ctrTitle"/>
          </p:nvPr>
        </p:nvSpPr>
        <p:spPr>
          <a:xfrm>
            <a:off x="1530626" y="940004"/>
            <a:ext cx="7766936" cy="1646302"/>
          </a:xfrm>
        </p:spPr>
        <p:txBody>
          <a:bodyPr/>
          <a:lstStyle/>
          <a:p>
            <a:pPr algn="ctr"/>
            <a:r>
              <a:rPr lang="en-IN" u="sng" dirty="0"/>
              <a:t>DBMS  PROJECT -1</a:t>
            </a:r>
          </a:p>
        </p:txBody>
      </p:sp>
      <p:sp>
        <p:nvSpPr>
          <p:cNvPr id="3" name="Subtitle 2">
            <a:extLst>
              <a:ext uri="{FF2B5EF4-FFF2-40B4-BE49-F238E27FC236}">
                <a16:creationId xmlns:a16="http://schemas.microsoft.com/office/drawing/2014/main" id="{66470687-17AB-6810-E0AD-AB5630280CEF}"/>
              </a:ext>
            </a:extLst>
          </p:cNvPr>
          <p:cNvSpPr>
            <a:spLocks noGrp="1"/>
          </p:cNvSpPr>
          <p:nvPr>
            <p:ph type="subTitle" idx="1"/>
          </p:nvPr>
        </p:nvSpPr>
        <p:spPr>
          <a:xfrm>
            <a:off x="1628610" y="2845718"/>
            <a:ext cx="7557715" cy="1945843"/>
          </a:xfrm>
        </p:spPr>
        <p:txBody>
          <a:bodyPr>
            <a:normAutofit fontScale="92500" lnSpcReduction="10000"/>
          </a:bodyPr>
          <a:lstStyle/>
          <a:p>
            <a:pPr algn="ctr"/>
            <a:r>
              <a:rPr lang="en-IN" sz="4400" dirty="0">
                <a:solidFill>
                  <a:srgbClr val="FF0000"/>
                </a:solidFill>
                <a:effectLst/>
                <a:latin typeface="Calibri" panose="020F0502020204030204" pitchFamily="34" charset="0"/>
                <a:ea typeface="Calibri" panose="020F0502020204030204" pitchFamily="34" charset="0"/>
                <a:cs typeface="Gautami" panose="020B0502040204020203" pitchFamily="34" charset="0"/>
              </a:rPr>
              <a:t>  PROJECT OF</a:t>
            </a:r>
          </a:p>
          <a:p>
            <a:pPr algn="ctr"/>
            <a:r>
              <a:rPr lang="en-IN" sz="4400" dirty="0">
                <a:solidFill>
                  <a:schemeClr val="tx1"/>
                </a:solidFill>
                <a:effectLst/>
                <a:latin typeface="Calibri" panose="020F0502020204030204" pitchFamily="34" charset="0"/>
                <a:ea typeface="Calibri" panose="020F0502020204030204" pitchFamily="34" charset="0"/>
                <a:cs typeface="Gautami" panose="020B0502040204020203" pitchFamily="34" charset="0"/>
              </a:rPr>
              <a:t>    Database for library management system (LMS)</a:t>
            </a:r>
            <a:endParaRPr lang="en-IN" sz="4400" dirty="0">
              <a:solidFill>
                <a:schemeClr val="tx1"/>
              </a:solidFill>
            </a:endParaRPr>
          </a:p>
        </p:txBody>
      </p:sp>
    </p:spTree>
    <p:extLst>
      <p:ext uri="{BB962C8B-B14F-4D97-AF65-F5344CB8AC3E}">
        <p14:creationId xmlns:p14="http://schemas.microsoft.com/office/powerpoint/2010/main" val="64769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8770-C167-0951-1BEF-3D4E470F639F}"/>
              </a:ext>
            </a:extLst>
          </p:cNvPr>
          <p:cNvSpPr>
            <a:spLocks noGrp="1"/>
          </p:cNvSpPr>
          <p:nvPr>
            <p:ph type="title"/>
          </p:nvPr>
        </p:nvSpPr>
        <p:spPr>
          <a:xfrm>
            <a:off x="677334" y="278296"/>
            <a:ext cx="8596668" cy="940904"/>
          </a:xfrm>
        </p:spPr>
        <p:txBody>
          <a:bodyPr>
            <a:noAutofit/>
          </a:bodyPr>
          <a:lstStyle/>
          <a:p>
            <a:pPr algn="ctr"/>
            <a:r>
              <a:rPr lang="en-IN" sz="2800" dirty="0">
                <a:solidFill>
                  <a:schemeClr val="tx1"/>
                </a:solidFill>
                <a:highlight>
                  <a:srgbClr val="FFFF00"/>
                </a:highlight>
              </a:rPr>
              <a:t>CONVERSION OF ER – DIAGRAM OF LIBRARY MANAGEMENT SYSTEM TO REALTIONAL SCHEMA</a:t>
            </a:r>
            <a:endParaRPr lang="en-IN" sz="2800" dirty="0">
              <a:highlight>
                <a:srgbClr val="FFFF00"/>
              </a:highlight>
            </a:endParaRPr>
          </a:p>
        </p:txBody>
      </p:sp>
      <p:sp>
        <p:nvSpPr>
          <p:cNvPr id="3" name="Content Placeholder 2">
            <a:extLst>
              <a:ext uri="{FF2B5EF4-FFF2-40B4-BE49-F238E27FC236}">
                <a16:creationId xmlns:a16="http://schemas.microsoft.com/office/drawing/2014/main" id="{A706D9BB-702C-F07B-D5B3-91023B5451DF}"/>
              </a:ext>
            </a:extLst>
          </p:cNvPr>
          <p:cNvSpPr>
            <a:spLocks noGrp="1"/>
          </p:cNvSpPr>
          <p:nvPr>
            <p:ph idx="1"/>
          </p:nvPr>
        </p:nvSpPr>
        <p:spPr>
          <a:xfrm>
            <a:off x="677334" y="1802296"/>
            <a:ext cx="8596668" cy="4724399"/>
          </a:xfrm>
        </p:spPr>
        <p:txBody>
          <a:bodyPr>
            <a:normAutofit/>
          </a:bodyPr>
          <a:lstStyle/>
          <a:p>
            <a:pPr marL="0" indent="0">
              <a:buNone/>
            </a:pPr>
            <a:r>
              <a:rPr lang="en-IN" dirty="0"/>
              <a:t> 5) </a:t>
            </a:r>
            <a:r>
              <a:rPr lang="en-IN" b="1" dirty="0"/>
              <a:t>FACULTY  </a:t>
            </a:r>
          </a:p>
          <a:p>
            <a:pPr marL="0" indent="0">
              <a:buNone/>
            </a:pPr>
            <a:r>
              <a:rPr lang="en-IN" dirty="0"/>
              <a:t>(faculty_fname, faculty_lname, id, department, gender, mobile_no, doj)</a:t>
            </a:r>
          </a:p>
          <a:p>
            <a:pPr marL="0" indent="0">
              <a:buNone/>
            </a:pPr>
            <a:r>
              <a:rPr lang="en-IN" dirty="0"/>
              <a:t>           * faculty_fname( the first name of the faculty)</a:t>
            </a:r>
          </a:p>
          <a:p>
            <a:pPr marL="0" indent="0">
              <a:buNone/>
            </a:pPr>
            <a:r>
              <a:rPr lang="en-IN" dirty="0"/>
              <a:t>           * faculty_lname( the last name of the faculty)</a:t>
            </a:r>
          </a:p>
          <a:p>
            <a:pPr marL="0" indent="0">
              <a:buNone/>
            </a:pPr>
            <a:r>
              <a:rPr lang="en-IN" dirty="0"/>
              <a:t>           * department( the department where the faculty is from)</a:t>
            </a:r>
          </a:p>
          <a:p>
            <a:pPr marL="0" indent="0">
              <a:buNone/>
            </a:pPr>
            <a:r>
              <a:rPr lang="en-IN" dirty="0"/>
              <a:t>           * id( unique id for every faculty)</a:t>
            </a:r>
          </a:p>
          <a:p>
            <a:pPr marL="0" indent="0">
              <a:buNone/>
            </a:pPr>
            <a:r>
              <a:rPr lang="en-IN" dirty="0"/>
              <a:t>           * gender</a:t>
            </a:r>
          </a:p>
          <a:p>
            <a:pPr marL="0" indent="0">
              <a:buNone/>
            </a:pPr>
            <a:r>
              <a:rPr lang="en-IN" dirty="0"/>
              <a:t>           * mobile_no( same there can be multiple but only one considered)</a:t>
            </a:r>
          </a:p>
          <a:p>
            <a:pPr marL="0" indent="0">
              <a:buNone/>
            </a:pPr>
            <a:r>
              <a:rPr lang="en-IN" dirty="0"/>
              <a:t>           * doj( date of joining)</a:t>
            </a:r>
          </a:p>
          <a:p>
            <a:pPr marL="0" indent="0">
              <a:buNone/>
            </a:pPr>
            <a:r>
              <a:rPr lang="en-IN" b="1" dirty="0"/>
              <a:t>           PRIMARY KEY </a:t>
            </a:r>
            <a:r>
              <a:rPr lang="en-IN" dirty="0"/>
              <a:t>-&gt; (id)</a:t>
            </a:r>
          </a:p>
        </p:txBody>
      </p:sp>
    </p:spTree>
    <p:extLst>
      <p:ext uri="{BB962C8B-B14F-4D97-AF65-F5344CB8AC3E}">
        <p14:creationId xmlns:p14="http://schemas.microsoft.com/office/powerpoint/2010/main" val="232313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2737-84CC-F99D-5A30-891A113E5304}"/>
              </a:ext>
            </a:extLst>
          </p:cNvPr>
          <p:cNvSpPr>
            <a:spLocks noGrp="1"/>
          </p:cNvSpPr>
          <p:nvPr>
            <p:ph type="title"/>
          </p:nvPr>
        </p:nvSpPr>
        <p:spPr>
          <a:xfrm>
            <a:off x="584569" y="86139"/>
            <a:ext cx="8596668" cy="927653"/>
          </a:xfrm>
        </p:spPr>
        <p:txBody>
          <a:bodyPr>
            <a:noAutofit/>
          </a:bodyPr>
          <a:lstStyle/>
          <a:p>
            <a:pPr algn="ctr"/>
            <a:r>
              <a:rPr lang="en-IN" sz="2800" dirty="0">
                <a:solidFill>
                  <a:schemeClr val="tx1"/>
                </a:solidFill>
                <a:highlight>
                  <a:srgbClr val="FFFF00"/>
                </a:highlight>
              </a:rPr>
              <a:t>CONVERSION OF ER – DIAGRAM OF LIBRARY MANAGEMENT SYSTEM TO RELATIONA SCHEMA</a:t>
            </a:r>
            <a:endParaRPr lang="en-IN" sz="2800" dirty="0">
              <a:highlight>
                <a:srgbClr val="FFFF00"/>
              </a:highlight>
            </a:endParaRPr>
          </a:p>
        </p:txBody>
      </p:sp>
      <p:sp>
        <p:nvSpPr>
          <p:cNvPr id="3" name="Content Placeholder 2">
            <a:extLst>
              <a:ext uri="{FF2B5EF4-FFF2-40B4-BE49-F238E27FC236}">
                <a16:creationId xmlns:a16="http://schemas.microsoft.com/office/drawing/2014/main" id="{E9A115A5-FE45-752F-615E-67D6C2521D9A}"/>
              </a:ext>
            </a:extLst>
          </p:cNvPr>
          <p:cNvSpPr>
            <a:spLocks noGrp="1"/>
          </p:cNvSpPr>
          <p:nvPr>
            <p:ph idx="1"/>
          </p:nvPr>
        </p:nvSpPr>
        <p:spPr>
          <a:xfrm>
            <a:off x="677333" y="1497496"/>
            <a:ext cx="10487623" cy="5274365"/>
          </a:xfrm>
        </p:spPr>
        <p:txBody>
          <a:bodyPr>
            <a:normAutofit fontScale="85000" lnSpcReduction="20000"/>
          </a:bodyPr>
          <a:lstStyle/>
          <a:p>
            <a:pPr marL="0" indent="0">
              <a:buNone/>
            </a:pPr>
            <a:r>
              <a:rPr lang="en-IN" dirty="0"/>
              <a:t>  6) </a:t>
            </a:r>
            <a:r>
              <a:rPr lang="en-IN" b="1" dirty="0"/>
              <a:t>STAFF</a:t>
            </a:r>
            <a:r>
              <a:rPr lang="en-IN" dirty="0"/>
              <a:t> ( staff_fname, staff_lname, id, gender , mobile_no, doj )</a:t>
            </a:r>
          </a:p>
          <a:p>
            <a:pPr marL="0" indent="0">
              <a:buNone/>
            </a:pPr>
            <a:r>
              <a:rPr lang="en-IN" dirty="0"/>
              <a:t>            * staff_fname( the first name of the staff)</a:t>
            </a:r>
          </a:p>
          <a:p>
            <a:pPr marL="0" indent="0">
              <a:buNone/>
            </a:pPr>
            <a:r>
              <a:rPr lang="en-IN" dirty="0"/>
              <a:t>            * staff_lname( the last name of the staff)</a:t>
            </a:r>
          </a:p>
          <a:p>
            <a:pPr marL="0" indent="0">
              <a:buNone/>
            </a:pPr>
            <a:r>
              <a:rPr lang="en-IN" dirty="0"/>
              <a:t>            *  id( unique id given to every staff)</a:t>
            </a:r>
          </a:p>
          <a:p>
            <a:pPr marL="0" indent="0">
              <a:buNone/>
            </a:pPr>
            <a:r>
              <a:rPr lang="en-IN" dirty="0"/>
              <a:t>            * gender</a:t>
            </a:r>
          </a:p>
          <a:p>
            <a:pPr marL="0" indent="0">
              <a:buNone/>
            </a:pPr>
            <a:r>
              <a:rPr lang="en-IN" dirty="0"/>
              <a:t>            * mobile_no</a:t>
            </a:r>
          </a:p>
          <a:p>
            <a:pPr marL="0" indent="0">
              <a:buNone/>
            </a:pPr>
            <a:r>
              <a:rPr lang="en-IN" dirty="0"/>
              <a:t>            * doj ( date of joining for every staff )</a:t>
            </a:r>
          </a:p>
          <a:p>
            <a:pPr marL="0" indent="0">
              <a:buNone/>
            </a:pPr>
            <a:r>
              <a:rPr lang="en-IN" b="1" dirty="0"/>
              <a:t>            PRIMARY –KEY </a:t>
            </a:r>
            <a:r>
              <a:rPr lang="en-IN" dirty="0"/>
              <a:t>-&gt; id</a:t>
            </a:r>
          </a:p>
          <a:p>
            <a:pPr marL="0" indent="0">
              <a:buNone/>
            </a:pPr>
            <a:r>
              <a:rPr lang="en-IN" dirty="0"/>
              <a:t>  7) AUTHENTICATION_SYSTEM ( password, login_id) ( just for optional case)</a:t>
            </a:r>
          </a:p>
          <a:p>
            <a:pPr marL="0" indent="0">
              <a:buNone/>
            </a:pPr>
            <a:r>
              <a:rPr lang="en-IN" dirty="0"/>
              <a:t>            </a:t>
            </a:r>
            <a:r>
              <a:rPr lang="en-IN" b="1" dirty="0"/>
              <a:t>PRIMARY_KEY </a:t>
            </a:r>
            <a:r>
              <a:rPr lang="en-IN" dirty="0"/>
              <a:t>-&gt; login_id</a:t>
            </a:r>
          </a:p>
          <a:p>
            <a:pPr marL="0" indent="0">
              <a:buNone/>
            </a:pPr>
            <a:endParaRPr lang="en-IN" dirty="0"/>
          </a:p>
          <a:p>
            <a:pPr marL="0" indent="0">
              <a:buNone/>
            </a:pPr>
            <a:r>
              <a:rPr lang="en-IN" b="1" dirty="0"/>
              <a:t>  RELATIONSHIPS -&gt; </a:t>
            </a:r>
          </a:p>
          <a:p>
            <a:pPr marL="0" indent="0">
              <a:buNone/>
            </a:pPr>
            <a:r>
              <a:rPr lang="en-IN" dirty="0"/>
              <a:t>  1) </a:t>
            </a:r>
            <a:r>
              <a:rPr lang="en-IN" b="1" dirty="0">
                <a:solidFill>
                  <a:schemeClr val="tx1"/>
                </a:solidFill>
              </a:rPr>
              <a:t>book_issue </a:t>
            </a:r>
            <a:r>
              <a:rPr lang="en-IN" dirty="0"/>
              <a:t>(between books and to student ,faculty, member) </a:t>
            </a:r>
          </a:p>
          <a:p>
            <a:pPr marL="0" indent="0">
              <a:buNone/>
            </a:pPr>
            <a:r>
              <a:rPr lang="en-IN" dirty="0"/>
              <a:t>           many to one from books  (accession_no, member_no, doi)</a:t>
            </a:r>
          </a:p>
          <a:p>
            <a:pPr marL="0" indent="0">
              <a:buNone/>
            </a:pPr>
            <a:r>
              <a:rPr lang="en-IN" dirty="0"/>
              <a:t>           where doi is date of issue</a:t>
            </a:r>
          </a:p>
          <a:p>
            <a:pPr marL="0" indent="0">
              <a:buNone/>
            </a:pPr>
            <a:r>
              <a:rPr lang="en-IN" dirty="0"/>
              <a:t>  2) </a:t>
            </a:r>
            <a:r>
              <a:rPr lang="en-IN" b="1" dirty="0">
                <a:solidFill>
                  <a:schemeClr val="tx1"/>
                </a:solidFill>
              </a:rPr>
              <a:t>report</a:t>
            </a:r>
            <a:r>
              <a:rPr lang="en-IN" dirty="0"/>
              <a:t>( from member to quota many-one) report( due_date,due_amount, return_date, member_type,member_no)</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2619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9D30-1B52-A736-16FA-D483742B62FB}"/>
              </a:ext>
            </a:extLst>
          </p:cNvPr>
          <p:cNvSpPr>
            <a:spLocks noGrp="1"/>
          </p:cNvSpPr>
          <p:nvPr>
            <p:ph type="title"/>
          </p:nvPr>
        </p:nvSpPr>
        <p:spPr>
          <a:xfrm>
            <a:off x="478552" y="463826"/>
            <a:ext cx="8596668" cy="1320800"/>
          </a:xfrm>
        </p:spPr>
        <p:txBody>
          <a:bodyPr>
            <a:normAutofit/>
          </a:bodyPr>
          <a:lstStyle/>
          <a:p>
            <a:pPr algn="ctr"/>
            <a:r>
              <a:rPr lang="en-IN" sz="2800" dirty="0">
                <a:solidFill>
                  <a:schemeClr val="tx1"/>
                </a:solidFill>
                <a:highlight>
                  <a:srgbClr val="FFFF00"/>
                </a:highlight>
              </a:rPr>
              <a:t>Conversion of ER DIAGRAM OF LIBRARY MANAGEMNET SYSTEM TO RELATIONAL SCHEMA</a:t>
            </a:r>
          </a:p>
        </p:txBody>
      </p:sp>
      <p:sp>
        <p:nvSpPr>
          <p:cNvPr id="3" name="Content Placeholder 2">
            <a:extLst>
              <a:ext uri="{FF2B5EF4-FFF2-40B4-BE49-F238E27FC236}">
                <a16:creationId xmlns:a16="http://schemas.microsoft.com/office/drawing/2014/main" id="{85F791DD-CC26-3A65-7EB7-1D5411229962}"/>
              </a:ext>
            </a:extLst>
          </p:cNvPr>
          <p:cNvSpPr>
            <a:spLocks noGrp="1"/>
          </p:cNvSpPr>
          <p:nvPr>
            <p:ph idx="1"/>
          </p:nvPr>
        </p:nvSpPr>
        <p:spPr>
          <a:xfrm>
            <a:off x="677334" y="1784627"/>
            <a:ext cx="8596668" cy="4256736"/>
          </a:xfrm>
        </p:spPr>
        <p:txBody>
          <a:bodyPr/>
          <a:lstStyle/>
          <a:p>
            <a:pPr marL="0" indent="0">
              <a:buNone/>
            </a:pPr>
            <a:r>
              <a:rPr lang="en-IN" dirty="0"/>
              <a:t>    3) </a:t>
            </a:r>
            <a:r>
              <a:rPr lang="en-IN" b="1" dirty="0"/>
              <a:t>validation</a:t>
            </a:r>
            <a:r>
              <a:rPr lang="en-IN" dirty="0"/>
              <a:t> ( from staff to authentication_system many-one and there is total participation from authentication_system …)</a:t>
            </a:r>
          </a:p>
          <a:p>
            <a:pPr marL="0" indent="0">
              <a:buNone/>
            </a:pPr>
            <a:endParaRPr lang="en-IN" dirty="0"/>
          </a:p>
          <a:p>
            <a:pPr marL="0" indent="0">
              <a:buNone/>
            </a:pPr>
            <a:r>
              <a:rPr lang="en-IN" dirty="0"/>
              <a:t>   validation( id, login_id, password) as ( authentication_system full participation that relationship has all its attributes )</a:t>
            </a:r>
          </a:p>
          <a:p>
            <a:pPr marL="0" indent="0">
              <a:buNone/>
            </a:pPr>
            <a:r>
              <a:rPr lang="en-IN" dirty="0"/>
              <a:t>  </a:t>
            </a:r>
          </a:p>
          <a:p>
            <a:pPr marL="0" indent="0">
              <a:buNone/>
            </a:pPr>
            <a:r>
              <a:rPr lang="en-IN" dirty="0"/>
              <a:t>    4) </a:t>
            </a:r>
            <a:r>
              <a:rPr lang="en-IN" b="1" dirty="0"/>
              <a:t>takes_care_of </a:t>
            </a:r>
            <a:r>
              <a:rPr lang="en-IN" dirty="0"/>
              <a:t>( from staff to members many to many)</a:t>
            </a:r>
          </a:p>
          <a:p>
            <a:pPr marL="0" indent="0">
              <a:buNone/>
            </a:pPr>
            <a:r>
              <a:rPr lang="en-IN" dirty="0"/>
              <a:t>               takes_care_of ( member_no, id)</a:t>
            </a:r>
          </a:p>
        </p:txBody>
      </p:sp>
    </p:spTree>
    <p:extLst>
      <p:ext uri="{BB962C8B-B14F-4D97-AF65-F5344CB8AC3E}">
        <p14:creationId xmlns:p14="http://schemas.microsoft.com/office/powerpoint/2010/main" val="218814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A8A2-1C0C-7487-8D02-859BCE74B4C4}"/>
              </a:ext>
            </a:extLst>
          </p:cNvPr>
          <p:cNvSpPr>
            <a:spLocks noGrp="1"/>
          </p:cNvSpPr>
          <p:nvPr>
            <p:ph type="title"/>
          </p:nvPr>
        </p:nvSpPr>
        <p:spPr>
          <a:xfrm>
            <a:off x="677334" y="172278"/>
            <a:ext cx="8596668" cy="669235"/>
          </a:xfrm>
        </p:spPr>
        <p:txBody>
          <a:bodyPr>
            <a:normAutofit/>
          </a:bodyPr>
          <a:lstStyle/>
          <a:p>
            <a:pPr algn="ctr"/>
            <a:r>
              <a:rPr lang="en-IN" sz="2800" dirty="0">
                <a:solidFill>
                  <a:srgbClr val="FF0000"/>
                </a:solidFill>
                <a:highlight>
                  <a:srgbClr val="FFFF00"/>
                </a:highlight>
              </a:rPr>
              <a:t>Scope for NORMALIZATION</a:t>
            </a:r>
          </a:p>
        </p:txBody>
      </p:sp>
      <p:sp>
        <p:nvSpPr>
          <p:cNvPr id="3" name="Content Placeholder 2">
            <a:extLst>
              <a:ext uri="{FF2B5EF4-FFF2-40B4-BE49-F238E27FC236}">
                <a16:creationId xmlns:a16="http://schemas.microsoft.com/office/drawing/2014/main" id="{9D59737B-0358-3467-DB5D-A9BB43A22A73}"/>
              </a:ext>
            </a:extLst>
          </p:cNvPr>
          <p:cNvSpPr>
            <a:spLocks noGrp="1"/>
          </p:cNvSpPr>
          <p:nvPr>
            <p:ph idx="1"/>
          </p:nvPr>
        </p:nvSpPr>
        <p:spPr>
          <a:xfrm>
            <a:off x="617698" y="1325216"/>
            <a:ext cx="9129275" cy="5360505"/>
          </a:xfrm>
        </p:spPr>
        <p:txBody>
          <a:bodyPr/>
          <a:lstStyle/>
          <a:p>
            <a:pPr marL="0" indent="0">
              <a:buNone/>
            </a:pPr>
            <a:r>
              <a:rPr lang="en-IN" dirty="0"/>
              <a:t>In books the </a:t>
            </a:r>
            <a:r>
              <a:rPr lang="en-IN" dirty="0" err="1"/>
              <a:t>fd</a:t>
            </a:r>
            <a:r>
              <a:rPr lang="en-IN" dirty="0"/>
              <a:t>(functional dependencies are )</a:t>
            </a:r>
          </a:p>
          <a:p>
            <a:pPr marL="0" indent="0">
              <a:buNone/>
            </a:pPr>
            <a:r>
              <a:rPr lang="en-IN" dirty="0"/>
              <a:t>         ISBN_no -&gt; {title ,auth_fname ,auth_lname, publisher ,year }</a:t>
            </a:r>
          </a:p>
          <a:p>
            <a:pPr marL="0" indent="0">
              <a:buNone/>
            </a:pPr>
            <a:r>
              <a:rPr lang="en-IN" dirty="0"/>
              <a:t>         accession_no -&gt; ISBN_no</a:t>
            </a:r>
          </a:p>
          <a:p>
            <a:pPr marL="0" indent="0">
              <a:buNone/>
            </a:pPr>
            <a:r>
              <a:rPr lang="en-IN" dirty="0"/>
              <a:t>        here key is accession_no the first FD is violating 3NF is a transitive depencency there is a scope of resolving it by decomposition </a:t>
            </a:r>
          </a:p>
          <a:p>
            <a:pPr marL="0" indent="0">
              <a:buNone/>
            </a:pPr>
            <a:endParaRPr lang="en-IN" dirty="0"/>
          </a:p>
          <a:p>
            <a:pPr marL="0" indent="0">
              <a:buNone/>
            </a:pPr>
            <a:r>
              <a:rPr lang="en-IN" dirty="0"/>
              <a:t>       * </a:t>
            </a:r>
            <a:r>
              <a:rPr lang="en-IN" dirty="0">
                <a:solidFill>
                  <a:srgbClr val="FF0000"/>
                </a:solidFill>
              </a:rPr>
              <a:t>book_catalogue</a:t>
            </a:r>
          </a:p>
          <a:p>
            <a:pPr marL="0" indent="0">
              <a:buNone/>
            </a:pPr>
            <a:r>
              <a:rPr lang="en-IN" dirty="0"/>
              <a:t>       (title, auth_fname ,auth_lname, publisher, year, ISBN_no) and  </a:t>
            </a:r>
          </a:p>
          <a:p>
            <a:pPr marL="0" indent="0">
              <a:buNone/>
            </a:pPr>
            <a:r>
              <a:rPr lang="en-IN" dirty="0"/>
              <a:t>       * </a:t>
            </a:r>
            <a:r>
              <a:rPr lang="en-IN" dirty="0">
                <a:solidFill>
                  <a:srgbClr val="FF0000"/>
                </a:solidFill>
              </a:rPr>
              <a:t>book_copies  </a:t>
            </a:r>
            <a:r>
              <a:rPr lang="en-IN" dirty="0"/>
              <a:t>(ISBN_no, accession_no) </a:t>
            </a:r>
          </a:p>
          <a:p>
            <a:pPr marL="0" indent="0">
              <a:buNone/>
            </a:pPr>
            <a:r>
              <a:rPr lang="en-IN" dirty="0"/>
              <a:t>       it is a lossless join decomposition and dependency preserving hence in BCNF</a:t>
            </a:r>
          </a:p>
          <a:p>
            <a:pPr marL="0" indent="0">
              <a:buNone/>
            </a:pPr>
            <a:r>
              <a:rPr lang="en-IN" dirty="0"/>
              <a:t>       Quota , members , student , faculty , staff , authentication_system all in    BCNF </a:t>
            </a:r>
          </a:p>
        </p:txBody>
      </p:sp>
    </p:spTree>
    <p:extLst>
      <p:ext uri="{BB962C8B-B14F-4D97-AF65-F5344CB8AC3E}">
        <p14:creationId xmlns:p14="http://schemas.microsoft.com/office/powerpoint/2010/main" val="2795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F98A-E26B-1F32-A7CE-78E693FF96BA}"/>
              </a:ext>
            </a:extLst>
          </p:cNvPr>
          <p:cNvSpPr>
            <a:spLocks noGrp="1"/>
          </p:cNvSpPr>
          <p:nvPr>
            <p:ph type="title"/>
          </p:nvPr>
        </p:nvSpPr>
        <p:spPr>
          <a:xfrm>
            <a:off x="677334" y="112644"/>
            <a:ext cx="8963623" cy="703994"/>
          </a:xfrm>
        </p:spPr>
        <p:txBody>
          <a:bodyPr>
            <a:normAutofit/>
          </a:bodyPr>
          <a:lstStyle/>
          <a:p>
            <a:pPr algn="ctr"/>
            <a:r>
              <a:rPr lang="en-IN" sz="2800" dirty="0">
                <a:solidFill>
                  <a:srgbClr val="FF0000"/>
                </a:solidFill>
                <a:highlight>
                  <a:srgbClr val="FFFF00"/>
                </a:highlight>
              </a:rPr>
              <a:t>Scope for Normalization… </a:t>
            </a:r>
          </a:p>
        </p:txBody>
      </p:sp>
      <p:sp>
        <p:nvSpPr>
          <p:cNvPr id="3" name="Content Placeholder 2">
            <a:extLst>
              <a:ext uri="{FF2B5EF4-FFF2-40B4-BE49-F238E27FC236}">
                <a16:creationId xmlns:a16="http://schemas.microsoft.com/office/drawing/2014/main" id="{0FBEC4B5-5D56-3614-63FA-554967FD8B38}"/>
              </a:ext>
            </a:extLst>
          </p:cNvPr>
          <p:cNvSpPr>
            <a:spLocks noGrp="1"/>
          </p:cNvSpPr>
          <p:nvPr>
            <p:ph idx="1"/>
          </p:nvPr>
        </p:nvSpPr>
        <p:spPr>
          <a:xfrm>
            <a:off x="677333" y="816637"/>
            <a:ext cx="11117102" cy="5822701"/>
          </a:xfrm>
        </p:spPr>
        <p:txBody>
          <a:bodyPr>
            <a:normAutofit fontScale="92500" lnSpcReduction="10000"/>
          </a:bodyPr>
          <a:lstStyle/>
          <a:p>
            <a:pPr marL="0" indent="0">
              <a:buNone/>
            </a:pPr>
            <a:r>
              <a:rPr lang="en-IN" dirty="0"/>
              <a:t> so after applying normalization concept final schema is </a:t>
            </a:r>
          </a:p>
          <a:p>
            <a:pPr marL="0" indent="0">
              <a:buNone/>
            </a:pPr>
            <a:r>
              <a:rPr lang="en-IN" dirty="0"/>
              <a:t>1) Member( </a:t>
            </a:r>
            <a:r>
              <a:rPr lang="en-IN" dirty="0">
                <a:highlight>
                  <a:srgbClr val="FFFF00"/>
                </a:highlight>
              </a:rPr>
              <a:t>member_no</a:t>
            </a:r>
            <a:r>
              <a:rPr lang="en-IN" dirty="0"/>
              <a:t>, member_type, member_class, roll_no ,id) </a:t>
            </a:r>
          </a:p>
          <a:p>
            <a:pPr marL="0" indent="0">
              <a:buNone/>
            </a:pPr>
            <a:r>
              <a:rPr lang="en-IN" dirty="0"/>
              <a:t>2) Student( student_fname, student_lname, gender, </a:t>
            </a:r>
            <a:r>
              <a:rPr lang="en-IN" dirty="0">
                <a:highlight>
                  <a:srgbClr val="FFFF00"/>
                </a:highlight>
              </a:rPr>
              <a:t>roll_no</a:t>
            </a:r>
            <a:r>
              <a:rPr lang="en-IN" dirty="0"/>
              <a:t>, department, mobile_no, dob, degree)</a:t>
            </a:r>
          </a:p>
          <a:p>
            <a:pPr marL="0" indent="0">
              <a:buNone/>
            </a:pPr>
            <a:r>
              <a:rPr lang="en-IN" dirty="0"/>
              <a:t>3) Faculty ( faculty_fname, faculty_lname , gender , mobile_no, department , </a:t>
            </a:r>
            <a:r>
              <a:rPr lang="en-IN" dirty="0">
                <a:highlight>
                  <a:srgbClr val="FFFF00"/>
                </a:highlight>
              </a:rPr>
              <a:t>id</a:t>
            </a:r>
            <a:r>
              <a:rPr lang="en-IN" dirty="0"/>
              <a:t>, doj)</a:t>
            </a:r>
          </a:p>
          <a:p>
            <a:pPr marL="0" indent="0">
              <a:buNone/>
            </a:pPr>
            <a:r>
              <a:rPr lang="en-IN" dirty="0"/>
              <a:t>4) Quota(</a:t>
            </a:r>
            <a:r>
              <a:rPr lang="en-IN" dirty="0">
                <a:highlight>
                  <a:srgbClr val="FFFF00"/>
                </a:highlight>
              </a:rPr>
              <a:t>member_type</a:t>
            </a:r>
            <a:r>
              <a:rPr lang="en-IN" dirty="0"/>
              <a:t>, max_books, max_duration)</a:t>
            </a:r>
          </a:p>
          <a:p>
            <a:pPr marL="0" indent="0">
              <a:buNone/>
            </a:pPr>
            <a:r>
              <a:rPr lang="en-IN" dirty="0"/>
              <a:t>5) Book_catalogue( title, auth_fname ,auth_lname, publisher, year, </a:t>
            </a:r>
            <a:r>
              <a:rPr lang="en-IN" dirty="0">
                <a:highlight>
                  <a:srgbClr val="FFFF00"/>
                </a:highlight>
              </a:rPr>
              <a:t>ISBN_no</a:t>
            </a:r>
            <a:r>
              <a:rPr lang="en-IN" dirty="0"/>
              <a:t>)</a:t>
            </a:r>
          </a:p>
          <a:p>
            <a:pPr marL="0" indent="0">
              <a:buNone/>
            </a:pPr>
            <a:r>
              <a:rPr lang="en-IN" dirty="0"/>
              <a:t>6) Book_copies ( ISBN_no, </a:t>
            </a:r>
            <a:r>
              <a:rPr lang="en-IN" dirty="0">
                <a:highlight>
                  <a:srgbClr val="FFFF00"/>
                </a:highlight>
              </a:rPr>
              <a:t>accession_no</a:t>
            </a:r>
            <a:r>
              <a:rPr lang="en-IN" dirty="0"/>
              <a:t>)</a:t>
            </a:r>
          </a:p>
          <a:p>
            <a:pPr marL="0" indent="0">
              <a:buNone/>
            </a:pPr>
            <a:r>
              <a:rPr lang="en-IN" dirty="0"/>
              <a:t>7) Staff( staff_fname, staff_lname, gender, mobile_no, </a:t>
            </a:r>
            <a:r>
              <a:rPr lang="en-IN" dirty="0">
                <a:highlight>
                  <a:srgbClr val="FFFF00"/>
                </a:highlight>
              </a:rPr>
              <a:t>id</a:t>
            </a:r>
            <a:r>
              <a:rPr lang="en-IN" dirty="0"/>
              <a:t>,  doj)</a:t>
            </a:r>
          </a:p>
          <a:p>
            <a:pPr marL="0" indent="0">
              <a:buNone/>
            </a:pPr>
            <a:r>
              <a:rPr lang="en-IN" dirty="0"/>
              <a:t>8) Authentication_System ( </a:t>
            </a:r>
            <a:r>
              <a:rPr lang="en-IN" dirty="0">
                <a:highlight>
                  <a:srgbClr val="FFFF00"/>
                </a:highlight>
              </a:rPr>
              <a:t>login_id</a:t>
            </a:r>
            <a:r>
              <a:rPr lang="en-IN" dirty="0"/>
              <a:t>, password) </a:t>
            </a:r>
          </a:p>
          <a:p>
            <a:pPr marL="0" indent="0">
              <a:buNone/>
            </a:pPr>
            <a:r>
              <a:rPr lang="en-IN" dirty="0"/>
              <a:t>(* the highlighted ones are primary keys of respective entity sets)</a:t>
            </a:r>
          </a:p>
          <a:p>
            <a:pPr marL="0" indent="0">
              <a:buNone/>
            </a:pPr>
            <a:r>
              <a:rPr lang="en-IN" dirty="0"/>
              <a:t>Relationships </a:t>
            </a:r>
          </a:p>
          <a:p>
            <a:pPr marL="0" indent="0">
              <a:buNone/>
            </a:pPr>
            <a:r>
              <a:rPr lang="en-IN" dirty="0"/>
              <a:t>1)  book_issue( doi, accession_no, member_no) from book_copies to member(many to one)</a:t>
            </a:r>
          </a:p>
          <a:p>
            <a:pPr marL="0" indent="0">
              <a:buNone/>
            </a:pPr>
            <a:r>
              <a:rPr lang="en-IN" dirty="0"/>
              <a:t>2) Keeps_track_of(id, member_no) -&gt; many to many from staff to member</a:t>
            </a:r>
          </a:p>
          <a:p>
            <a:pPr marL="0" indent="0">
              <a:buNone/>
            </a:pPr>
            <a:r>
              <a:rPr lang="en-IN" dirty="0"/>
              <a:t>3) Report( due_date, return_date, </a:t>
            </a:r>
            <a:r>
              <a:rPr lang="en-IN" dirty="0" err="1"/>
              <a:t>due_amount</a:t>
            </a:r>
            <a:r>
              <a:rPr lang="en-IN" dirty="0"/>
              <a:t>, member_no, member_type)</a:t>
            </a:r>
          </a:p>
          <a:p>
            <a:pPr marL="0" indent="0">
              <a:buNone/>
            </a:pPr>
            <a:r>
              <a:rPr lang="en-IN" dirty="0"/>
              <a:t>      -&gt; many to one from member to quota </a:t>
            </a:r>
          </a:p>
          <a:p>
            <a:pPr marL="0" indent="0">
              <a:buNone/>
            </a:pPr>
            <a:r>
              <a:rPr lang="en-IN" dirty="0"/>
              <a:t>4) Validation( id, login_id, password) -&gt; many to one from staff to authentication_system</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4428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30EC-DEE6-AB52-9F4F-9C639D91AC46}"/>
              </a:ext>
            </a:extLst>
          </p:cNvPr>
          <p:cNvSpPr>
            <a:spLocks noGrp="1"/>
          </p:cNvSpPr>
          <p:nvPr>
            <p:ph type="title"/>
          </p:nvPr>
        </p:nvSpPr>
        <p:spPr>
          <a:xfrm>
            <a:off x="677334" y="-1"/>
            <a:ext cx="8596668" cy="576262"/>
          </a:xfrm>
        </p:spPr>
        <p:txBody>
          <a:bodyPr>
            <a:normAutofit fontScale="90000"/>
          </a:bodyPr>
          <a:lstStyle/>
          <a:p>
            <a:pPr algn="ctr"/>
            <a:r>
              <a:rPr lang="en-IN" dirty="0"/>
              <a:t> TABLE CREATION IN VS CODE</a:t>
            </a:r>
          </a:p>
        </p:txBody>
      </p:sp>
      <p:sp>
        <p:nvSpPr>
          <p:cNvPr id="3" name="Text Placeholder 2">
            <a:extLst>
              <a:ext uri="{FF2B5EF4-FFF2-40B4-BE49-F238E27FC236}">
                <a16:creationId xmlns:a16="http://schemas.microsoft.com/office/drawing/2014/main" id="{3DE8493D-26BA-C40A-5FE5-2F1CD49462DA}"/>
              </a:ext>
            </a:extLst>
          </p:cNvPr>
          <p:cNvSpPr>
            <a:spLocks noGrp="1"/>
          </p:cNvSpPr>
          <p:nvPr>
            <p:ph type="body" idx="1"/>
          </p:nvPr>
        </p:nvSpPr>
        <p:spPr>
          <a:xfrm>
            <a:off x="675745" y="2160983"/>
            <a:ext cx="4185623" cy="45719"/>
          </a:xfrm>
        </p:spPr>
        <p:txBody>
          <a:bodyPr/>
          <a:lstStyle/>
          <a:p>
            <a:endParaRPr lang="en-IN" dirty="0"/>
          </a:p>
        </p:txBody>
      </p:sp>
      <p:pic>
        <p:nvPicPr>
          <p:cNvPr id="8" name="Content Placeholder 7">
            <a:extLst>
              <a:ext uri="{FF2B5EF4-FFF2-40B4-BE49-F238E27FC236}">
                <a16:creationId xmlns:a16="http://schemas.microsoft.com/office/drawing/2014/main" id="{99D5F9DA-92EB-36B5-C7DB-355041F089A4}"/>
              </a:ext>
            </a:extLst>
          </p:cNvPr>
          <p:cNvPicPr>
            <a:picLocks noGrp="1" noChangeAspect="1"/>
          </p:cNvPicPr>
          <p:nvPr>
            <p:ph sz="half" idx="2"/>
          </p:nvPr>
        </p:nvPicPr>
        <p:blipFill>
          <a:blip r:embed="rId2"/>
          <a:stretch>
            <a:fillRect/>
          </a:stretch>
        </p:blipFill>
        <p:spPr>
          <a:xfrm>
            <a:off x="105901" y="609597"/>
            <a:ext cx="2968604" cy="6056245"/>
          </a:xfrm>
        </p:spPr>
      </p:pic>
      <p:sp>
        <p:nvSpPr>
          <p:cNvPr id="5" name="Text Placeholder 4">
            <a:extLst>
              <a:ext uri="{FF2B5EF4-FFF2-40B4-BE49-F238E27FC236}">
                <a16:creationId xmlns:a16="http://schemas.microsoft.com/office/drawing/2014/main" id="{F613C8FF-A111-96A1-C020-8C32BAA63643}"/>
              </a:ext>
            </a:extLst>
          </p:cNvPr>
          <p:cNvSpPr>
            <a:spLocks noGrp="1"/>
          </p:cNvSpPr>
          <p:nvPr>
            <p:ph type="body" sz="quarter" idx="3"/>
          </p:nvPr>
        </p:nvSpPr>
        <p:spPr/>
        <p:txBody>
          <a:bodyPr/>
          <a:lstStyle/>
          <a:p>
            <a:endParaRPr lang="en-IN" dirty="0"/>
          </a:p>
        </p:txBody>
      </p:sp>
      <p:sp>
        <p:nvSpPr>
          <p:cNvPr id="6" name="Content Placeholder 5">
            <a:extLst>
              <a:ext uri="{FF2B5EF4-FFF2-40B4-BE49-F238E27FC236}">
                <a16:creationId xmlns:a16="http://schemas.microsoft.com/office/drawing/2014/main" id="{92F95AEF-D4CC-FEC6-02D4-9CD66D2139D5}"/>
              </a:ext>
            </a:extLst>
          </p:cNvPr>
          <p:cNvSpPr>
            <a:spLocks noGrp="1"/>
          </p:cNvSpPr>
          <p:nvPr>
            <p:ph sz="quarter" idx="4"/>
          </p:nvPr>
        </p:nvSpPr>
        <p:spPr/>
        <p:txBody>
          <a:bodyPr/>
          <a:lstStyle/>
          <a:p>
            <a:endParaRPr lang="en-IN" dirty="0"/>
          </a:p>
        </p:txBody>
      </p:sp>
      <p:pic>
        <p:nvPicPr>
          <p:cNvPr id="10" name="Picture 9">
            <a:extLst>
              <a:ext uri="{FF2B5EF4-FFF2-40B4-BE49-F238E27FC236}">
                <a16:creationId xmlns:a16="http://schemas.microsoft.com/office/drawing/2014/main" id="{BC2010B3-8AC4-951C-69DA-6CCCD4D33500}"/>
              </a:ext>
            </a:extLst>
          </p:cNvPr>
          <p:cNvPicPr>
            <a:picLocks noChangeAspect="1"/>
          </p:cNvPicPr>
          <p:nvPr/>
        </p:nvPicPr>
        <p:blipFill>
          <a:blip r:embed="rId3"/>
          <a:stretch>
            <a:fillRect/>
          </a:stretch>
        </p:blipFill>
        <p:spPr>
          <a:xfrm>
            <a:off x="3074505" y="620517"/>
            <a:ext cx="2819045" cy="6056245"/>
          </a:xfrm>
          <a:prstGeom prst="rect">
            <a:avLst/>
          </a:prstGeom>
        </p:spPr>
      </p:pic>
      <p:pic>
        <p:nvPicPr>
          <p:cNvPr id="12" name="Picture 11">
            <a:extLst>
              <a:ext uri="{FF2B5EF4-FFF2-40B4-BE49-F238E27FC236}">
                <a16:creationId xmlns:a16="http://schemas.microsoft.com/office/drawing/2014/main" id="{713CB88C-9BCB-7473-1CE9-55CF241D555B}"/>
              </a:ext>
            </a:extLst>
          </p:cNvPr>
          <p:cNvPicPr>
            <a:picLocks noChangeAspect="1"/>
          </p:cNvPicPr>
          <p:nvPr/>
        </p:nvPicPr>
        <p:blipFill>
          <a:blip r:embed="rId4"/>
          <a:stretch>
            <a:fillRect/>
          </a:stretch>
        </p:blipFill>
        <p:spPr>
          <a:xfrm>
            <a:off x="5893550" y="617202"/>
            <a:ext cx="3092609" cy="6062873"/>
          </a:xfrm>
          <a:prstGeom prst="rect">
            <a:avLst/>
          </a:prstGeom>
        </p:spPr>
      </p:pic>
      <p:pic>
        <p:nvPicPr>
          <p:cNvPr id="14" name="Picture 13">
            <a:extLst>
              <a:ext uri="{FF2B5EF4-FFF2-40B4-BE49-F238E27FC236}">
                <a16:creationId xmlns:a16="http://schemas.microsoft.com/office/drawing/2014/main" id="{D2489C5B-19A2-390B-14D6-E197CF5C1E61}"/>
              </a:ext>
            </a:extLst>
          </p:cNvPr>
          <p:cNvPicPr>
            <a:picLocks noChangeAspect="1"/>
          </p:cNvPicPr>
          <p:nvPr/>
        </p:nvPicPr>
        <p:blipFill>
          <a:blip r:embed="rId5"/>
          <a:stretch>
            <a:fillRect/>
          </a:stretch>
        </p:blipFill>
        <p:spPr>
          <a:xfrm>
            <a:off x="8986159" y="2564296"/>
            <a:ext cx="3187864" cy="1149409"/>
          </a:xfrm>
          <a:prstGeom prst="rect">
            <a:avLst/>
          </a:prstGeom>
        </p:spPr>
      </p:pic>
    </p:spTree>
    <p:extLst>
      <p:ext uri="{BB962C8B-B14F-4D97-AF65-F5344CB8AC3E}">
        <p14:creationId xmlns:p14="http://schemas.microsoft.com/office/powerpoint/2010/main" val="324249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8B1F79-A187-022E-A5BC-7164F6CA74EC}"/>
              </a:ext>
            </a:extLst>
          </p:cNvPr>
          <p:cNvSpPr txBox="1"/>
          <p:nvPr/>
        </p:nvSpPr>
        <p:spPr>
          <a:xfrm>
            <a:off x="2584173" y="225286"/>
            <a:ext cx="6215269" cy="5909310"/>
          </a:xfrm>
          <a:prstGeom prst="rect">
            <a:avLst/>
          </a:prstGeom>
          <a:noFill/>
        </p:spPr>
        <p:txBody>
          <a:bodyPr wrap="square">
            <a:spAutoFit/>
          </a:bodyPr>
          <a:lstStyle/>
          <a:p>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book_catalogue</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auth_fname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2"/>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auth_lname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2"/>
                </a:solidFill>
                <a:effectLst/>
                <a:latin typeface="Consolas" panose="020B0609020204030204" pitchFamily="49" charset="0"/>
              </a:rPr>
              <a:t>10</a:t>
            </a:r>
            <a:r>
              <a:rPr lang="en-IN" b="0" dirty="0">
                <a:effectLst/>
                <a:latin typeface="Consolas" panose="020B0609020204030204" pitchFamily="49" charset="0"/>
              </a:rPr>
              <a:t>),</a:t>
            </a:r>
          </a:p>
          <a:p>
            <a:r>
              <a:rPr lang="en-IN" b="0" dirty="0">
                <a:effectLst/>
                <a:latin typeface="Consolas" panose="020B0609020204030204" pitchFamily="49" charset="0"/>
              </a:rPr>
              <a:t>    title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2"/>
                </a:solidFill>
                <a:effectLst/>
                <a:latin typeface="Consolas" panose="020B0609020204030204" pitchFamily="49" charset="0"/>
              </a:rPr>
              <a:t>100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publisher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2"/>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year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date</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ISBN_NO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2"/>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(ISBN_NO)</a:t>
            </a:r>
          </a:p>
          <a:p>
            <a:r>
              <a:rPr lang="en-IN" b="0" dirty="0">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select</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book_catalogue;</a:t>
            </a: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book_copies</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ISBN_NO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effectLst/>
                <a:latin typeface="Consolas" panose="020B0609020204030204" pitchFamily="49" charset="0"/>
              </a:rPr>
              <a:t>    accession_no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(accession_no),</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FOREIGN 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(ISBN_NO) </a:t>
            </a:r>
            <a:r>
              <a:rPr lang="en-IN" b="0" dirty="0">
                <a:solidFill>
                  <a:srgbClr val="569CD6"/>
                </a:solidFill>
                <a:effectLst/>
                <a:latin typeface="Consolas" panose="020B0609020204030204" pitchFamily="49" charset="0"/>
              </a:rPr>
              <a:t>REFERENCES</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book_catalogue</a:t>
            </a:r>
            <a:r>
              <a:rPr lang="en-IN" b="0" dirty="0">
                <a:effectLst/>
                <a:latin typeface="Consolas" panose="020B0609020204030204" pitchFamily="49" charset="0"/>
              </a:rPr>
              <a:t>(ISBN_NO)</a:t>
            </a:r>
          </a:p>
          <a:p>
            <a:r>
              <a:rPr lang="en-IN" b="0" dirty="0">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select</a:t>
            </a:r>
            <a:r>
              <a:rPr lang="en-IN" b="0" dirty="0">
                <a:effectLst/>
                <a:latin typeface="Consolas" panose="020B0609020204030204" pitchFamily="49" charset="0"/>
              </a:rPr>
              <a:t> * </a:t>
            </a:r>
            <a:r>
              <a:rPr lang="en-IN" b="0" dirty="0">
                <a:solidFill>
                  <a:srgbClr val="569CD6"/>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book_copies;</a:t>
            </a:r>
          </a:p>
        </p:txBody>
      </p:sp>
    </p:spTree>
    <p:extLst>
      <p:ext uri="{BB962C8B-B14F-4D97-AF65-F5344CB8AC3E}">
        <p14:creationId xmlns:p14="http://schemas.microsoft.com/office/powerpoint/2010/main" val="55947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487A0-7EAB-8046-D891-3CBAB85591B3}"/>
              </a:ext>
            </a:extLst>
          </p:cNvPr>
          <p:cNvSpPr txBox="1"/>
          <p:nvPr/>
        </p:nvSpPr>
        <p:spPr>
          <a:xfrm>
            <a:off x="1311964" y="1170156"/>
            <a:ext cx="9495183" cy="4247317"/>
          </a:xfrm>
          <a:prstGeom prst="rect">
            <a:avLst/>
          </a:prstGeom>
          <a:noFill/>
        </p:spPr>
        <p:txBody>
          <a:bodyPr wrap="square">
            <a:spAutoFit/>
          </a:bodyPr>
          <a:lstStyle/>
          <a:p>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student</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student_fname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student_lname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gender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a:t>
            </a:r>
            <a:r>
              <a:rPr lang="en-IN" b="0" dirty="0">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dob</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DATE</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department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mobile_no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effectLst/>
                <a:latin typeface="Consolas" panose="020B0609020204030204" pitchFamily="49" charset="0"/>
              </a:rPr>
              <a:t>    roll_no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degree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569CD6"/>
                </a:solidFill>
                <a:effectLst/>
                <a:latin typeface="Consolas" panose="020B0609020204030204" pitchFamily="49" charset="0"/>
              </a:rPr>
              <a:t>length</a:t>
            </a:r>
            <a:r>
              <a:rPr lang="en-IN" b="0" dirty="0">
                <a:effectLst/>
                <a:latin typeface="Consolas" panose="020B0609020204030204" pitchFamily="49" charset="0"/>
              </a:rPr>
              <a:t>(mobile_no)</a:t>
            </a:r>
            <a:r>
              <a:rPr lang="en-IN" b="0" dirty="0">
                <a:solidFill>
                  <a:srgbClr val="00B0F0"/>
                </a:solidFill>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(department </a:t>
            </a:r>
            <a:r>
              <a:rPr lang="en-IN" b="0" dirty="0">
                <a:solidFill>
                  <a:srgbClr val="569CD6"/>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'CSE'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'ECE'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'EEE'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'BIOTECH'</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'MME'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'CIVIL'</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'MECH'</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'INTMSC'</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'MNC'</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'VLSI'</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(gender </a:t>
            </a:r>
            <a:r>
              <a:rPr lang="en-IN" b="0" dirty="0">
                <a:solidFill>
                  <a:srgbClr val="569CD6"/>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'F'</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'O'</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(roll_no)</a:t>
            </a:r>
          </a:p>
          <a:p>
            <a:r>
              <a:rPr lang="en-IN" b="0" dirty="0">
                <a:effectLst/>
                <a:latin typeface="Consolas" panose="020B0609020204030204" pitchFamily="49" charset="0"/>
              </a:rPr>
              <a:t>);</a:t>
            </a:r>
          </a:p>
        </p:txBody>
      </p:sp>
    </p:spTree>
    <p:extLst>
      <p:ext uri="{BB962C8B-B14F-4D97-AF65-F5344CB8AC3E}">
        <p14:creationId xmlns:p14="http://schemas.microsoft.com/office/powerpoint/2010/main" val="142743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8F12A-238C-EA91-74CE-5BF2F483B7BA}"/>
              </a:ext>
            </a:extLst>
          </p:cNvPr>
          <p:cNvSpPr txBox="1"/>
          <p:nvPr/>
        </p:nvSpPr>
        <p:spPr>
          <a:xfrm>
            <a:off x="1046922" y="1126435"/>
            <a:ext cx="10224052" cy="4383803"/>
          </a:xfrm>
          <a:prstGeom prst="rect">
            <a:avLst/>
          </a:prstGeom>
          <a:noFill/>
        </p:spPr>
        <p:txBody>
          <a:bodyPr wrap="square">
            <a:spAutoFit/>
          </a:bodyPr>
          <a:lstStyle/>
          <a:p>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faculty</a:t>
            </a:r>
            <a:r>
              <a:rPr lang="en-IN" b="0" dirty="0">
                <a:effectLst/>
                <a:latin typeface="Consolas" panose="020B0609020204030204" pitchFamily="49" charset="0"/>
              </a:rPr>
              <a:t> (</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faculty_fname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faculty_lname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gender</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solidFill>
                  <a:srgbClr val="CCCCCC"/>
                </a:solidFill>
                <a:effectLst/>
                <a:latin typeface="Consolas" panose="020B0609020204030204" pitchFamily="49" charset="0"/>
              </a:rPr>
              <a:t>,</a:t>
            </a:r>
          </a:p>
          <a:p>
            <a:r>
              <a:rPr lang="en-IN" b="0" dirty="0">
                <a:effectLst/>
                <a:latin typeface="Consolas" panose="020B0609020204030204" pitchFamily="49" charset="0"/>
              </a:rPr>
              <a:t>    doj </a:t>
            </a:r>
            <a:r>
              <a:rPr lang="en-IN" b="0" dirty="0">
                <a:solidFill>
                  <a:srgbClr val="569CD6"/>
                </a:solidFill>
                <a:effectLst/>
                <a:latin typeface="Consolas" panose="020B0609020204030204" pitchFamily="49" charset="0"/>
              </a:rPr>
              <a:t>DATE</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department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mobile_no</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id</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569CD6"/>
                </a:solidFill>
                <a:effectLst/>
                <a:latin typeface="Consolas" panose="020B0609020204030204" pitchFamily="49" charset="0"/>
              </a:rPr>
              <a:t>length</a:t>
            </a:r>
            <a:r>
              <a:rPr lang="en-IN" b="0" dirty="0">
                <a:effectLst/>
                <a:latin typeface="Consolas" panose="020B0609020204030204" pitchFamily="49" charset="0"/>
              </a:rPr>
              <a:t>(mobile_no)</a:t>
            </a:r>
            <a:r>
              <a:rPr lang="en-IN" b="0" dirty="0">
                <a:solidFill>
                  <a:srgbClr val="00B0F0"/>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(department </a:t>
            </a:r>
            <a:r>
              <a:rPr lang="en-IN" b="0" dirty="0">
                <a:solidFill>
                  <a:srgbClr val="569CD6"/>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'CSE'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'ECE'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'EEE'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'BIOTECH'</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'MME'</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'CIVIL'</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'MECH'</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'INTMSC'</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'MNC'</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'VLSI'</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(gender </a:t>
            </a:r>
            <a:r>
              <a:rPr lang="en-IN" b="0" dirty="0">
                <a:solidFill>
                  <a:srgbClr val="569CD6"/>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'F'</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'O'</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(id)</a:t>
            </a:r>
          </a:p>
          <a:p>
            <a:r>
              <a:rPr lang="en-IN" b="0" dirty="0">
                <a:effectLst/>
                <a:latin typeface="Consolas" panose="020B0609020204030204" pitchFamily="49" charset="0"/>
              </a:rPr>
              <a:t>);</a:t>
            </a:r>
          </a:p>
        </p:txBody>
      </p:sp>
    </p:spTree>
    <p:extLst>
      <p:ext uri="{BB962C8B-B14F-4D97-AF65-F5344CB8AC3E}">
        <p14:creationId xmlns:p14="http://schemas.microsoft.com/office/powerpoint/2010/main" val="377361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BE5ECB-76E2-BEAE-6836-59F2B065D670}"/>
              </a:ext>
            </a:extLst>
          </p:cNvPr>
          <p:cNvSpPr txBox="1"/>
          <p:nvPr/>
        </p:nvSpPr>
        <p:spPr>
          <a:xfrm>
            <a:off x="1916596" y="281469"/>
            <a:ext cx="7373178" cy="5786199"/>
          </a:xfrm>
          <a:prstGeom prst="rect">
            <a:avLst/>
          </a:prstGeom>
          <a:noFill/>
        </p:spPr>
        <p:txBody>
          <a:bodyPr wrap="square">
            <a:spAutoFit/>
          </a:bodyPr>
          <a:lstStyle/>
          <a:p>
            <a:br>
              <a:rPr lang="en-IN" b="0" dirty="0">
                <a:solidFill>
                  <a:srgbClr val="CCCCCC"/>
                </a:solidFill>
                <a:effectLst/>
                <a:latin typeface="Consolas" panose="020B0609020204030204" pitchFamily="49" charset="0"/>
              </a:rPr>
            </a:br>
            <a:r>
              <a:rPr lang="en-IN" sz="1600" b="0" dirty="0">
                <a:solidFill>
                  <a:srgbClr val="569CD6"/>
                </a:solidFill>
                <a:effectLst/>
                <a:latin typeface="Consolas" panose="020B0609020204030204" pitchFamily="49" charset="0"/>
              </a:rPr>
              <a:t>create</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table</a:t>
            </a:r>
            <a:r>
              <a:rPr lang="en-IN" sz="1600" b="0" dirty="0">
                <a:solidFill>
                  <a:srgbClr val="CCCCCC"/>
                </a:solidFill>
                <a:effectLst/>
                <a:latin typeface="Consolas" panose="020B0609020204030204" pitchFamily="49" charset="0"/>
              </a:rPr>
              <a:t> </a:t>
            </a:r>
            <a:r>
              <a:rPr lang="en-IN" sz="1600" b="1" dirty="0">
                <a:effectLst/>
                <a:latin typeface="Consolas" panose="020B0609020204030204" pitchFamily="49" charset="0"/>
              </a:rPr>
              <a:t>member</a:t>
            </a:r>
            <a:r>
              <a:rPr lang="en-IN" sz="1600" b="0" dirty="0">
                <a:effectLst/>
                <a:latin typeface="Consolas" panose="020B0609020204030204" pitchFamily="49" charset="0"/>
              </a:rPr>
              <a:t>(</a:t>
            </a:r>
          </a:p>
          <a:p>
            <a:r>
              <a:rPr lang="en-IN" sz="1600" b="0" dirty="0">
                <a:effectLst/>
                <a:latin typeface="Consolas" panose="020B0609020204030204" pitchFamily="49" charset="0"/>
              </a:rPr>
              <a:t>    member_no </a:t>
            </a:r>
            <a:r>
              <a:rPr lang="en-IN" sz="1600" b="0" dirty="0">
                <a:solidFill>
                  <a:srgbClr val="569CD6"/>
                </a:solidFill>
                <a:effectLst/>
                <a:latin typeface="Consolas" panose="020B0609020204030204" pitchFamily="49" charset="0"/>
              </a:rPr>
              <a:t>varchar</a:t>
            </a:r>
            <a:r>
              <a:rPr lang="en-IN" sz="1600" b="0" dirty="0">
                <a:effectLst/>
                <a:latin typeface="Consolas" panose="020B0609020204030204" pitchFamily="49" charset="0"/>
              </a:rPr>
              <a:t>(</a:t>
            </a:r>
            <a:r>
              <a:rPr lang="en-IN" sz="1600" b="0" dirty="0">
                <a:solidFill>
                  <a:schemeClr val="accent1"/>
                </a:solidFill>
                <a:effectLst/>
                <a:latin typeface="Consolas" panose="020B0609020204030204" pitchFamily="49" charset="0"/>
              </a:rPr>
              <a:t>10</a:t>
            </a:r>
            <a:r>
              <a:rPr lang="en-IN" sz="1600" b="0" dirty="0">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NOT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NULL</a:t>
            </a:r>
            <a:r>
              <a:rPr lang="en-IN" sz="1600" b="0" dirty="0">
                <a:effectLst/>
                <a:latin typeface="Consolas" panose="020B0609020204030204" pitchFamily="49" charset="0"/>
              </a:rPr>
              <a:t>,</a:t>
            </a:r>
          </a:p>
          <a:p>
            <a:r>
              <a:rPr lang="en-IN" sz="1600" b="0" dirty="0">
                <a:effectLst/>
                <a:latin typeface="Consolas" panose="020B0609020204030204" pitchFamily="49" charset="0"/>
              </a:rPr>
              <a:t>    member_type </a:t>
            </a:r>
            <a:r>
              <a:rPr lang="en-IN" sz="1600" b="0" dirty="0">
                <a:solidFill>
                  <a:srgbClr val="569CD6"/>
                </a:solidFill>
                <a:effectLst/>
                <a:latin typeface="Consolas" panose="020B0609020204030204" pitchFamily="49" charset="0"/>
              </a:rPr>
              <a:t>varchar</a:t>
            </a:r>
            <a:r>
              <a:rPr lang="en-IN" sz="1600" b="0" dirty="0">
                <a:effectLst/>
                <a:latin typeface="Consolas" panose="020B0609020204030204" pitchFamily="49" charset="0"/>
              </a:rPr>
              <a:t>(</a:t>
            </a:r>
            <a:r>
              <a:rPr lang="en-IN" sz="1600" b="0" dirty="0">
                <a:solidFill>
                  <a:schemeClr val="accent1"/>
                </a:solidFill>
                <a:effectLst/>
                <a:latin typeface="Consolas" panose="020B0609020204030204" pitchFamily="49" charset="0"/>
              </a:rPr>
              <a:t>10</a:t>
            </a:r>
            <a:r>
              <a:rPr lang="en-IN" sz="1600" b="0" dirty="0">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NOT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NULL</a:t>
            </a:r>
            <a:r>
              <a:rPr lang="en-IN" sz="1600" b="0" dirty="0">
                <a:effectLst/>
                <a:latin typeface="Consolas" panose="020B0609020204030204" pitchFamily="49" charset="0"/>
              </a:rPr>
              <a:t>,</a:t>
            </a:r>
          </a:p>
          <a:p>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member_class </a:t>
            </a:r>
            <a:r>
              <a:rPr lang="en-IN" sz="1600" b="0" dirty="0">
                <a:solidFill>
                  <a:srgbClr val="569CD6"/>
                </a:solidFill>
                <a:effectLst/>
                <a:latin typeface="Consolas" panose="020B0609020204030204" pitchFamily="49" charset="0"/>
              </a:rPr>
              <a:t>varchar</a:t>
            </a:r>
            <a:r>
              <a:rPr lang="en-IN" sz="1600" b="0" dirty="0">
                <a:effectLst/>
                <a:latin typeface="Consolas" panose="020B0609020204030204" pitchFamily="49" charset="0"/>
              </a:rPr>
              <a:t>(</a:t>
            </a:r>
            <a:r>
              <a:rPr lang="en-IN" sz="1600" b="0" dirty="0">
                <a:solidFill>
                  <a:schemeClr val="accent1"/>
                </a:solidFill>
                <a:effectLst/>
                <a:latin typeface="Consolas" panose="020B0609020204030204" pitchFamily="49" charset="0"/>
              </a:rPr>
              <a:t>10</a:t>
            </a:r>
            <a:r>
              <a:rPr lang="en-IN" sz="1600" b="0" dirty="0">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NOT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NULL</a:t>
            </a:r>
            <a:r>
              <a:rPr lang="en-IN" sz="1600" b="0" dirty="0">
                <a:effectLst/>
                <a:latin typeface="Consolas" panose="020B0609020204030204" pitchFamily="49" charset="0"/>
              </a:rPr>
              <a:t>,</a:t>
            </a:r>
          </a:p>
          <a:p>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roll_no </a:t>
            </a:r>
            <a:r>
              <a:rPr lang="en-IN" sz="1600" b="0" dirty="0">
                <a:solidFill>
                  <a:srgbClr val="569CD6"/>
                </a:solidFill>
                <a:effectLst/>
                <a:latin typeface="Consolas" panose="020B0609020204030204" pitchFamily="49" charset="0"/>
              </a:rPr>
              <a:t>varchar</a:t>
            </a:r>
            <a:r>
              <a:rPr lang="en-IN" sz="1600" b="0" dirty="0">
                <a:effectLst/>
                <a:latin typeface="Consolas" panose="020B0609020204030204" pitchFamily="49" charset="0"/>
              </a:rPr>
              <a:t>(</a:t>
            </a:r>
            <a:r>
              <a:rPr lang="en-IN" sz="1600" b="0" dirty="0">
                <a:solidFill>
                  <a:schemeClr val="accent1"/>
                </a:solidFill>
                <a:effectLst/>
                <a:latin typeface="Consolas" panose="020B0609020204030204" pitchFamily="49" charset="0"/>
              </a:rPr>
              <a:t>10</a:t>
            </a:r>
            <a:r>
              <a:rPr lang="en-IN" sz="1600" b="0" dirty="0">
                <a:effectLst/>
                <a:latin typeface="Consolas" panose="020B0609020204030204" pitchFamily="49" charset="0"/>
              </a:rPr>
              <a:t>),</a:t>
            </a:r>
          </a:p>
          <a:p>
            <a:r>
              <a:rPr lang="en-IN" sz="1600" b="0" dirty="0">
                <a:effectLst/>
                <a:latin typeface="Consolas" panose="020B0609020204030204" pitchFamily="49" charset="0"/>
              </a:rPr>
              <a:t>    id</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varchar</a:t>
            </a:r>
            <a:r>
              <a:rPr lang="en-IN" sz="1600" b="0" dirty="0">
                <a:effectLst/>
                <a:latin typeface="Consolas" panose="020B0609020204030204" pitchFamily="49" charset="0"/>
              </a:rPr>
              <a:t>(</a:t>
            </a:r>
            <a:r>
              <a:rPr lang="en-IN" sz="1600" b="0" dirty="0">
                <a:solidFill>
                  <a:schemeClr val="accent1"/>
                </a:solidFill>
                <a:effectLst/>
                <a:latin typeface="Consolas" panose="020B0609020204030204" pitchFamily="49" charset="0"/>
              </a:rPr>
              <a:t>10</a:t>
            </a:r>
            <a:r>
              <a:rPr lang="en-IN" sz="1600" b="0" dirty="0">
                <a:effectLst/>
                <a:latin typeface="Consolas" panose="020B0609020204030204" pitchFamily="49" charset="0"/>
              </a:rPr>
              <a:t>),</a:t>
            </a:r>
          </a:p>
          <a:p>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primary</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key</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(member_no),</a:t>
            </a:r>
          </a:p>
          <a:p>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foreign key</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(roll_no) </a:t>
            </a:r>
            <a:r>
              <a:rPr lang="en-IN" sz="1600" b="0" dirty="0">
                <a:solidFill>
                  <a:srgbClr val="569CD6"/>
                </a:solidFill>
                <a:effectLst/>
                <a:latin typeface="Consolas" panose="020B0609020204030204" pitchFamily="49" charset="0"/>
              </a:rPr>
              <a:t>REFERENCES</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student(roll_no),</a:t>
            </a:r>
          </a:p>
          <a:p>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foreign key</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(id) </a:t>
            </a:r>
            <a:r>
              <a:rPr lang="en-IN" sz="1600" b="0" dirty="0">
                <a:solidFill>
                  <a:srgbClr val="569CD6"/>
                </a:solidFill>
                <a:effectLst/>
                <a:latin typeface="Consolas" panose="020B0609020204030204" pitchFamily="49" charset="0"/>
              </a:rPr>
              <a:t>REFERENCES</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faculty(id),</a:t>
            </a:r>
          </a:p>
          <a:p>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foreign key</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(member_type) </a:t>
            </a:r>
            <a:r>
              <a:rPr lang="en-IN" sz="1600" b="0" dirty="0">
                <a:solidFill>
                  <a:srgbClr val="569CD6"/>
                </a:solidFill>
                <a:effectLst/>
                <a:latin typeface="Consolas" panose="020B0609020204030204" pitchFamily="49" charset="0"/>
              </a:rPr>
              <a:t>REFERENCES</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quota(member_type)</a:t>
            </a:r>
          </a:p>
          <a:p>
            <a:r>
              <a:rPr lang="en-IN" sz="1600" b="0" dirty="0">
                <a:effectLst/>
                <a:latin typeface="Consolas" panose="020B0609020204030204" pitchFamily="49" charset="0"/>
              </a:rPr>
              <a:t>);</a:t>
            </a:r>
          </a:p>
          <a:p>
            <a:br>
              <a:rPr lang="en-IN" sz="1600" b="0" dirty="0">
                <a:solidFill>
                  <a:srgbClr val="CCCCCC"/>
                </a:solidFill>
                <a:effectLst/>
                <a:latin typeface="Consolas" panose="020B0609020204030204" pitchFamily="49" charset="0"/>
              </a:rPr>
            </a:br>
            <a:r>
              <a:rPr lang="en-IN" sz="1600" b="0" dirty="0">
                <a:solidFill>
                  <a:srgbClr val="569CD6"/>
                </a:solidFill>
                <a:effectLst/>
                <a:latin typeface="Consolas" panose="020B0609020204030204" pitchFamily="49" charset="0"/>
              </a:rPr>
              <a:t>CREATE</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table</a:t>
            </a:r>
            <a:r>
              <a:rPr lang="en-IN" sz="1600" b="0" dirty="0">
                <a:solidFill>
                  <a:srgbClr val="CCCCCC"/>
                </a:solidFill>
                <a:effectLst/>
                <a:latin typeface="Consolas" panose="020B0609020204030204" pitchFamily="49" charset="0"/>
              </a:rPr>
              <a:t> </a:t>
            </a:r>
            <a:r>
              <a:rPr lang="en-IN" sz="1600" b="1" dirty="0">
                <a:effectLst/>
                <a:latin typeface="Consolas" panose="020B0609020204030204" pitchFamily="49" charset="0"/>
              </a:rPr>
              <a:t>authentication_system</a:t>
            </a:r>
            <a:r>
              <a:rPr lang="en-IN" sz="1600" b="0" dirty="0">
                <a:effectLst/>
                <a:latin typeface="Consolas" panose="020B0609020204030204" pitchFamily="49" charset="0"/>
              </a:rPr>
              <a:t>(</a:t>
            </a:r>
          </a:p>
          <a:p>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login_id </a:t>
            </a:r>
            <a:r>
              <a:rPr lang="en-IN" sz="1600" b="0" dirty="0">
                <a:solidFill>
                  <a:srgbClr val="569CD6"/>
                </a:solidFill>
                <a:effectLst/>
                <a:latin typeface="Consolas" panose="020B0609020204030204" pitchFamily="49" charset="0"/>
              </a:rPr>
              <a:t>varchar</a:t>
            </a:r>
            <a:r>
              <a:rPr lang="en-IN" sz="1600" b="0" dirty="0">
                <a:effectLst/>
                <a:latin typeface="Consolas" panose="020B0609020204030204" pitchFamily="49" charset="0"/>
              </a:rPr>
              <a:t>(</a:t>
            </a:r>
            <a:r>
              <a:rPr lang="en-IN" sz="1600" b="0" dirty="0">
                <a:solidFill>
                  <a:schemeClr val="accent1"/>
                </a:solidFill>
                <a:effectLst/>
                <a:latin typeface="Consolas" panose="020B0609020204030204" pitchFamily="49" charset="0"/>
              </a:rPr>
              <a:t>10</a:t>
            </a:r>
            <a:r>
              <a:rPr lang="en-IN" sz="1600" b="0" dirty="0">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NOT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NULL</a:t>
            </a:r>
            <a:r>
              <a:rPr lang="en-IN" sz="1600" b="0" dirty="0">
                <a:solidFill>
                  <a:srgbClr val="CCCCCC"/>
                </a:solidFill>
                <a:effectLst/>
                <a:latin typeface="Consolas" panose="020B0609020204030204" pitchFamily="49" charset="0"/>
              </a:rPr>
              <a:t>,</a:t>
            </a:r>
          </a:p>
          <a:p>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password</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varchar</a:t>
            </a:r>
            <a:r>
              <a:rPr lang="en-IN" sz="1600" b="0" dirty="0">
                <a:effectLst/>
                <a:latin typeface="Consolas" panose="020B0609020204030204" pitchFamily="49" charset="0"/>
              </a:rPr>
              <a:t>(</a:t>
            </a:r>
            <a:r>
              <a:rPr lang="en-IN" sz="1600" b="0" dirty="0">
                <a:solidFill>
                  <a:schemeClr val="accent1"/>
                </a:solidFill>
                <a:effectLst/>
                <a:latin typeface="Consolas" panose="020B0609020204030204" pitchFamily="49" charset="0"/>
              </a:rPr>
              <a:t>10</a:t>
            </a:r>
            <a:r>
              <a:rPr lang="en-IN" sz="1600" b="0" dirty="0">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NOT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NULL</a:t>
            </a:r>
            <a:r>
              <a:rPr lang="en-IN" sz="1600" b="0" dirty="0">
                <a:solidFill>
                  <a:srgbClr val="CCCCCC"/>
                </a:solidFill>
                <a:effectLst/>
                <a:latin typeface="Consolas" panose="020B0609020204030204" pitchFamily="49" charset="0"/>
              </a:rPr>
              <a:t>,</a:t>
            </a:r>
          </a:p>
          <a:p>
            <a:br>
              <a:rPr lang="en-IN" sz="1600" b="0" dirty="0">
                <a:solidFill>
                  <a:srgbClr val="CCCCCC"/>
                </a:solidFill>
                <a:effectLst/>
                <a:latin typeface="Consolas" panose="020B0609020204030204" pitchFamily="49" charset="0"/>
              </a:rPr>
            </a:b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check</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a:t>
            </a:r>
          </a:p>
          <a:p>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length</a:t>
            </a:r>
            <a:r>
              <a:rPr lang="en-IN" sz="1600" b="0" dirty="0">
                <a:effectLst/>
                <a:latin typeface="Consolas" panose="020B0609020204030204" pitchFamily="49" charset="0"/>
              </a:rPr>
              <a:t>(</a:t>
            </a:r>
            <a:r>
              <a:rPr lang="en-IN" sz="1600" b="0" dirty="0">
                <a:solidFill>
                  <a:srgbClr val="569CD6"/>
                </a:solidFill>
                <a:effectLst/>
                <a:latin typeface="Consolas" panose="020B0609020204030204" pitchFamily="49" charset="0"/>
              </a:rPr>
              <a:t>password</a:t>
            </a:r>
            <a:r>
              <a:rPr lang="en-IN" sz="1600" b="0" dirty="0">
                <a:effectLst/>
                <a:latin typeface="Consolas" panose="020B0609020204030204" pitchFamily="49" charset="0"/>
              </a:rPr>
              <a:t>)</a:t>
            </a:r>
            <a:r>
              <a:rPr lang="en-IN" sz="1600" b="0" dirty="0">
                <a:solidFill>
                  <a:srgbClr val="00B0F0"/>
                </a:solidFill>
                <a:effectLst/>
                <a:latin typeface="Consolas" panose="020B0609020204030204" pitchFamily="49" charset="0"/>
              </a:rPr>
              <a:t>&gt;=</a:t>
            </a:r>
            <a:r>
              <a:rPr lang="en-IN" sz="1600" b="0" dirty="0">
                <a:solidFill>
                  <a:schemeClr val="accent1"/>
                </a:solidFill>
                <a:effectLst/>
                <a:latin typeface="Consolas" panose="020B0609020204030204" pitchFamily="49" charset="0"/>
              </a:rPr>
              <a:t>8</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and</a:t>
            </a:r>
            <a:r>
              <a:rPr lang="en-IN" sz="1600" b="0" dirty="0">
                <a:solidFill>
                  <a:srgbClr val="CCCCCC"/>
                </a:solidFill>
                <a:effectLst/>
                <a:latin typeface="Consolas" panose="020B0609020204030204" pitchFamily="49" charset="0"/>
              </a:rPr>
              <a:t> </a:t>
            </a:r>
          </a:p>
          <a:p>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length</a:t>
            </a:r>
            <a:r>
              <a:rPr lang="en-IN" sz="1600" b="0" dirty="0">
                <a:effectLst/>
                <a:latin typeface="Consolas" panose="020B0609020204030204" pitchFamily="49" charset="0"/>
              </a:rPr>
              <a:t>(</a:t>
            </a:r>
            <a:r>
              <a:rPr lang="en-IN" sz="1600" b="0" dirty="0">
                <a:solidFill>
                  <a:srgbClr val="569CD6"/>
                </a:solidFill>
                <a:effectLst/>
                <a:latin typeface="Consolas" panose="020B0609020204030204" pitchFamily="49" charset="0"/>
              </a:rPr>
              <a:t>password</a:t>
            </a:r>
            <a:r>
              <a:rPr lang="en-IN" sz="1600" b="0" dirty="0">
                <a:effectLst/>
                <a:latin typeface="Consolas" panose="020B0609020204030204" pitchFamily="49" charset="0"/>
              </a:rPr>
              <a:t>)</a:t>
            </a:r>
            <a:r>
              <a:rPr lang="en-IN" sz="1600" b="0" dirty="0">
                <a:solidFill>
                  <a:srgbClr val="00B0F0"/>
                </a:solidFill>
                <a:effectLst/>
                <a:latin typeface="Consolas" panose="020B0609020204030204" pitchFamily="49" charset="0"/>
              </a:rPr>
              <a:t>&lt;=</a:t>
            </a:r>
            <a:r>
              <a:rPr lang="en-IN" sz="1600" b="0" dirty="0">
                <a:solidFill>
                  <a:schemeClr val="accent1"/>
                </a:solidFill>
                <a:effectLst/>
                <a:latin typeface="Consolas" panose="020B0609020204030204" pitchFamily="49" charset="0"/>
              </a:rPr>
              <a:t>20</a:t>
            </a:r>
          </a:p>
          <a:p>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a:t>
            </a:r>
          </a:p>
          <a:p>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primary</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key</a:t>
            </a:r>
            <a:r>
              <a:rPr lang="en-IN" sz="1600" b="0" dirty="0">
                <a:solidFill>
                  <a:srgbClr val="CCCCCC"/>
                </a:solidFill>
                <a:effectLst/>
                <a:latin typeface="Consolas" panose="020B0609020204030204" pitchFamily="49" charset="0"/>
              </a:rPr>
              <a:t> </a:t>
            </a:r>
            <a:r>
              <a:rPr lang="en-IN" sz="1600" b="0" dirty="0">
                <a:effectLst/>
                <a:latin typeface="Consolas" panose="020B0609020204030204" pitchFamily="49" charset="0"/>
              </a:rPr>
              <a:t>(login_id)</a:t>
            </a:r>
          </a:p>
          <a:p>
            <a:r>
              <a:rPr lang="en-IN" sz="1600" b="0" dirty="0">
                <a:effectLst/>
                <a:latin typeface="Consolas" panose="020B0609020204030204" pitchFamily="49" charset="0"/>
              </a:rPr>
              <a:t>);</a:t>
            </a:r>
          </a:p>
        </p:txBody>
      </p:sp>
    </p:spTree>
    <p:extLst>
      <p:ext uri="{BB962C8B-B14F-4D97-AF65-F5344CB8AC3E}">
        <p14:creationId xmlns:p14="http://schemas.microsoft.com/office/powerpoint/2010/main" val="282581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238E-78EF-F8EF-1C50-3EA885D6C91E}"/>
              </a:ext>
            </a:extLst>
          </p:cNvPr>
          <p:cNvSpPr>
            <a:spLocks noGrp="1"/>
          </p:cNvSpPr>
          <p:nvPr>
            <p:ph type="ctrTitle"/>
          </p:nvPr>
        </p:nvSpPr>
        <p:spPr>
          <a:xfrm>
            <a:off x="1507067" y="238540"/>
            <a:ext cx="7766936" cy="1020418"/>
          </a:xfrm>
        </p:spPr>
        <p:txBody>
          <a:bodyPr/>
          <a:lstStyle/>
          <a:p>
            <a:pPr algn="ctr"/>
            <a:r>
              <a:rPr lang="en-IN" sz="4000" dirty="0">
                <a:solidFill>
                  <a:srgbClr val="FF0000"/>
                </a:solidFill>
              </a:rPr>
              <a:t>TEAM MEMBERS</a:t>
            </a:r>
          </a:p>
        </p:txBody>
      </p:sp>
      <p:sp>
        <p:nvSpPr>
          <p:cNvPr id="3" name="Subtitle 2">
            <a:extLst>
              <a:ext uri="{FF2B5EF4-FFF2-40B4-BE49-F238E27FC236}">
                <a16:creationId xmlns:a16="http://schemas.microsoft.com/office/drawing/2014/main" id="{58A5BA26-378A-EC64-A7F6-B8680CD2BCCC}"/>
              </a:ext>
            </a:extLst>
          </p:cNvPr>
          <p:cNvSpPr>
            <a:spLocks noGrp="1"/>
          </p:cNvSpPr>
          <p:nvPr>
            <p:ph type="subTitle" idx="1"/>
          </p:nvPr>
        </p:nvSpPr>
        <p:spPr>
          <a:xfrm>
            <a:off x="1507067" y="2193235"/>
            <a:ext cx="7766936" cy="3564835"/>
          </a:xfrm>
        </p:spPr>
        <p:txBody>
          <a:bodyPr/>
          <a:lstStyle/>
          <a:p>
            <a:pPr algn="l"/>
            <a:endParaRPr lang="en-IN" dirty="0">
              <a:solidFill>
                <a:srgbClr val="FF0000"/>
              </a:solidFill>
            </a:endParaRPr>
          </a:p>
          <a:p>
            <a:pPr marL="285750" indent="-285750" algn="l">
              <a:buFont typeface="Wingdings" panose="05000000000000000000" pitchFamily="2" charset="2"/>
              <a:buChar char="q"/>
            </a:pPr>
            <a:r>
              <a:rPr lang="en-IN" dirty="0">
                <a:solidFill>
                  <a:srgbClr val="FF0000"/>
                </a:solidFill>
              </a:rPr>
              <a:t>     </a:t>
            </a:r>
            <a:r>
              <a:rPr lang="en-IN" b="1" dirty="0">
                <a:solidFill>
                  <a:schemeClr val="tx1"/>
                </a:solidFill>
              </a:rPr>
              <a:t>Name     :                           </a:t>
            </a:r>
            <a:r>
              <a:rPr lang="en-IN" dirty="0">
                <a:solidFill>
                  <a:srgbClr val="FF0000"/>
                </a:solidFill>
              </a:rPr>
              <a:t>Anirudh pabbaraju    </a:t>
            </a:r>
          </a:p>
          <a:p>
            <a:pPr marL="285750" indent="-285750" algn="l">
              <a:buFont typeface="Wingdings" panose="05000000000000000000" pitchFamily="2" charset="2"/>
              <a:buChar char="q"/>
            </a:pPr>
            <a:r>
              <a:rPr lang="en-IN" dirty="0">
                <a:solidFill>
                  <a:schemeClr val="tx1"/>
                </a:solidFill>
              </a:rPr>
              <a:t>     </a:t>
            </a:r>
            <a:r>
              <a:rPr lang="en-IN" b="1" dirty="0">
                <a:solidFill>
                  <a:schemeClr val="tx1"/>
                </a:solidFill>
              </a:rPr>
              <a:t>Registration Number  :      (22CSB0A10) </a:t>
            </a:r>
          </a:p>
          <a:p>
            <a:pPr marL="285750" indent="-285750" algn="l">
              <a:buFont typeface="Wingdings" panose="05000000000000000000" pitchFamily="2" charset="2"/>
              <a:buChar char="q"/>
            </a:pPr>
            <a:r>
              <a:rPr lang="en-IN" dirty="0"/>
              <a:t>     </a:t>
            </a:r>
            <a:r>
              <a:rPr lang="en-IN" b="1" dirty="0">
                <a:solidFill>
                  <a:schemeClr val="tx1"/>
                </a:solidFill>
              </a:rPr>
              <a:t>Email id :</a:t>
            </a:r>
            <a:r>
              <a:rPr lang="en-IN" dirty="0">
                <a:solidFill>
                  <a:schemeClr val="tx1"/>
                </a:solidFill>
              </a:rPr>
              <a:t>                           </a:t>
            </a:r>
            <a:r>
              <a:rPr lang="en-IN" dirty="0">
                <a:solidFill>
                  <a:srgbClr val="00B0F0"/>
                </a:solidFill>
                <a:hlinkClick r:id="rId2">
                  <a:extLst>
                    <a:ext uri="{A12FA001-AC4F-418D-AE19-62706E023703}">
                      <ahyp:hlinkClr xmlns:ahyp="http://schemas.microsoft.com/office/drawing/2018/hyperlinkcolor" val="tx"/>
                    </a:ext>
                  </a:extLst>
                </a:hlinkClick>
              </a:rPr>
              <a:t>ap22csb0a10@student.nitw.ac.in</a:t>
            </a:r>
            <a:r>
              <a:rPr lang="en-IN" dirty="0">
                <a:solidFill>
                  <a:srgbClr val="00B0F0"/>
                </a:solidFill>
              </a:rPr>
              <a:t> </a:t>
            </a:r>
          </a:p>
          <a:p>
            <a:pPr marL="285750" indent="-285750" algn="l">
              <a:buFont typeface="Wingdings" panose="05000000000000000000" pitchFamily="2" charset="2"/>
              <a:buChar char="q"/>
            </a:pPr>
            <a:r>
              <a:rPr lang="en-IN" b="1" dirty="0">
                <a:solidFill>
                  <a:schemeClr val="tx1"/>
                </a:solidFill>
              </a:rPr>
              <a:t>      Name   :                            </a:t>
            </a:r>
            <a:r>
              <a:rPr lang="en-IN" dirty="0" err="1">
                <a:solidFill>
                  <a:srgbClr val="FF0000"/>
                </a:solidFill>
              </a:rPr>
              <a:t>Koniki</a:t>
            </a:r>
            <a:r>
              <a:rPr lang="en-IN" dirty="0">
                <a:solidFill>
                  <a:srgbClr val="FF0000"/>
                </a:solidFill>
              </a:rPr>
              <a:t> Teja Karthikeya       </a:t>
            </a:r>
          </a:p>
          <a:p>
            <a:pPr marL="285750" indent="-285750" algn="l">
              <a:buFont typeface="Wingdings" panose="05000000000000000000" pitchFamily="2" charset="2"/>
              <a:buChar char="q"/>
            </a:pPr>
            <a:r>
              <a:rPr lang="en-IN" b="1" dirty="0"/>
              <a:t>      </a:t>
            </a:r>
            <a:r>
              <a:rPr lang="en-IN" b="1" dirty="0">
                <a:solidFill>
                  <a:schemeClr val="tx1"/>
                </a:solidFill>
              </a:rPr>
              <a:t>Registration number :      (22CSB0B02)  </a:t>
            </a:r>
          </a:p>
          <a:p>
            <a:pPr marL="285750" indent="-285750" algn="l">
              <a:buFont typeface="Wingdings" panose="05000000000000000000" pitchFamily="2" charset="2"/>
              <a:buChar char="q"/>
            </a:pPr>
            <a:r>
              <a:rPr lang="en-IN" dirty="0">
                <a:solidFill>
                  <a:schemeClr val="tx1"/>
                </a:solidFill>
              </a:rPr>
              <a:t>      </a:t>
            </a:r>
            <a:r>
              <a:rPr lang="en-IN" b="1" dirty="0">
                <a:solidFill>
                  <a:schemeClr val="tx1"/>
                </a:solidFill>
              </a:rPr>
              <a:t>Email id :  </a:t>
            </a:r>
            <a:r>
              <a:rPr lang="en-IN" dirty="0">
                <a:solidFill>
                  <a:schemeClr val="tx1"/>
                </a:solidFill>
              </a:rPr>
              <a:t>                        </a:t>
            </a:r>
            <a:r>
              <a:rPr lang="en-IN" dirty="0">
                <a:solidFill>
                  <a:srgbClr val="00B0F0"/>
                </a:solidFill>
              </a:rPr>
              <a:t>kt22csb0b02@student.nitw.ac.in</a:t>
            </a:r>
          </a:p>
        </p:txBody>
      </p:sp>
    </p:spTree>
    <p:extLst>
      <p:ext uri="{BB962C8B-B14F-4D97-AF65-F5344CB8AC3E}">
        <p14:creationId xmlns:p14="http://schemas.microsoft.com/office/powerpoint/2010/main" val="4080809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683B8-8FB0-AA99-4A56-5262DB62C3BB}"/>
              </a:ext>
            </a:extLst>
          </p:cNvPr>
          <p:cNvSpPr txBox="1"/>
          <p:nvPr/>
        </p:nvSpPr>
        <p:spPr>
          <a:xfrm>
            <a:off x="1921565" y="754657"/>
            <a:ext cx="7227404" cy="5355312"/>
          </a:xfrm>
          <a:prstGeom prst="rect">
            <a:avLst/>
          </a:prstGeom>
          <a:noFill/>
        </p:spPr>
        <p:txBody>
          <a:bodyPr wrap="square">
            <a:spAutoFit/>
          </a:bodyPr>
          <a:lstStyle/>
          <a:p>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staff</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staff_fname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NOT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NULL</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staff_lname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effectLst/>
                <a:latin typeface="Consolas" panose="020B0609020204030204" pitchFamily="49" charset="0"/>
              </a:rPr>
              <a:t>    gender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mobile_no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id</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doj</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date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(id),</a:t>
            </a:r>
          </a:p>
          <a:p>
            <a:r>
              <a:rPr lang="en-IN" dirty="0">
                <a:solidFill>
                  <a:srgbClr val="CCCCCC"/>
                </a:solidFill>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(gender </a:t>
            </a:r>
            <a:r>
              <a:rPr lang="en-IN" b="0" dirty="0">
                <a:solidFill>
                  <a:srgbClr val="569CD6"/>
                </a:solidFill>
                <a:effectLst/>
                <a:latin typeface="Consolas" panose="020B0609020204030204" pitchFamily="49" charset="0"/>
              </a:rPr>
              <a:t>in</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'M'</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'F'</a:t>
            </a:r>
            <a:r>
              <a:rPr lang="en-IN" b="0" dirty="0">
                <a:effectLst/>
                <a:latin typeface="Consolas" panose="020B0609020204030204" pitchFamily="49" charset="0"/>
              </a:rPr>
              <a:t>,</a:t>
            </a:r>
            <a:r>
              <a:rPr lang="en-IN" b="0" dirty="0">
                <a:solidFill>
                  <a:srgbClr val="CE9178"/>
                </a:solidFill>
                <a:effectLst/>
                <a:latin typeface="Consolas" panose="020B0609020204030204" pitchFamily="49" charset="0"/>
              </a:rPr>
              <a:t>'O'</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check</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t>
            </a:r>
            <a:r>
              <a:rPr lang="en-IN" b="0" dirty="0">
                <a:solidFill>
                  <a:srgbClr val="569CD6"/>
                </a:solidFill>
                <a:effectLst/>
                <a:latin typeface="Consolas" panose="020B0609020204030204" pitchFamily="49" charset="0"/>
              </a:rPr>
              <a:t>length</a:t>
            </a:r>
            <a:r>
              <a:rPr lang="en-IN" b="0" dirty="0">
                <a:effectLst/>
                <a:latin typeface="Consolas" panose="020B0609020204030204" pitchFamily="49" charset="0"/>
              </a:rPr>
              <a:t>(mobile_no)</a:t>
            </a:r>
            <a:r>
              <a:rPr lang="en-IN" b="0" dirty="0">
                <a:solidFill>
                  <a:srgbClr val="00B0F0"/>
                </a:solidFill>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effectLst/>
                <a:latin typeface="Consolas" panose="020B0609020204030204" pitchFamily="49" charset="0"/>
              </a:rPr>
              <a:t>);</a:t>
            </a:r>
          </a:p>
          <a:p>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quota</a:t>
            </a:r>
            <a:r>
              <a:rPr lang="en-IN" dirty="0">
                <a:effectLst/>
                <a:latin typeface="Consolas" panose="020B0609020204030204" pitchFamily="49" charset="0"/>
              </a:rPr>
              <a:t>(</a:t>
            </a:r>
          </a:p>
          <a:p>
            <a:r>
              <a:rPr lang="en-IN" b="0" dirty="0">
                <a:effectLst/>
                <a:latin typeface="Consolas" panose="020B0609020204030204" pitchFamily="49" charset="0"/>
              </a:rPr>
              <a:t>    member_type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max_books </a:t>
            </a:r>
            <a:r>
              <a:rPr lang="en-IN" b="0" dirty="0">
                <a:solidFill>
                  <a:srgbClr val="569CD6"/>
                </a:solidFill>
                <a:effectLst/>
                <a:latin typeface="Consolas" panose="020B0609020204030204" pitchFamily="49" charset="0"/>
              </a:rPr>
              <a:t>int</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max_duration </a:t>
            </a:r>
            <a:r>
              <a:rPr lang="en-IN" dirty="0">
                <a:solidFill>
                  <a:srgbClr val="569CD6"/>
                </a:solidFill>
                <a:latin typeface="Consolas" panose="020B0609020204030204" pitchFamily="49" charset="0"/>
              </a:rPr>
              <a:t>int</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(member_type)</a:t>
            </a:r>
          </a:p>
          <a:p>
            <a:r>
              <a:rPr lang="en-IN" b="0" dirty="0">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chemeClr val="accent1"/>
                </a:solidFill>
                <a:effectLst/>
                <a:latin typeface="Consolas" panose="020B0609020204030204" pitchFamily="49" charset="0"/>
              </a:rPr>
              <a:t>-- now 8 entity sets over its time for relationship </a:t>
            </a:r>
          </a:p>
        </p:txBody>
      </p:sp>
    </p:spTree>
    <p:extLst>
      <p:ext uri="{BB962C8B-B14F-4D97-AF65-F5344CB8AC3E}">
        <p14:creationId xmlns:p14="http://schemas.microsoft.com/office/powerpoint/2010/main" val="387716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8030C-395F-3B20-9E81-25D2343638E9}"/>
              </a:ext>
            </a:extLst>
          </p:cNvPr>
          <p:cNvSpPr txBox="1"/>
          <p:nvPr/>
        </p:nvSpPr>
        <p:spPr>
          <a:xfrm>
            <a:off x="342899" y="801756"/>
            <a:ext cx="10086561" cy="6063198"/>
          </a:xfrm>
          <a:prstGeom prst="rect">
            <a:avLst/>
          </a:prstGeom>
          <a:noFill/>
        </p:spPr>
        <p:txBody>
          <a:bodyPr wrap="square">
            <a:spAutoFit/>
          </a:bodyPr>
          <a:lstStyle/>
          <a:p>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book_issue</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accession_no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effectLst/>
                <a:latin typeface="Consolas" panose="020B0609020204030204" pitchFamily="49" charset="0"/>
              </a:rPr>
              <a:t>    doi </a:t>
            </a:r>
            <a:r>
              <a:rPr lang="en-IN" b="0" dirty="0">
                <a:solidFill>
                  <a:srgbClr val="569CD6"/>
                </a:solidFill>
                <a:effectLst/>
                <a:latin typeface="Consolas" panose="020B0609020204030204" pitchFamily="49" charset="0"/>
              </a:rPr>
              <a:t>date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(member_no, accession_no),</a:t>
            </a:r>
          </a:p>
          <a:p>
            <a:r>
              <a:rPr lang="en-IN" dirty="0">
                <a:latin typeface="Consolas" panose="020B0609020204030204" pitchFamily="49" charset="0"/>
              </a:rPr>
              <a:t>    </a:t>
            </a:r>
            <a:r>
              <a:rPr lang="en-IN" dirty="0">
                <a:solidFill>
                  <a:srgbClr val="00B0F0"/>
                </a:solidFill>
                <a:latin typeface="Consolas" panose="020B0609020204030204" pitchFamily="49" charset="0"/>
              </a:rPr>
              <a:t>foreign key </a:t>
            </a:r>
            <a:r>
              <a:rPr lang="en-IN" dirty="0">
                <a:latin typeface="Consolas" panose="020B0609020204030204" pitchFamily="49" charset="0"/>
              </a:rPr>
              <a:t>(member_no) references</a:t>
            </a:r>
          </a:p>
          <a:p>
            <a:r>
              <a:rPr lang="en-IN" b="0" dirty="0">
                <a:effectLst/>
                <a:latin typeface="Consolas" panose="020B0609020204030204" pitchFamily="49" charset="0"/>
              </a:rPr>
              <a:t>     member(member_no),</a:t>
            </a:r>
          </a:p>
          <a:p>
            <a:r>
              <a:rPr lang="en-IN" dirty="0">
                <a:latin typeface="Consolas" panose="020B0609020204030204" pitchFamily="49" charset="0"/>
              </a:rPr>
              <a:t>    </a:t>
            </a:r>
            <a:r>
              <a:rPr lang="en-IN" dirty="0">
                <a:solidFill>
                  <a:srgbClr val="00B0F0"/>
                </a:solidFill>
                <a:latin typeface="Consolas" panose="020B0609020204030204" pitchFamily="49" charset="0"/>
              </a:rPr>
              <a:t>foreign key </a:t>
            </a:r>
            <a:r>
              <a:rPr lang="en-IN" dirty="0">
                <a:latin typeface="Consolas" panose="020B0609020204030204" pitchFamily="49" charset="0"/>
              </a:rPr>
              <a:t>(accession_no) references book_copies(accession_no)</a:t>
            </a:r>
            <a:endParaRPr lang="en-IN" b="0" dirty="0">
              <a:effectLst/>
              <a:latin typeface="Consolas" panose="020B0609020204030204" pitchFamily="49" charset="0"/>
            </a:endParaRPr>
          </a:p>
          <a:p>
            <a:r>
              <a:rPr lang="en-IN" b="0" dirty="0">
                <a:effectLst/>
                <a:latin typeface="Consolas" panose="020B0609020204030204" pitchFamily="49" charset="0"/>
              </a:rPr>
              <a:t>);</a:t>
            </a: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create</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table</a:t>
            </a:r>
            <a:r>
              <a:rPr lang="en-IN" b="0" dirty="0">
                <a:solidFill>
                  <a:srgbClr val="CCCCCC"/>
                </a:solidFill>
                <a:effectLst/>
                <a:latin typeface="Consolas" panose="020B0609020204030204" pitchFamily="49" charset="0"/>
              </a:rPr>
              <a:t> </a:t>
            </a:r>
            <a:r>
              <a:rPr lang="en-IN" b="1" dirty="0">
                <a:effectLst/>
                <a:latin typeface="Consolas" panose="020B0609020204030204" pitchFamily="49" charset="0"/>
              </a:rPr>
              <a:t>report</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due_date </a:t>
            </a:r>
            <a:r>
              <a:rPr lang="en-IN" b="0" dirty="0">
                <a:solidFill>
                  <a:srgbClr val="569CD6"/>
                </a:solidFill>
                <a:effectLst/>
                <a:latin typeface="Consolas" panose="020B0609020204030204" pitchFamily="49" charset="0"/>
              </a:rPr>
              <a:t>date</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return_date </a:t>
            </a:r>
            <a:r>
              <a:rPr lang="en-IN" b="0" dirty="0">
                <a:solidFill>
                  <a:srgbClr val="569CD6"/>
                </a:solidFill>
                <a:effectLst/>
                <a:latin typeface="Consolas" panose="020B0609020204030204" pitchFamily="49" charset="0"/>
              </a:rPr>
              <a:t>date</a:t>
            </a:r>
            <a:r>
              <a:rPr lang="en-IN" b="0" dirty="0">
                <a:effectLst/>
                <a:latin typeface="Consolas" panose="020B0609020204030204" pitchFamily="49" charset="0"/>
              </a:rPr>
              <a:t>,</a:t>
            </a:r>
          </a:p>
          <a:p>
            <a:r>
              <a:rPr lang="en-IN" b="0" dirty="0">
                <a:effectLst/>
                <a:latin typeface="Consolas" panose="020B0609020204030204" pitchFamily="49" charset="0"/>
              </a:rPr>
              <a:t>    due_amount </a:t>
            </a:r>
            <a:r>
              <a:rPr lang="en-IN" b="0" dirty="0">
                <a:solidFill>
                  <a:srgbClr val="569CD6"/>
                </a:solidFill>
                <a:effectLst/>
                <a:latin typeface="Consolas" panose="020B0609020204030204" pitchFamily="49" charset="0"/>
              </a:rPr>
              <a:t>int</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member_no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member_type </a:t>
            </a:r>
            <a:r>
              <a:rPr lang="en-IN" b="0" dirty="0">
                <a:solidFill>
                  <a:srgbClr val="569CD6"/>
                </a:solidFill>
                <a:effectLst/>
                <a:latin typeface="Consolas" panose="020B0609020204030204" pitchFamily="49" charset="0"/>
              </a:rPr>
              <a:t>varchar</a:t>
            </a:r>
            <a:r>
              <a:rPr lang="en-IN" b="0" dirty="0">
                <a:effectLst/>
                <a:latin typeface="Consolas" panose="020B0609020204030204" pitchFamily="49" charset="0"/>
              </a:rPr>
              <a:t>(</a:t>
            </a:r>
            <a:r>
              <a:rPr lang="en-IN" b="0" dirty="0">
                <a:solidFill>
                  <a:schemeClr val="accent1"/>
                </a:solidFill>
                <a:effectLst/>
                <a:latin typeface="Consolas" panose="020B0609020204030204" pitchFamily="49" charset="0"/>
              </a:rPr>
              <a:t>10</a:t>
            </a:r>
            <a:r>
              <a:rPr lang="en-IN" b="0" dirty="0">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primary</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key</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(member_no,</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member_type),</a:t>
            </a:r>
          </a:p>
          <a:p>
            <a:r>
              <a:rPr lang="en-IN" dirty="0">
                <a:latin typeface="Consolas" panose="020B0609020204030204" pitchFamily="49" charset="0"/>
              </a:rPr>
              <a:t>    </a:t>
            </a:r>
            <a:r>
              <a:rPr lang="en-IN" dirty="0">
                <a:solidFill>
                  <a:srgbClr val="00B0F0"/>
                </a:solidFill>
                <a:latin typeface="Consolas" panose="020B0609020204030204" pitchFamily="49" charset="0"/>
              </a:rPr>
              <a:t>foreign key </a:t>
            </a:r>
            <a:r>
              <a:rPr lang="en-IN" dirty="0">
                <a:latin typeface="Consolas" panose="020B0609020204030204" pitchFamily="49" charset="0"/>
              </a:rPr>
              <a:t>(member_no) references member(member_no),</a:t>
            </a:r>
          </a:p>
          <a:p>
            <a:r>
              <a:rPr lang="en-IN" b="0" dirty="0">
                <a:effectLst/>
                <a:latin typeface="Consolas" panose="020B0609020204030204" pitchFamily="49" charset="0"/>
              </a:rPr>
              <a:t>    </a:t>
            </a:r>
            <a:r>
              <a:rPr lang="en-IN" b="0" dirty="0">
                <a:solidFill>
                  <a:srgbClr val="00B0F0"/>
                </a:solidFill>
                <a:effectLst/>
                <a:latin typeface="Consolas" panose="020B0609020204030204" pitchFamily="49" charset="0"/>
              </a:rPr>
              <a:t>foreign key</a:t>
            </a:r>
            <a:r>
              <a:rPr lang="en-IN" b="0" dirty="0">
                <a:effectLst/>
                <a:latin typeface="Consolas" panose="020B0609020204030204" pitchFamily="49" charset="0"/>
              </a:rPr>
              <a:t>( member_type) references quota(</a:t>
            </a:r>
            <a:r>
              <a:rPr lang="en-IN" b="0" dirty="0" err="1">
                <a:effectLst/>
                <a:latin typeface="Consolas" panose="020B0609020204030204" pitchFamily="49" charset="0"/>
              </a:rPr>
              <a:t>member_typ</a:t>
            </a:r>
            <a:endParaRPr lang="en-IN" b="0" dirty="0">
              <a:effectLst/>
              <a:latin typeface="Consolas" panose="020B0609020204030204" pitchFamily="49" charset="0"/>
            </a:endParaRPr>
          </a:p>
          <a:p>
            <a:r>
              <a:rPr lang="en-IN" b="0" dirty="0">
                <a:effectLst/>
                <a:latin typeface="Consolas" panose="020B0609020204030204" pitchFamily="49" charset="0"/>
              </a:rPr>
              <a:t>);</a:t>
            </a:r>
          </a:p>
          <a:p>
            <a:br>
              <a:rPr lang="en-IN" sz="1400" b="0" dirty="0">
                <a:solidFill>
                  <a:srgbClr val="CCCCCC"/>
                </a:solidFill>
                <a:effectLst/>
                <a:latin typeface="Consolas" panose="020B0609020204030204" pitchFamily="49" charset="0"/>
              </a:rPr>
            </a:br>
            <a:endParaRPr lang="en-IN" sz="1400" b="0" dirty="0">
              <a:effectLst/>
              <a:latin typeface="Consolas" panose="020B0609020204030204" pitchFamily="49" charset="0"/>
            </a:endParaRPr>
          </a:p>
        </p:txBody>
      </p:sp>
    </p:spTree>
    <p:extLst>
      <p:ext uri="{BB962C8B-B14F-4D97-AF65-F5344CB8AC3E}">
        <p14:creationId xmlns:p14="http://schemas.microsoft.com/office/powerpoint/2010/main" val="162548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C24A181-54CC-6E2E-91F1-B38F4EE6F63B}"/>
              </a:ext>
            </a:extLst>
          </p:cNvPr>
          <p:cNvSpPr txBox="1"/>
          <p:nvPr/>
        </p:nvSpPr>
        <p:spPr>
          <a:xfrm>
            <a:off x="397566" y="347873"/>
            <a:ext cx="9095960" cy="4801314"/>
          </a:xfrm>
          <a:prstGeom prst="rect">
            <a:avLst/>
          </a:prstGeom>
          <a:noFill/>
        </p:spPr>
        <p:txBody>
          <a:bodyPr wrap="square">
            <a:spAutoFit/>
          </a:bodyPr>
          <a:lstStyle/>
          <a:p>
            <a:r>
              <a:rPr lang="en-IN" sz="1800" b="0" dirty="0">
                <a:solidFill>
                  <a:srgbClr val="569CD6"/>
                </a:solidFill>
                <a:effectLst/>
                <a:latin typeface="Consolas" panose="020B0609020204030204" pitchFamily="49" charset="0"/>
              </a:rPr>
              <a:t>create</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table</a:t>
            </a:r>
            <a:r>
              <a:rPr lang="en-IN" sz="1800" b="0" dirty="0">
                <a:solidFill>
                  <a:srgbClr val="CCCCCC"/>
                </a:solidFill>
                <a:effectLst/>
                <a:latin typeface="Consolas" panose="020B0609020204030204" pitchFamily="49" charset="0"/>
              </a:rPr>
              <a:t> </a:t>
            </a:r>
            <a:r>
              <a:rPr lang="en-IN" sz="1800" b="1" dirty="0">
                <a:effectLst/>
                <a:latin typeface="Consolas" panose="020B0609020204030204" pitchFamily="49" charset="0"/>
              </a:rPr>
              <a:t>validation</a:t>
            </a:r>
            <a:r>
              <a:rPr lang="en-IN" sz="1800" b="0" dirty="0">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login_id </a:t>
            </a:r>
            <a:r>
              <a:rPr lang="en-IN" sz="1800" b="0" dirty="0">
                <a:solidFill>
                  <a:srgbClr val="569CD6"/>
                </a:solidFill>
                <a:effectLst/>
                <a:latin typeface="Consolas" panose="020B0609020204030204" pitchFamily="49" charset="0"/>
              </a:rPr>
              <a:t>VARCHAR</a:t>
            </a:r>
            <a:r>
              <a:rPr lang="en-IN" sz="1800" b="0" dirty="0">
                <a:effectLst/>
                <a:latin typeface="Consolas" panose="020B0609020204030204" pitchFamily="49" charset="0"/>
              </a:rPr>
              <a:t>(</a:t>
            </a:r>
            <a:r>
              <a:rPr lang="en-IN" sz="1800" b="0" dirty="0">
                <a:solidFill>
                  <a:schemeClr val="accent1"/>
                </a:solidFill>
                <a:effectLst/>
                <a:latin typeface="Consolas" panose="020B0609020204030204" pitchFamily="49" charset="0"/>
              </a:rPr>
              <a:t>10</a:t>
            </a:r>
            <a:r>
              <a:rPr lang="en-IN" sz="1800" b="0" dirty="0">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password</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varchar</a:t>
            </a:r>
            <a:r>
              <a:rPr lang="en-IN" sz="1800" b="0" dirty="0">
                <a:effectLst/>
                <a:latin typeface="Consolas" panose="020B0609020204030204" pitchFamily="49" charset="0"/>
              </a:rPr>
              <a:t>(</a:t>
            </a:r>
            <a:r>
              <a:rPr lang="en-IN" sz="1800" b="0" dirty="0">
                <a:solidFill>
                  <a:schemeClr val="accent1"/>
                </a:solidFill>
                <a:effectLst/>
                <a:latin typeface="Consolas" panose="020B0609020204030204" pitchFamily="49" charset="0"/>
              </a:rPr>
              <a:t>10</a:t>
            </a:r>
            <a:r>
              <a:rPr lang="en-IN" sz="1800" b="0" dirty="0">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id</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varchar</a:t>
            </a:r>
            <a:r>
              <a:rPr lang="en-IN" sz="1800" b="0" dirty="0">
                <a:effectLst/>
                <a:latin typeface="Consolas" panose="020B0609020204030204" pitchFamily="49" charset="0"/>
              </a:rPr>
              <a:t>(</a:t>
            </a:r>
            <a:r>
              <a:rPr lang="en-IN" sz="1800" b="0" dirty="0">
                <a:solidFill>
                  <a:schemeClr val="accent1"/>
                </a:solidFill>
                <a:effectLst/>
                <a:latin typeface="Consolas" panose="020B0609020204030204" pitchFamily="49" charset="0"/>
              </a:rPr>
              <a:t>10</a:t>
            </a:r>
            <a:r>
              <a:rPr lang="en-IN" sz="1800" b="0" dirty="0">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check</a:t>
            </a:r>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a:t>
            </a:r>
            <a:r>
              <a:rPr lang="en-IN" sz="1800" b="0" dirty="0">
                <a:solidFill>
                  <a:srgbClr val="569CD6"/>
                </a:solidFill>
                <a:effectLst/>
                <a:latin typeface="Consolas" panose="020B0609020204030204" pitchFamily="49" charset="0"/>
              </a:rPr>
              <a:t>length</a:t>
            </a:r>
            <a:r>
              <a:rPr lang="en-IN" sz="1800" b="0" dirty="0">
                <a:effectLst/>
                <a:latin typeface="Consolas" panose="020B0609020204030204" pitchFamily="49" charset="0"/>
              </a:rPr>
              <a:t>(password)</a:t>
            </a:r>
            <a:r>
              <a:rPr lang="en-IN" sz="1800" b="0" dirty="0">
                <a:solidFill>
                  <a:srgbClr val="00B0F0"/>
                </a:solidFill>
                <a:effectLst/>
                <a:latin typeface="Consolas" panose="020B0609020204030204" pitchFamily="49" charset="0"/>
              </a:rPr>
              <a:t>&gt;=</a:t>
            </a:r>
            <a:r>
              <a:rPr lang="en-IN" sz="1800" b="0" dirty="0">
                <a:solidFill>
                  <a:schemeClr val="accent1"/>
                </a:solidFill>
                <a:effectLst/>
                <a:latin typeface="Consolas" panose="020B0609020204030204" pitchFamily="49" charset="0"/>
              </a:rPr>
              <a:t>8</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and</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length</a:t>
            </a:r>
            <a:r>
              <a:rPr lang="en-IN" sz="1800" b="0" dirty="0">
                <a:effectLst/>
                <a:latin typeface="Consolas" panose="020B0609020204030204" pitchFamily="49" charset="0"/>
              </a:rPr>
              <a:t>(password)</a:t>
            </a:r>
            <a:r>
              <a:rPr lang="en-IN" sz="1800" b="0" dirty="0">
                <a:solidFill>
                  <a:srgbClr val="00B0F0"/>
                </a:solidFill>
                <a:effectLst/>
                <a:latin typeface="Consolas" panose="020B0609020204030204" pitchFamily="49" charset="0"/>
              </a:rPr>
              <a:t>&lt;=</a:t>
            </a:r>
            <a:r>
              <a:rPr lang="en-IN" sz="1800" b="0" dirty="0">
                <a:solidFill>
                  <a:schemeClr val="accent1"/>
                </a:solidFill>
                <a:effectLst/>
                <a:latin typeface="Consolas" panose="020B0609020204030204" pitchFamily="49" charset="0"/>
              </a:rPr>
              <a:t>20</a:t>
            </a:r>
            <a:r>
              <a:rPr lang="en-IN" sz="1800" b="0" dirty="0">
                <a:effectLst/>
                <a:latin typeface="Consolas" panose="020B0609020204030204" pitchFamily="49" charset="0"/>
              </a:rPr>
              <a:t>),</a:t>
            </a:r>
            <a:r>
              <a:rPr lang="en-IN" sz="1800" b="0" dirty="0">
                <a:solidFill>
                  <a:srgbClr val="CCCCCC"/>
                </a:solidFill>
                <a:effectLst/>
                <a:latin typeface="Consolas" panose="020B0609020204030204" pitchFamily="49" charset="0"/>
              </a:rPr>
              <a:t>  </a:t>
            </a:r>
          </a:p>
          <a:p>
            <a:r>
              <a:rPr lang="en-IN" dirty="0">
                <a:solidFill>
                  <a:srgbClr val="CCCCCC"/>
                </a:solidFill>
                <a:latin typeface="Consolas" panose="020B0609020204030204" pitchFamily="49" charset="0"/>
              </a:rPr>
              <a:t>    </a:t>
            </a:r>
            <a:r>
              <a:rPr lang="en-IN" sz="1800" b="0" dirty="0">
                <a:solidFill>
                  <a:srgbClr val="569CD6"/>
                </a:solidFill>
                <a:effectLst/>
                <a:latin typeface="Consolas" panose="020B0609020204030204" pitchFamily="49" charset="0"/>
              </a:rPr>
              <a:t>PRIMARY</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key</a:t>
            </a:r>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(id, login_id)</a:t>
            </a:r>
            <a:r>
              <a:rPr lang="en-IN" dirty="0">
                <a:latin typeface="Consolas" panose="020B0609020204030204" pitchFamily="49" charset="0"/>
              </a:rPr>
              <a:t>,</a:t>
            </a:r>
          </a:p>
          <a:p>
            <a:r>
              <a:rPr lang="en-IN" sz="1800" b="0" dirty="0">
                <a:effectLst/>
                <a:latin typeface="Consolas" panose="020B0609020204030204" pitchFamily="49" charset="0"/>
              </a:rPr>
              <a:t>    </a:t>
            </a:r>
            <a:r>
              <a:rPr lang="en-IN" sz="1800" b="0" dirty="0">
                <a:solidFill>
                  <a:srgbClr val="00B0F0"/>
                </a:solidFill>
                <a:effectLst/>
                <a:latin typeface="Consolas" panose="020B0609020204030204" pitchFamily="49" charset="0"/>
              </a:rPr>
              <a:t>foreign key </a:t>
            </a:r>
            <a:r>
              <a:rPr lang="en-IN" sz="1800" b="0" dirty="0">
                <a:effectLst/>
                <a:latin typeface="Consolas" panose="020B0609020204030204" pitchFamily="49" charset="0"/>
              </a:rPr>
              <a:t>(id) references staff(id),</a:t>
            </a:r>
          </a:p>
          <a:p>
            <a:r>
              <a:rPr lang="en-IN" dirty="0">
                <a:latin typeface="Consolas" panose="020B0609020204030204" pitchFamily="49" charset="0"/>
              </a:rPr>
              <a:t>    </a:t>
            </a:r>
            <a:r>
              <a:rPr lang="en-IN" dirty="0">
                <a:solidFill>
                  <a:srgbClr val="00B0F0"/>
                </a:solidFill>
                <a:latin typeface="Consolas" panose="020B0609020204030204" pitchFamily="49" charset="0"/>
              </a:rPr>
              <a:t>foreign key </a:t>
            </a:r>
            <a:r>
              <a:rPr lang="en-IN" dirty="0">
                <a:latin typeface="Consolas" panose="020B0609020204030204" pitchFamily="49" charset="0"/>
              </a:rPr>
              <a:t>(login_id) references authentication_system(login_id)</a:t>
            </a:r>
            <a:endParaRPr lang="en-IN" sz="1800" b="0" dirty="0">
              <a:effectLst/>
              <a:latin typeface="Consolas" panose="020B0609020204030204" pitchFamily="49" charset="0"/>
            </a:endParaRPr>
          </a:p>
          <a:p>
            <a:r>
              <a:rPr lang="en-IN" sz="1800" b="0" dirty="0">
                <a:effectLst/>
                <a:latin typeface="Consolas" panose="020B0609020204030204" pitchFamily="49" charset="0"/>
              </a:rPr>
              <a:t>);</a:t>
            </a:r>
          </a:p>
          <a:p>
            <a:br>
              <a:rPr lang="en-IN" sz="1800" b="0" dirty="0">
                <a:solidFill>
                  <a:srgbClr val="CCCCCC"/>
                </a:solidFill>
                <a:effectLst/>
                <a:latin typeface="Consolas" panose="020B0609020204030204" pitchFamily="49" charset="0"/>
              </a:rPr>
            </a:br>
            <a:r>
              <a:rPr lang="en-IN" sz="1800" b="0" dirty="0">
                <a:solidFill>
                  <a:srgbClr val="569CD6"/>
                </a:solidFill>
                <a:effectLst/>
                <a:latin typeface="Consolas" panose="020B0609020204030204" pitchFamily="49" charset="0"/>
              </a:rPr>
              <a:t>create</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table</a:t>
            </a:r>
            <a:r>
              <a:rPr lang="en-IN" sz="1800" b="0" dirty="0">
                <a:solidFill>
                  <a:srgbClr val="CCCCCC"/>
                </a:solidFill>
                <a:effectLst/>
                <a:latin typeface="Consolas" panose="020B0609020204030204" pitchFamily="49" charset="0"/>
              </a:rPr>
              <a:t> </a:t>
            </a:r>
            <a:r>
              <a:rPr lang="en-IN" sz="1800" b="1" dirty="0" err="1">
                <a:effectLst/>
                <a:latin typeface="Consolas" panose="020B0609020204030204" pitchFamily="49" charset="0"/>
              </a:rPr>
              <a:t>keeps_track_of</a:t>
            </a:r>
            <a:r>
              <a:rPr lang="en-IN" sz="1800" b="0" dirty="0">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id</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varchar</a:t>
            </a:r>
            <a:r>
              <a:rPr lang="en-IN" sz="1800" b="0" dirty="0">
                <a:effectLst/>
                <a:latin typeface="Consolas" panose="020B0609020204030204" pitchFamily="49" charset="0"/>
              </a:rPr>
              <a:t>(</a:t>
            </a:r>
            <a:r>
              <a:rPr lang="en-IN" sz="1800" b="0" dirty="0">
                <a:solidFill>
                  <a:schemeClr val="accent1"/>
                </a:solidFill>
                <a:effectLst/>
                <a:latin typeface="Consolas" panose="020B0609020204030204" pitchFamily="49" charset="0"/>
              </a:rPr>
              <a:t>10</a:t>
            </a:r>
            <a:r>
              <a:rPr lang="en-IN" sz="1800" b="0" dirty="0">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member_no </a:t>
            </a:r>
            <a:r>
              <a:rPr lang="en-IN" sz="1800" b="0" dirty="0">
                <a:solidFill>
                  <a:srgbClr val="569CD6"/>
                </a:solidFill>
                <a:effectLst/>
                <a:latin typeface="Consolas" panose="020B0609020204030204" pitchFamily="49" charset="0"/>
              </a:rPr>
              <a:t>varchar</a:t>
            </a:r>
            <a:r>
              <a:rPr lang="en-IN" sz="1800" b="0" dirty="0">
                <a:effectLst/>
                <a:latin typeface="Consolas" panose="020B0609020204030204" pitchFamily="49" charset="0"/>
              </a:rPr>
              <a:t>(</a:t>
            </a:r>
            <a:r>
              <a:rPr lang="en-IN" sz="1800" b="0" dirty="0">
                <a:solidFill>
                  <a:schemeClr val="accent1"/>
                </a:solidFill>
                <a:effectLst/>
                <a:latin typeface="Consolas" panose="020B0609020204030204" pitchFamily="49" charset="0"/>
              </a:rPr>
              <a:t>10</a:t>
            </a:r>
            <a:r>
              <a:rPr lang="en-IN" sz="1800" b="0" dirty="0">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primary</a:t>
            </a:r>
            <a:r>
              <a:rPr lang="en-IN" sz="1800" b="0" dirty="0">
                <a:solidFill>
                  <a:srgbClr val="CCCCCC"/>
                </a:solidFill>
                <a:effectLst/>
                <a:latin typeface="Consolas" panose="020B0609020204030204" pitchFamily="49" charset="0"/>
              </a:rPr>
              <a:t> </a:t>
            </a:r>
            <a:r>
              <a:rPr lang="en-IN" sz="1800" b="0" dirty="0">
                <a:solidFill>
                  <a:srgbClr val="569CD6"/>
                </a:solidFill>
                <a:effectLst/>
                <a:latin typeface="Consolas" panose="020B0609020204030204" pitchFamily="49" charset="0"/>
              </a:rPr>
              <a:t>key</a:t>
            </a:r>
            <a:r>
              <a:rPr lang="en-IN" sz="1800" b="0" dirty="0">
                <a:solidFill>
                  <a:srgbClr val="CCCCCC"/>
                </a:solidFill>
                <a:effectLst/>
                <a:latin typeface="Consolas" panose="020B0609020204030204" pitchFamily="49" charset="0"/>
              </a:rPr>
              <a:t> </a:t>
            </a:r>
            <a:r>
              <a:rPr lang="en-IN" sz="1800" b="0" dirty="0">
                <a:effectLst/>
                <a:latin typeface="Consolas" panose="020B0609020204030204" pitchFamily="49" charset="0"/>
              </a:rPr>
              <a:t>(member_no, id)</a:t>
            </a:r>
          </a:p>
          <a:p>
            <a:r>
              <a:rPr lang="en-IN" dirty="0">
                <a:latin typeface="Consolas" panose="020B0609020204030204" pitchFamily="49" charset="0"/>
              </a:rPr>
              <a:t>    </a:t>
            </a:r>
            <a:r>
              <a:rPr lang="en-IN" dirty="0">
                <a:solidFill>
                  <a:srgbClr val="00B0F0"/>
                </a:solidFill>
                <a:latin typeface="Consolas" panose="020B0609020204030204" pitchFamily="49" charset="0"/>
              </a:rPr>
              <a:t>foreign key </a:t>
            </a:r>
            <a:r>
              <a:rPr lang="en-IN" dirty="0">
                <a:latin typeface="Consolas" panose="020B0609020204030204" pitchFamily="49" charset="0"/>
              </a:rPr>
              <a:t>(member_no) references member(member_no),</a:t>
            </a:r>
          </a:p>
          <a:p>
            <a:r>
              <a:rPr lang="en-IN" sz="1800" b="0" dirty="0">
                <a:effectLst/>
                <a:latin typeface="Consolas" panose="020B0609020204030204" pitchFamily="49" charset="0"/>
              </a:rPr>
              <a:t>    </a:t>
            </a:r>
            <a:r>
              <a:rPr lang="en-IN" sz="1800" b="0" dirty="0">
                <a:solidFill>
                  <a:srgbClr val="00B0F0"/>
                </a:solidFill>
                <a:effectLst/>
                <a:latin typeface="Consolas" panose="020B0609020204030204" pitchFamily="49" charset="0"/>
              </a:rPr>
              <a:t>forei</a:t>
            </a:r>
            <a:r>
              <a:rPr lang="en-IN" dirty="0">
                <a:solidFill>
                  <a:srgbClr val="00B0F0"/>
                </a:solidFill>
                <a:latin typeface="Consolas" panose="020B0609020204030204" pitchFamily="49" charset="0"/>
              </a:rPr>
              <a:t>gn key </a:t>
            </a:r>
            <a:r>
              <a:rPr lang="en-IN" dirty="0">
                <a:latin typeface="Consolas" panose="020B0609020204030204" pitchFamily="49" charset="0"/>
              </a:rPr>
              <a:t>(id) references staff(id)</a:t>
            </a:r>
            <a:endParaRPr lang="en-IN" sz="1800" b="0" dirty="0">
              <a:effectLst/>
              <a:latin typeface="Consolas" panose="020B0609020204030204" pitchFamily="49" charset="0"/>
            </a:endParaRPr>
          </a:p>
          <a:p>
            <a:r>
              <a:rPr lang="en-IN" sz="1800"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8D129C2B-6765-B5FE-F2EF-17F3B81A0993}"/>
              </a:ext>
            </a:extLst>
          </p:cNvPr>
          <p:cNvSpPr txBox="1"/>
          <p:nvPr/>
        </p:nvSpPr>
        <p:spPr>
          <a:xfrm>
            <a:off x="397566" y="5733078"/>
            <a:ext cx="10489094" cy="646331"/>
          </a:xfrm>
          <a:prstGeom prst="rect">
            <a:avLst/>
          </a:prstGeom>
          <a:noFill/>
        </p:spPr>
        <p:txBody>
          <a:bodyPr wrap="square">
            <a:spAutoFit/>
          </a:bodyPr>
          <a:lstStyle/>
          <a:p>
            <a:r>
              <a:rPr lang="en-IN" dirty="0">
                <a:hlinkClick r:id="rId2"/>
              </a:rPr>
              <a:t>https://github.com/Anirudh-starhash/dbms_project_1/blob/main/table_creation.sql</a:t>
            </a:r>
            <a:endParaRPr lang="en-IN" dirty="0"/>
          </a:p>
          <a:p>
            <a:r>
              <a:rPr lang="en-IN" dirty="0"/>
              <a:t>Git hub link for code of table creation </a:t>
            </a:r>
          </a:p>
        </p:txBody>
      </p:sp>
    </p:spTree>
    <p:extLst>
      <p:ext uri="{BB962C8B-B14F-4D97-AF65-F5344CB8AC3E}">
        <p14:creationId xmlns:p14="http://schemas.microsoft.com/office/powerpoint/2010/main" val="178824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383CE8-7CBA-0BA4-0E74-7E4DFEDD5FDC}"/>
              </a:ext>
            </a:extLst>
          </p:cNvPr>
          <p:cNvSpPr txBox="1"/>
          <p:nvPr/>
        </p:nvSpPr>
        <p:spPr>
          <a:xfrm>
            <a:off x="404191" y="453462"/>
            <a:ext cx="11979965" cy="6402843"/>
          </a:xfrm>
          <a:prstGeom prst="rect">
            <a:avLst/>
          </a:prstGeom>
          <a:noFill/>
        </p:spPr>
        <p:txBody>
          <a:bodyPr wrap="square">
            <a:spAutoFit/>
          </a:bodyPr>
          <a:lstStyle/>
          <a:p>
            <a:r>
              <a:rPr lang="en-IN" sz="1200" b="0" dirty="0">
                <a:solidFill>
                  <a:srgbClr val="569CD6"/>
                </a:solidFill>
                <a:effectLst/>
                <a:latin typeface="Consolas" panose="020B0609020204030204" pitchFamily="49" charset="0"/>
              </a:rPr>
              <a:t>                            </a:t>
            </a:r>
            <a:r>
              <a:rPr lang="en-IN" sz="1400" b="1" dirty="0">
                <a:solidFill>
                  <a:srgbClr val="569CD6"/>
                </a:solidFill>
                <a:effectLst/>
                <a:latin typeface="Consolas" panose="020B0609020204030204" pitchFamily="49" charset="0"/>
              </a:rPr>
              <a:t>BOOK_CATALOGUE DATA</a:t>
            </a:r>
          </a:p>
          <a:p>
            <a:endParaRPr lang="en-IN" sz="1400" b="1" dirty="0">
              <a:solidFill>
                <a:srgbClr val="569CD6"/>
              </a:solidFill>
              <a:latin typeface="Consolas" panose="020B0609020204030204" pitchFamily="49" charset="0"/>
            </a:endParaRPr>
          </a:p>
          <a:p>
            <a:r>
              <a:rPr lang="en-IN" sz="1200" b="0" dirty="0">
                <a:solidFill>
                  <a:srgbClr val="569CD6"/>
                </a:solidFill>
                <a:effectLst/>
                <a:latin typeface="Consolas" panose="020B0609020204030204" pitchFamily="49" charset="0"/>
              </a:rPr>
              <a:t>insert</a:t>
            </a:r>
            <a:r>
              <a:rPr lang="en-IN" sz="1200" b="0" dirty="0">
                <a:solidFill>
                  <a:srgbClr val="CCCCCC"/>
                </a:solidFill>
                <a:effectLst/>
                <a:latin typeface="Consolas" panose="020B0609020204030204" pitchFamily="49" charset="0"/>
              </a:rPr>
              <a:t> </a:t>
            </a:r>
            <a:r>
              <a:rPr lang="en-IN" sz="1200" b="0" dirty="0">
                <a:solidFill>
                  <a:srgbClr val="569CD6"/>
                </a:solidFill>
                <a:effectLst/>
                <a:latin typeface="Consolas" panose="020B0609020204030204" pitchFamily="49" charset="0"/>
              </a:rPr>
              <a:t>into</a:t>
            </a:r>
            <a:r>
              <a:rPr lang="en-IN" sz="1200" b="0" dirty="0">
                <a:solidFill>
                  <a:srgbClr val="CCCCCC"/>
                </a:solidFill>
                <a:effectLst/>
                <a:latin typeface="Consolas" panose="020B0609020204030204" pitchFamily="49" charset="0"/>
              </a:rPr>
              <a:t> </a:t>
            </a:r>
            <a:r>
              <a:rPr lang="en-IN" sz="1200" b="1" dirty="0">
                <a:effectLst/>
                <a:latin typeface="Consolas" panose="020B0609020204030204" pitchFamily="49" charset="0"/>
              </a:rPr>
              <a:t>book_catalogue(auth_fname ,auth_lname, title, publisher ,year ,ISBN_NO ) </a:t>
            </a:r>
          </a:p>
          <a:p>
            <a:r>
              <a:rPr lang="en-IN" sz="1200" b="0" dirty="0">
                <a:solidFill>
                  <a:srgbClr val="569CD6"/>
                </a:solidFill>
                <a:effectLst/>
                <a:latin typeface="Consolas" panose="020B0609020204030204" pitchFamily="49" charset="0"/>
              </a:rPr>
              <a:t>values</a:t>
            </a:r>
            <a:endParaRPr lang="en-IN" sz="1200" b="0" dirty="0">
              <a:solidFill>
                <a:srgbClr val="CCCCCC"/>
              </a:solidFill>
              <a:effectLst/>
              <a:latin typeface="Consolas" panose="020B0609020204030204" pitchFamily="49" charset="0"/>
            </a:endParaRPr>
          </a:p>
          <a:p>
            <a:pPr>
              <a:lnSpc>
                <a:spcPct val="150000"/>
              </a:lnSpc>
            </a:pPr>
            <a:r>
              <a:rPr lang="en-IN" sz="1200" b="0" dirty="0">
                <a:solidFill>
                  <a:srgbClr val="CCCCCC"/>
                </a:solidFill>
                <a:effectLst/>
                <a:latin typeface="Consolas" panose="020B0609020204030204" pitchFamily="49" charset="0"/>
              </a:rPr>
              <a:t>    </a:t>
            </a:r>
            <a:r>
              <a:rPr lang="en-IN" sz="1200" b="1" dirty="0">
                <a:effectLst/>
                <a:latin typeface="Consolas" panose="020B0609020204030204" pitchFamily="49" charset="0"/>
              </a:rPr>
              <a:t>('John ',’ Doe ',’ DBMS for beginners','bell','1996-10-20','ISBN001'),</a:t>
            </a:r>
          </a:p>
          <a:p>
            <a:pPr>
              <a:lnSpc>
                <a:spcPct val="150000"/>
              </a:lnSpc>
            </a:pPr>
            <a:r>
              <a:rPr lang="en-IN" sz="1200" b="1" dirty="0">
                <a:effectLst/>
                <a:latin typeface="Consolas" panose="020B0609020204030204" pitchFamily="49" charset="0"/>
              </a:rPr>
              <a:t>    ('John ',’ Smith ',’ Advanced DBMS','adam','1996-11-12','ISBN002'),</a:t>
            </a:r>
          </a:p>
          <a:p>
            <a:pPr>
              <a:lnSpc>
                <a:spcPct val="150000"/>
              </a:lnSpc>
            </a:pPr>
            <a:r>
              <a:rPr lang="en-IN" sz="1200" b="1" dirty="0">
                <a:effectLst/>
                <a:latin typeface="Consolas" panose="020B0609020204030204" pitchFamily="49" charset="0"/>
              </a:rPr>
              <a:t>    (‘ Adma ',’ Augustus ',’ Modelling and optimization techniques','david','1998-10-23','ISBN003'),</a:t>
            </a:r>
          </a:p>
          <a:p>
            <a:pPr>
              <a:lnSpc>
                <a:spcPct val="150000"/>
              </a:lnSpc>
            </a:pPr>
            <a:r>
              <a:rPr lang="en-IN" sz="1200" b="1" dirty="0">
                <a:effectLst/>
                <a:latin typeface="Consolas" panose="020B0609020204030204" pitchFamily="49" charset="0"/>
              </a:rPr>
              <a:t>    (</a:t>
            </a:r>
            <a:r>
              <a:rPr lang="en-IN" sz="1200" b="1" dirty="0">
                <a:latin typeface="Consolas" panose="020B0609020204030204" pitchFamily="49" charset="0"/>
              </a:rPr>
              <a:t>‘</a:t>
            </a:r>
            <a:r>
              <a:rPr lang="en-IN" sz="1200" b="1" dirty="0">
                <a:effectLst/>
                <a:latin typeface="Consolas" panose="020B0609020204030204" pitchFamily="49" charset="0"/>
              </a:rPr>
              <a:t>Cristia ',’ Jennifer ',’ Computer Architecture','bell','1998-12-02','ISBN004'),</a:t>
            </a:r>
          </a:p>
          <a:p>
            <a:pPr>
              <a:lnSpc>
                <a:spcPct val="150000"/>
              </a:lnSpc>
            </a:pPr>
            <a:r>
              <a:rPr lang="en-IN" sz="1200" b="1" dirty="0">
                <a:effectLst/>
                <a:latin typeface="Consolas" panose="020B0609020204030204" pitchFamily="49" charset="0"/>
              </a:rPr>
              <a:t>    ('John ',’ Smith ',’ Data mining','gram','1999-04-14','ISBN005'),</a:t>
            </a:r>
          </a:p>
          <a:p>
            <a:pPr>
              <a:lnSpc>
                <a:spcPct val="150000"/>
              </a:lnSpc>
            </a:pPr>
            <a:r>
              <a:rPr lang="en-IN" sz="1200" b="1" dirty="0">
                <a:effectLst/>
                <a:latin typeface="Consolas" panose="020B0609020204030204" pitchFamily="49" charset="0"/>
              </a:rPr>
              <a:t>    ('Maria ',’ Smith ',’ Linux basics','ion','1999-11-03','ISBN006'),</a:t>
            </a:r>
          </a:p>
          <a:p>
            <a:pPr>
              <a:lnSpc>
                <a:spcPct val="150000"/>
              </a:lnSpc>
            </a:pPr>
            <a:r>
              <a:rPr lang="en-IN" sz="1200" b="1" dirty="0">
                <a:effectLst/>
                <a:latin typeface="Consolas" panose="020B0609020204030204" pitchFamily="49" charset="0"/>
              </a:rPr>
              <a:t>    ('Henry ',’ Berkley ',’ Programming excellence','gram','2001-05-17','ISBN007'),</a:t>
            </a:r>
          </a:p>
          <a:p>
            <a:pPr>
              <a:lnSpc>
                <a:spcPct val="150000"/>
              </a:lnSpc>
            </a:pPr>
            <a:r>
              <a:rPr lang="en-IN" sz="1200" b="1" dirty="0">
                <a:effectLst/>
                <a:latin typeface="Consolas" panose="020B0609020204030204" pitchFamily="49" charset="0"/>
              </a:rPr>
              <a:t>    ('Denver ',’ Daniel',’ OOPS in python','root','2001-10-21','ISBN008'),</a:t>
            </a:r>
          </a:p>
          <a:p>
            <a:pPr>
              <a:lnSpc>
                <a:spcPct val="150000"/>
              </a:lnSpc>
            </a:pPr>
            <a:r>
              <a:rPr lang="en-IN" sz="1200" b="1" dirty="0">
                <a:effectLst/>
                <a:latin typeface="Consolas" panose="020B0609020204030204" pitchFamily="49" charset="0"/>
              </a:rPr>
              <a:t>    ('John ',’ Doe',’ DBMS for advanced','root','2002-06-30','ISBN009'),</a:t>
            </a:r>
          </a:p>
          <a:p>
            <a:pPr>
              <a:lnSpc>
                <a:spcPct val="150000"/>
              </a:lnSpc>
            </a:pPr>
            <a:r>
              <a:rPr lang="en-IN" sz="1200" b="1" dirty="0">
                <a:effectLst/>
                <a:latin typeface="Consolas" panose="020B0609020204030204" pitchFamily="49" charset="0"/>
              </a:rPr>
              <a:t>    ('Adma ',’ Augustus',’ Machine Learning Techniques','root','2002-07-23','ISBN0010'),</a:t>
            </a:r>
          </a:p>
          <a:p>
            <a:pPr>
              <a:lnSpc>
                <a:spcPct val="150000"/>
              </a:lnSpc>
            </a:pPr>
            <a:r>
              <a:rPr lang="en-IN" sz="1200" b="1" dirty="0">
                <a:effectLst/>
                <a:latin typeface="Consolas" panose="020B0609020204030204" pitchFamily="49" charset="0"/>
              </a:rPr>
              <a:t>    (‘</a:t>
            </a:r>
            <a:r>
              <a:rPr lang="en-IN" sz="1200" b="1" dirty="0" err="1">
                <a:effectLst/>
                <a:latin typeface="Consolas" panose="020B0609020204030204" pitchFamily="49" charset="0"/>
              </a:rPr>
              <a:t>Aho</a:t>
            </a:r>
            <a:r>
              <a:rPr lang="en-IN" sz="1200" b="1" dirty="0">
                <a:effectLst/>
                <a:latin typeface="Consolas" panose="020B0609020204030204" pitchFamily="49" charset="0"/>
              </a:rPr>
              <a:t> ',’ Ullman',’ Compiler Design','willey','2002-08-15','ISBN0011'),</a:t>
            </a:r>
          </a:p>
          <a:p>
            <a:pPr>
              <a:lnSpc>
                <a:spcPct val="150000"/>
              </a:lnSpc>
            </a:pPr>
            <a:r>
              <a:rPr lang="en-IN" sz="1200" b="1" dirty="0">
                <a:effectLst/>
                <a:latin typeface="Consolas" panose="020B0609020204030204" pitchFamily="49" charset="0"/>
              </a:rPr>
              <a:t>    (‘</a:t>
            </a:r>
            <a:r>
              <a:rPr lang="en-IN" sz="1200" b="1" dirty="0" err="1">
                <a:effectLst/>
                <a:latin typeface="Consolas" panose="020B0609020204030204" pitchFamily="49" charset="0"/>
              </a:rPr>
              <a:t>Aho</a:t>
            </a:r>
            <a:r>
              <a:rPr lang="en-IN" sz="1200" b="1" dirty="0">
                <a:effectLst/>
                <a:latin typeface="Consolas" panose="020B0609020204030204" pitchFamily="49" charset="0"/>
              </a:rPr>
              <a:t> ',’ Ullman’,’ Theory of Computation','willey','2004-02-28','ISBN0012'),</a:t>
            </a:r>
          </a:p>
          <a:p>
            <a:pPr>
              <a:lnSpc>
                <a:spcPct val="150000"/>
              </a:lnSpc>
            </a:pPr>
            <a:r>
              <a:rPr lang="en-IN" sz="1200" b="1" dirty="0">
                <a:effectLst/>
                <a:latin typeface="Consolas" panose="020B0609020204030204" pitchFamily="49" charset="0"/>
              </a:rPr>
              <a:t>    (‘Tom ',’ Hardy',’ Applied physics','bell','2011-12-26','ISBN0013'),</a:t>
            </a:r>
          </a:p>
          <a:p>
            <a:pPr>
              <a:lnSpc>
                <a:spcPct val="150000"/>
              </a:lnSpc>
            </a:pPr>
            <a:r>
              <a:rPr lang="en-IN" sz="1200" b="1" dirty="0">
                <a:effectLst/>
                <a:latin typeface="Consolas" panose="020B0609020204030204" pitchFamily="49" charset="0"/>
              </a:rPr>
              <a:t>    ('Jacob ',’ Williams',’ Electrical components','azmuth','2014-08-05','ISBN0014'),</a:t>
            </a:r>
          </a:p>
          <a:p>
            <a:pPr>
              <a:lnSpc>
                <a:spcPct val="150000"/>
              </a:lnSpc>
            </a:pPr>
            <a:r>
              <a:rPr lang="en-IN" sz="1200" b="1" dirty="0">
                <a:effectLst/>
                <a:latin typeface="Consolas" panose="020B0609020204030204" pitchFamily="49" charset="0"/>
              </a:rPr>
              <a:t>    ('Arvind ',’ Narayan',’ How to become rich','ben','2017-12-31','ISBN0015'),</a:t>
            </a:r>
          </a:p>
          <a:p>
            <a:pPr>
              <a:lnSpc>
                <a:spcPct val="150000"/>
              </a:lnSpc>
            </a:pPr>
            <a:r>
              <a:rPr lang="en-IN" sz="1200" b="1" dirty="0">
                <a:effectLst/>
                <a:latin typeface="Consolas" panose="020B0609020204030204" pitchFamily="49" charset="0"/>
              </a:rPr>
              <a:t>    ('Bala ',’ Chand',’ Cloud Computing','azmuth','2009-08-07','ISBN0016'),</a:t>
            </a:r>
          </a:p>
          <a:p>
            <a:pPr>
              <a:lnSpc>
                <a:spcPct val="150000"/>
              </a:lnSpc>
            </a:pPr>
            <a:r>
              <a:rPr lang="en-IN" sz="1200" b="1" dirty="0">
                <a:effectLst/>
                <a:latin typeface="Consolas" panose="020B0609020204030204" pitchFamily="49" charset="0"/>
              </a:rPr>
              <a:t>    ('Devnath ',’ Singhal',’ English and its benefits','affleck','2008-01-11','ISBN0017'),</a:t>
            </a:r>
          </a:p>
          <a:p>
            <a:pPr>
              <a:lnSpc>
                <a:spcPct val="150000"/>
              </a:lnSpc>
            </a:pPr>
            <a:r>
              <a:rPr lang="en-IN" sz="1200" b="1" dirty="0">
                <a:effectLst/>
                <a:latin typeface="Consolas" panose="020B0609020204030204" pitchFamily="49" charset="0"/>
              </a:rPr>
              <a:t>    ('Aditya',’ Kachuve',’ Block Chain Terminology','paul','2003-11-11','ISBN0018'),</a:t>
            </a:r>
          </a:p>
          <a:p>
            <a:pPr>
              <a:lnSpc>
                <a:spcPct val="150000"/>
              </a:lnSpc>
            </a:pPr>
            <a:r>
              <a:rPr lang="en-IN" sz="1200" b="1" dirty="0">
                <a:effectLst/>
                <a:latin typeface="Consolas" panose="020B0609020204030204" pitchFamily="49" charset="0"/>
              </a:rPr>
              <a:t>    ('Aditi ',’ Murthy',’ Web developmemt','maria','2021-09-11','ISBN0019'),</a:t>
            </a:r>
          </a:p>
          <a:p>
            <a:pPr>
              <a:lnSpc>
                <a:spcPct val="150000"/>
              </a:lnSpc>
            </a:pPr>
            <a:r>
              <a:rPr lang="en-IN" sz="1200" b="1" dirty="0">
                <a:effectLst/>
                <a:latin typeface="Consolas" panose="020B0609020204030204" pitchFamily="49" charset="0"/>
              </a:rPr>
              <a:t>    (‘ Aradhya',’ Bisi',’ Statistics and probability','eva','2019-03-31','ISBN0020');</a:t>
            </a:r>
          </a:p>
        </p:txBody>
      </p:sp>
    </p:spTree>
    <p:extLst>
      <p:ext uri="{BB962C8B-B14F-4D97-AF65-F5344CB8AC3E}">
        <p14:creationId xmlns:p14="http://schemas.microsoft.com/office/powerpoint/2010/main" val="346398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74D22-A1EF-71CF-9A9D-08166964E0D0}"/>
              </a:ext>
            </a:extLst>
          </p:cNvPr>
          <p:cNvSpPr txBox="1"/>
          <p:nvPr/>
        </p:nvSpPr>
        <p:spPr>
          <a:xfrm>
            <a:off x="795130" y="159027"/>
            <a:ext cx="10283687" cy="6521016"/>
          </a:xfrm>
          <a:prstGeom prst="rect">
            <a:avLst/>
          </a:prstGeom>
          <a:noFill/>
        </p:spPr>
        <p:txBody>
          <a:bodyPr wrap="square">
            <a:spAutoFit/>
          </a:bodyPr>
          <a:lstStyle/>
          <a:p>
            <a:pPr>
              <a:lnSpc>
                <a:spcPct val="150000"/>
              </a:lnSpc>
            </a:pPr>
            <a:r>
              <a:rPr lang="en-IN" sz="1400" b="0" dirty="0">
                <a:solidFill>
                  <a:srgbClr val="569CD6"/>
                </a:solidFill>
                <a:effectLst/>
                <a:latin typeface="Consolas" panose="020B0609020204030204" pitchFamily="49" charset="0"/>
              </a:rPr>
              <a:t>                      BOOK_COPIES DATA</a:t>
            </a:r>
          </a:p>
          <a:p>
            <a:pPr>
              <a:lnSpc>
                <a:spcPct val="150000"/>
              </a:lnSpc>
            </a:pPr>
            <a:r>
              <a:rPr lang="en-IN" sz="1400" b="0" dirty="0">
                <a:solidFill>
                  <a:srgbClr val="569CD6"/>
                </a:solidFill>
                <a:effectLst/>
                <a:latin typeface="Consolas" panose="020B0609020204030204" pitchFamily="49" charset="0"/>
              </a:rPr>
              <a:t>insert</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into</a:t>
            </a:r>
            <a:r>
              <a:rPr lang="en-IN" sz="1400" b="0" dirty="0">
                <a:solidFill>
                  <a:srgbClr val="CCCCCC"/>
                </a:solidFill>
                <a:effectLst/>
                <a:latin typeface="Consolas" panose="020B0609020204030204" pitchFamily="49" charset="0"/>
              </a:rPr>
              <a:t> </a:t>
            </a:r>
            <a:r>
              <a:rPr lang="en-IN" sz="1400" b="1" dirty="0">
                <a:effectLst/>
                <a:latin typeface="Consolas" panose="020B0609020204030204" pitchFamily="49" charset="0"/>
              </a:rPr>
              <a:t>book_copies(ISBN_NO, accession_no)</a:t>
            </a:r>
          </a:p>
          <a:p>
            <a:pPr>
              <a:lnSpc>
                <a:spcPct val="150000"/>
              </a:lnSpc>
            </a:pPr>
            <a:r>
              <a:rPr lang="en-IN" sz="1400" b="0" dirty="0">
                <a:solidFill>
                  <a:srgbClr val="569CD6"/>
                </a:solidFill>
                <a:effectLst/>
                <a:latin typeface="Consolas" panose="020B0609020204030204" pitchFamily="49" charset="0"/>
              </a:rPr>
              <a:t>VALUES</a:t>
            </a:r>
            <a:endParaRPr lang="en-IN" sz="1400" b="0" dirty="0">
              <a:solidFill>
                <a:srgbClr val="CCCCCC"/>
              </a:solidFill>
              <a:effectLst/>
              <a:latin typeface="Consolas" panose="020B0609020204030204" pitchFamily="49" charset="0"/>
            </a:endParaRPr>
          </a:p>
          <a:p>
            <a:pPr>
              <a:lnSpc>
                <a:spcPct val="150000"/>
              </a:lnSpc>
            </a:pPr>
            <a:r>
              <a:rPr lang="en-IN" sz="1400" b="0" dirty="0">
                <a:solidFill>
                  <a:srgbClr val="CCCCCC"/>
                </a:solidFill>
                <a:effectLst/>
                <a:latin typeface="Consolas" panose="020B0609020204030204" pitchFamily="49" charset="0"/>
              </a:rPr>
              <a:t>     </a:t>
            </a:r>
            <a:r>
              <a:rPr lang="en-IN" sz="1400" b="0" dirty="0">
                <a:effectLst/>
                <a:latin typeface="Consolas" panose="020B0609020204030204" pitchFamily="49" charset="0"/>
              </a:rPr>
              <a:t>('ISBN001','ACC001'),('ISBN002','ACC002'),('ISBN003','ACC003'),('ISBN004','ACC004’),</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('ISBN005','ACC005'),('ISBN001','ACC006'),('ISBN002','ACC007'),('ISBN001','ACC009’),</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('ISBN003','ACC0010'),('ISBN006','ACC0011'),('ISBN007','ACC0012'),('ISBN008','ACC0013’),</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('ISBN009','ACC0014’),('ISBN0010','ACC0015'),('ISBN0011','ACC0016’),</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('ISBN0012','ACC0017'),('ISBN0013','ACC0018'),('ISBN0014','ACC0019'),</a:t>
            </a:r>
          </a:p>
          <a:p>
            <a:pPr>
              <a:lnSpc>
                <a:spcPct val="150000"/>
              </a:lnSpc>
            </a:pPr>
            <a:r>
              <a:rPr lang="en-IN" sz="1400" b="0" dirty="0">
                <a:effectLst/>
                <a:latin typeface="Consolas" panose="020B0609020204030204" pitchFamily="49" charset="0"/>
              </a:rPr>
              <a:t>     ('ISBN0015','ACC0020'),('ISBN0016','ACC0021'),('ISBN0017','ACC0022’),</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('ISBN0018','ACC0023'),('ISBN0019','ACC0024'),('ISBN0020','ACC0025’),</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('ISBN0014','ACC0026'),('ISBN0014','ACC0027'),('ISBN0017','ACC0028’),</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('ISBN0017','ACC0029'),('ISBN0016','ACC0030'),('ISBN0015','ACC0031’),</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('ISBN0015','ACC0032'),('ISBN0012','ACC0033'),('ISBN0012','ACC0034’),</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('ISBN008','ACC0035'),('ISBN007','ACC0036'),('ISBN006','ACC0037’),</a:t>
            </a:r>
          </a:p>
          <a:p>
            <a:pPr>
              <a:lnSpc>
                <a:spcPct val="150000"/>
              </a:lnSpc>
            </a:pPr>
            <a:r>
              <a:rPr lang="en-IN" sz="1400" b="0" dirty="0">
                <a:effectLst/>
                <a:latin typeface="Consolas" panose="020B0609020204030204" pitchFamily="49" charset="0"/>
              </a:rPr>
              <a:t>     ('ISBN004','ACC0038'),('ISBN005','ACC0039'),('ISBN003','ACC0040’),</a:t>
            </a:r>
          </a:p>
          <a:p>
            <a:pPr>
              <a:lnSpc>
                <a:spcPct val="150000"/>
              </a:lnSpc>
            </a:pPr>
            <a:r>
              <a:rPr lang="en-IN" sz="1400" dirty="0">
                <a:latin typeface="Consolas" panose="020B0609020204030204" pitchFamily="49" charset="0"/>
              </a:rPr>
              <a:t>     </a:t>
            </a:r>
            <a:r>
              <a:rPr lang="en-IN" sz="1400" b="0" dirty="0">
                <a:effectLst/>
                <a:latin typeface="Consolas" panose="020B0609020204030204" pitchFamily="49" charset="0"/>
              </a:rPr>
              <a:t>('ISBN001','ACC0041'),('ISBN002','ACC0042'),('ISBN0020','ACC0043'),</a:t>
            </a:r>
          </a:p>
          <a:p>
            <a:pPr>
              <a:lnSpc>
                <a:spcPct val="150000"/>
              </a:lnSpc>
            </a:pPr>
            <a:r>
              <a:rPr lang="en-IN" sz="1400" b="0" dirty="0">
                <a:effectLst/>
                <a:latin typeface="Consolas" panose="020B0609020204030204" pitchFamily="49" charset="0"/>
              </a:rPr>
              <a:t>     ('ISBN0019','ACC0044'),('ISBN0018','ACC0045'),('ISBN0011','ACC0046'),</a:t>
            </a:r>
          </a:p>
          <a:p>
            <a:pPr>
              <a:lnSpc>
                <a:spcPct val="150000"/>
              </a:lnSpc>
            </a:pPr>
            <a:r>
              <a:rPr lang="en-IN" sz="1400" b="0" dirty="0">
                <a:effectLst/>
                <a:latin typeface="Consolas" panose="020B0609020204030204" pitchFamily="49" charset="0"/>
              </a:rPr>
              <a:t>     ('ISBN007','ACC0047'),('ISBN006','ACC0048'),</a:t>
            </a:r>
          </a:p>
          <a:p>
            <a:pPr>
              <a:lnSpc>
                <a:spcPct val="150000"/>
              </a:lnSpc>
            </a:pPr>
            <a:r>
              <a:rPr lang="en-IN" sz="1400" b="0" dirty="0">
                <a:effectLst/>
                <a:latin typeface="Consolas" panose="020B0609020204030204" pitchFamily="49" charset="0"/>
              </a:rPr>
              <a:t>     ('ISBN005','ACC0049'),('ISBN0010','ACC0050');</a:t>
            </a:r>
          </a:p>
          <a:p>
            <a:pPr>
              <a:lnSpc>
                <a:spcPct val="150000"/>
              </a:lnSpc>
            </a:pPr>
            <a:r>
              <a:rPr lang="en-IN" sz="1400" b="0" dirty="0">
                <a:solidFill>
                  <a:srgbClr val="569CD6"/>
                </a:solidFill>
                <a:effectLst/>
                <a:latin typeface="Consolas" panose="020B0609020204030204" pitchFamily="49" charset="0"/>
              </a:rPr>
              <a:t>insert</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into</a:t>
            </a:r>
            <a:r>
              <a:rPr lang="en-IN" sz="1400" b="0" dirty="0">
                <a:solidFill>
                  <a:srgbClr val="CCCCCC"/>
                </a:solidFill>
                <a:effectLst/>
                <a:latin typeface="Consolas" panose="020B0609020204030204" pitchFamily="49" charset="0"/>
              </a:rPr>
              <a:t> </a:t>
            </a:r>
            <a:r>
              <a:rPr lang="en-IN" sz="1400" b="0" dirty="0">
                <a:effectLst/>
                <a:latin typeface="Consolas" panose="020B0609020204030204" pitchFamily="49" charset="0"/>
              </a:rPr>
              <a:t>book_copies </a:t>
            </a:r>
            <a:r>
              <a:rPr lang="en-IN" sz="1400" b="0" dirty="0">
                <a:solidFill>
                  <a:srgbClr val="569CD6"/>
                </a:solidFill>
                <a:effectLst/>
                <a:latin typeface="Consolas" panose="020B0609020204030204" pitchFamily="49" charset="0"/>
              </a:rPr>
              <a:t>values</a:t>
            </a:r>
            <a:r>
              <a:rPr lang="en-IN" sz="1400" b="0" dirty="0">
                <a:effectLst/>
                <a:latin typeface="Consolas" panose="020B0609020204030204" pitchFamily="49" charset="0"/>
              </a:rPr>
              <a:t>('ISBN002','ACC008');</a:t>
            </a:r>
          </a:p>
        </p:txBody>
      </p:sp>
    </p:spTree>
    <p:extLst>
      <p:ext uri="{BB962C8B-B14F-4D97-AF65-F5344CB8AC3E}">
        <p14:creationId xmlns:p14="http://schemas.microsoft.com/office/powerpoint/2010/main" val="204295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7C6581-38BE-8E13-6131-E8DF38934B83}"/>
              </a:ext>
            </a:extLst>
          </p:cNvPr>
          <p:cNvSpPr txBox="1"/>
          <p:nvPr/>
        </p:nvSpPr>
        <p:spPr>
          <a:xfrm>
            <a:off x="1446143" y="1972703"/>
            <a:ext cx="8227943" cy="2817823"/>
          </a:xfrm>
          <a:prstGeom prst="rect">
            <a:avLst/>
          </a:prstGeom>
          <a:noFill/>
        </p:spPr>
        <p:txBody>
          <a:bodyPr wrap="square">
            <a:spAutoFit/>
          </a:bodyPr>
          <a:lstStyle/>
          <a:p>
            <a:r>
              <a:rPr lang="en-IN" b="0" dirty="0">
                <a:solidFill>
                  <a:srgbClr val="569CD6"/>
                </a:solidFill>
                <a:effectLst/>
                <a:latin typeface="Consolas" panose="020B0609020204030204" pitchFamily="49" charset="0"/>
              </a:rPr>
              <a:t>                         QUOTA DATA</a:t>
            </a:r>
          </a:p>
          <a:p>
            <a:endParaRPr lang="en-IN" b="0" dirty="0">
              <a:solidFill>
                <a:srgbClr val="569CD6"/>
              </a:solidFill>
              <a:effectLst/>
              <a:latin typeface="Consolas" panose="020B0609020204030204" pitchFamily="49" charset="0"/>
            </a:endParaRPr>
          </a:p>
          <a:p>
            <a:pPr algn="ctr"/>
            <a:r>
              <a:rPr lang="en-IN" b="0" dirty="0">
                <a:solidFill>
                  <a:srgbClr val="569CD6"/>
                </a:solidFill>
                <a:effectLst/>
                <a:latin typeface="Consolas" panose="020B0609020204030204" pitchFamily="49" charset="0"/>
              </a:rPr>
              <a:t>insert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into</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quota</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(member_type, max_books</a:t>
            </a:r>
            <a:r>
              <a:rPr lang="en-IN" dirty="0">
                <a:latin typeface="Consolas" panose="020B0609020204030204" pitchFamily="49" charset="0"/>
              </a:rPr>
              <a:t> </a:t>
            </a:r>
            <a:r>
              <a:rPr lang="en-IN" b="0" dirty="0">
                <a:effectLst/>
                <a:latin typeface="Consolas" panose="020B0609020204030204" pitchFamily="49" charset="0"/>
              </a:rPr>
              <a:t>max_duration )</a:t>
            </a:r>
          </a:p>
          <a:p>
            <a:pPr algn="ctr"/>
            <a:r>
              <a:rPr lang="en-IN" b="0" dirty="0">
                <a:solidFill>
                  <a:srgbClr val="569CD6"/>
                </a:solidFill>
                <a:effectLst/>
                <a:latin typeface="Consolas" panose="020B0609020204030204" pitchFamily="49" charset="0"/>
              </a:rPr>
              <a:t>values</a:t>
            </a:r>
            <a:endParaRPr lang="en-IN" b="0" dirty="0">
              <a:solidFill>
                <a:srgbClr val="CCCCCC"/>
              </a:solidFill>
              <a:effectLst/>
              <a:latin typeface="Consolas" panose="020B0609020204030204" pitchFamily="49" charset="0"/>
            </a:endParaRPr>
          </a:p>
          <a:p>
            <a:pPr algn="ctr">
              <a:lnSpc>
                <a:spcPct val="150000"/>
              </a:lnSpc>
            </a:pP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('ug',6,30),</a:t>
            </a:r>
          </a:p>
          <a:p>
            <a:pPr algn="ctr">
              <a:lnSpc>
                <a:spcPct val="150000"/>
              </a:lnSpc>
            </a:pPr>
            <a:r>
              <a:rPr lang="en-IN" b="0" dirty="0">
                <a:effectLst/>
                <a:latin typeface="Consolas" panose="020B0609020204030204" pitchFamily="49" charset="0"/>
              </a:rPr>
              <a:t>   ('pg',8,45),</a:t>
            </a:r>
          </a:p>
          <a:p>
            <a:pPr algn="ctr">
              <a:lnSpc>
                <a:spcPct val="150000"/>
              </a:lnSpc>
            </a:pPr>
            <a:r>
              <a:rPr lang="en-IN" b="0" dirty="0">
                <a:effectLst/>
                <a:latin typeface="Consolas" panose="020B0609020204030204" pitchFamily="49" charset="0"/>
              </a:rPr>
              <a:t>   ('phd',8,50),</a:t>
            </a:r>
          </a:p>
          <a:p>
            <a:pPr algn="ctr">
              <a:lnSpc>
                <a:spcPct val="150000"/>
              </a:lnSpc>
            </a:pPr>
            <a:r>
              <a:rPr lang="en-IN" b="0" dirty="0">
                <a:effectLst/>
                <a:latin typeface="Consolas" panose="020B0609020204030204" pitchFamily="49" charset="0"/>
              </a:rPr>
              <a:t>   ('fac',7,45);</a:t>
            </a:r>
          </a:p>
        </p:txBody>
      </p:sp>
    </p:spTree>
    <p:extLst>
      <p:ext uri="{BB962C8B-B14F-4D97-AF65-F5344CB8AC3E}">
        <p14:creationId xmlns:p14="http://schemas.microsoft.com/office/powerpoint/2010/main" val="257944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64BD4-08F4-97F3-8165-4CC1285EA214}"/>
              </a:ext>
            </a:extLst>
          </p:cNvPr>
          <p:cNvSpPr txBox="1"/>
          <p:nvPr/>
        </p:nvSpPr>
        <p:spPr>
          <a:xfrm>
            <a:off x="906117" y="0"/>
            <a:ext cx="8728213" cy="6066789"/>
          </a:xfrm>
          <a:prstGeom prst="rect">
            <a:avLst/>
          </a:prstGeom>
          <a:noFill/>
        </p:spPr>
        <p:txBody>
          <a:bodyPr wrap="square">
            <a:spAutoFit/>
          </a:bodyPr>
          <a:lstStyle/>
          <a:p>
            <a:pPr>
              <a:lnSpc>
                <a:spcPct val="150000"/>
              </a:lnSpc>
            </a:pPr>
            <a:r>
              <a:rPr lang="en-IN" b="0" dirty="0">
                <a:solidFill>
                  <a:srgbClr val="CCCCCC"/>
                </a:solidFill>
                <a:effectLst/>
                <a:latin typeface="Consolas" panose="020B0609020204030204" pitchFamily="49" charset="0"/>
              </a:rPr>
              <a:t>                    </a:t>
            </a:r>
            <a:r>
              <a:rPr lang="en-IN" b="0" dirty="0">
                <a:solidFill>
                  <a:srgbClr val="00B0F0"/>
                </a:solidFill>
                <a:effectLst/>
                <a:latin typeface="Consolas" panose="020B0609020204030204" pitchFamily="49" charset="0"/>
              </a:rPr>
              <a:t>STUDENT DATA</a:t>
            </a:r>
            <a:br>
              <a:rPr lang="en-IN" b="0" dirty="0">
                <a:solidFill>
                  <a:srgbClr val="CCCCCC"/>
                </a:solidFill>
                <a:effectLst/>
                <a:latin typeface="Consolas" panose="020B0609020204030204" pitchFamily="49" charset="0"/>
              </a:rPr>
            </a:br>
            <a:r>
              <a:rPr lang="en-IN" sz="1100" b="0" dirty="0">
                <a:solidFill>
                  <a:srgbClr val="569CD6"/>
                </a:solidFill>
                <a:effectLst/>
                <a:latin typeface="Consolas" panose="020B0609020204030204" pitchFamily="49" charset="0"/>
              </a:rPr>
              <a:t>insert</a:t>
            </a:r>
            <a:r>
              <a:rPr lang="en-IN" sz="1100" b="0" dirty="0">
                <a:solidFill>
                  <a:srgbClr val="CCCCCC"/>
                </a:solidFill>
                <a:effectLst/>
                <a:latin typeface="Consolas" panose="020B0609020204030204" pitchFamily="49" charset="0"/>
              </a:rPr>
              <a:t> </a:t>
            </a:r>
            <a:r>
              <a:rPr lang="en-IN" sz="1100" b="0" dirty="0">
                <a:solidFill>
                  <a:srgbClr val="569CD6"/>
                </a:solidFill>
                <a:effectLst/>
                <a:latin typeface="Consolas" panose="020B0609020204030204" pitchFamily="49" charset="0"/>
              </a:rPr>
              <a:t>into</a:t>
            </a:r>
            <a:r>
              <a:rPr lang="en-IN" sz="1100" b="0" dirty="0">
                <a:solidFill>
                  <a:srgbClr val="CCCCCC"/>
                </a:solidFill>
                <a:effectLst/>
                <a:latin typeface="Consolas" panose="020B0609020204030204" pitchFamily="49" charset="0"/>
              </a:rPr>
              <a:t> </a:t>
            </a:r>
            <a:r>
              <a:rPr lang="en-IN" sz="1100" b="0" dirty="0">
                <a:effectLst/>
                <a:latin typeface="Consolas" panose="020B0609020204030204" pitchFamily="49" charset="0"/>
              </a:rPr>
              <a:t>student (student_fname,student_lname,gender,dob,department,mobile_no,roll_no,degree)</a:t>
            </a:r>
          </a:p>
          <a:p>
            <a:pPr>
              <a:lnSpc>
                <a:spcPct val="150000"/>
              </a:lnSpc>
            </a:pPr>
            <a:r>
              <a:rPr lang="en-IN" sz="1100" b="0" dirty="0">
                <a:solidFill>
                  <a:srgbClr val="00B0F0"/>
                </a:solidFill>
                <a:effectLst/>
                <a:latin typeface="Consolas" panose="020B0609020204030204" pitchFamily="49" charset="0"/>
              </a:rPr>
              <a:t>VALUES</a:t>
            </a:r>
          </a:p>
          <a:p>
            <a:pPr>
              <a:lnSpc>
                <a:spcPct val="150000"/>
              </a:lnSpc>
            </a:pPr>
            <a:r>
              <a:rPr lang="en-IN" sz="1100" b="0" dirty="0">
                <a:effectLst/>
                <a:latin typeface="Consolas" panose="020B0609020204030204" pitchFamily="49" charset="0"/>
              </a:rPr>
              <a:t>    ('Anirudh','Pabbaraju','M','2004-11-03','CSE','7981192166','22CSEUA10','ug'),</a:t>
            </a:r>
          </a:p>
          <a:p>
            <a:pPr>
              <a:lnSpc>
                <a:spcPct val="150000"/>
              </a:lnSpc>
            </a:pPr>
            <a:r>
              <a:rPr lang="en-IN" sz="1100" b="0" dirty="0">
                <a:effectLst/>
                <a:latin typeface="Consolas" panose="020B0609020204030204" pitchFamily="49" charset="0"/>
              </a:rPr>
              <a:t>    ('Goutham','Srivastav','M','2003-12-13','ECE','7981192167','21ECEUA14','ug'),</a:t>
            </a:r>
          </a:p>
          <a:p>
            <a:pPr>
              <a:lnSpc>
                <a:spcPct val="150000"/>
              </a:lnSpc>
            </a:pPr>
            <a:r>
              <a:rPr lang="en-IN" sz="1100" b="0" dirty="0">
                <a:effectLst/>
                <a:latin typeface="Consolas" panose="020B0609020204030204" pitchFamily="49" charset="0"/>
              </a:rPr>
              <a:t>    ('Shilpa','Saxema','F','2004-10-23','CSE','7981192168','22CSEPA15','pg'),</a:t>
            </a:r>
          </a:p>
          <a:p>
            <a:pPr>
              <a:lnSpc>
                <a:spcPct val="150000"/>
              </a:lnSpc>
            </a:pPr>
            <a:r>
              <a:rPr lang="en-IN" sz="1100" b="0" dirty="0">
                <a:effectLst/>
                <a:latin typeface="Consolas" panose="020B0609020204030204" pitchFamily="49" charset="0"/>
              </a:rPr>
              <a:t>    ('Anil','Gupta','M','2003-09-30','MECH','7981192169','21PDC15','phd'),</a:t>
            </a:r>
          </a:p>
          <a:p>
            <a:pPr>
              <a:lnSpc>
                <a:spcPct val="150000"/>
              </a:lnSpc>
            </a:pPr>
            <a:r>
              <a:rPr lang="en-IN" sz="1100" b="0" dirty="0">
                <a:effectLst/>
                <a:latin typeface="Consolas" panose="020B0609020204030204" pitchFamily="49" charset="0"/>
              </a:rPr>
              <a:t>    ('Aditi','Pittala','F','2005-11-30','MECH','7981192156','23MECHUA21','ug'),</a:t>
            </a:r>
          </a:p>
          <a:p>
            <a:pPr>
              <a:lnSpc>
                <a:spcPct val="150000"/>
              </a:lnSpc>
            </a:pPr>
            <a:r>
              <a:rPr lang="en-IN" sz="1100" b="0" dirty="0">
                <a:effectLst/>
                <a:latin typeface="Consolas" panose="020B0609020204030204" pitchFamily="49" charset="0"/>
              </a:rPr>
              <a:t>    ('Abhishek','Nayar','M','2004-08-27','BIOTECH','7981192146','22BIOUA18','ug'),</a:t>
            </a:r>
          </a:p>
          <a:p>
            <a:pPr>
              <a:lnSpc>
                <a:spcPct val="150000"/>
              </a:lnSpc>
            </a:pPr>
            <a:r>
              <a:rPr lang="en-IN" sz="1100" b="0" dirty="0">
                <a:effectLst/>
                <a:latin typeface="Consolas" panose="020B0609020204030204" pitchFamily="49" charset="0"/>
              </a:rPr>
              <a:t>    ('Teja','Sharma','M','2003-09-26','CIVIL','7981192136','21CIVPA13','pg'),</a:t>
            </a:r>
          </a:p>
          <a:p>
            <a:pPr>
              <a:lnSpc>
                <a:spcPct val="150000"/>
              </a:lnSpc>
            </a:pPr>
            <a:r>
              <a:rPr lang="en-IN" sz="1100" b="0" dirty="0">
                <a:effectLst/>
                <a:latin typeface="Consolas" panose="020B0609020204030204" pitchFamily="49" charset="0"/>
              </a:rPr>
              <a:t>    ('Ambika','Khatri','F','2004-01-24','CSE','7981192126','22PDC10','phd'),</a:t>
            </a:r>
          </a:p>
          <a:p>
            <a:pPr>
              <a:lnSpc>
                <a:spcPct val="150000"/>
              </a:lnSpc>
            </a:pPr>
            <a:r>
              <a:rPr lang="en-IN" sz="1100" b="0" dirty="0">
                <a:effectLst/>
                <a:latin typeface="Consolas" panose="020B0609020204030204" pitchFamily="49" charset="0"/>
              </a:rPr>
              <a:t>    ('Rahul','Mahadev','M','2004-03-22','EEE','7981192116','22EEEUB02','ug'),</a:t>
            </a:r>
          </a:p>
          <a:p>
            <a:pPr>
              <a:lnSpc>
                <a:spcPct val="150000"/>
              </a:lnSpc>
            </a:pPr>
            <a:r>
              <a:rPr lang="en-IN" sz="1100" b="0" dirty="0">
                <a:effectLst/>
                <a:latin typeface="Consolas" panose="020B0609020204030204" pitchFamily="49" charset="0"/>
              </a:rPr>
              <a:t>    ('Nikesh','Tadela','M','2002-04-13','CSE','7981192106','20CSEUA56','ug'),</a:t>
            </a:r>
          </a:p>
          <a:p>
            <a:pPr>
              <a:lnSpc>
                <a:spcPct val="150000"/>
              </a:lnSpc>
            </a:pPr>
            <a:r>
              <a:rPr lang="en-IN" sz="1100" b="0" dirty="0">
                <a:effectLst/>
                <a:latin typeface="Consolas" panose="020B0609020204030204" pitchFamily="49" charset="0"/>
              </a:rPr>
              <a:t>    ('Sai','Charan','M','2002-05-17','MNC','7981192266','20MNCPA23','pg'),</a:t>
            </a:r>
          </a:p>
          <a:p>
            <a:pPr>
              <a:lnSpc>
                <a:spcPct val="150000"/>
              </a:lnSpc>
            </a:pPr>
            <a:r>
              <a:rPr lang="en-IN" sz="1100" b="0" dirty="0">
                <a:effectLst/>
                <a:latin typeface="Consolas" panose="020B0609020204030204" pitchFamily="49" charset="0"/>
              </a:rPr>
              <a:t>    ('Anunita','Bindal','F','2002-06-16','VLSI','7981192366','20PDD15','phd'),</a:t>
            </a:r>
          </a:p>
          <a:p>
            <a:pPr>
              <a:lnSpc>
                <a:spcPct val="150000"/>
              </a:lnSpc>
            </a:pPr>
            <a:r>
              <a:rPr lang="en-IN" sz="1100" b="0" dirty="0">
                <a:effectLst/>
                <a:latin typeface="Consolas" panose="020B0609020204030204" pitchFamily="49" charset="0"/>
              </a:rPr>
              <a:t>    ('Akanksha','Raj','F','2004-07-15','CSE','7981192466','22CSEUA45','ug'),</a:t>
            </a:r>
          </a:p>
          <a:p>
            <a:pPr>
              <a:lnSpc>
                <a:spcPct val="150000"/>
              </a:lnSpc>
            </a:pPr>
            <a:r>
              <a:rPr lang="en-IN" sz="1100" b="0" dirty="0">
                <a:effectLst/>
                <a:latin typeface="Consolas" panose="020B0609020204030204" pitchFamily="49" charset="0"/>
              </a:rPr>
              <a:t>    ('Alekhya','Boju','F','2004-12-18','VLSI','7981192566','22VLSIUA08','ug'),</a:t>
            </a:r>
          </a:p>
          <a:p>
            <a:pPr>
              <a:lnSpc>
                <a:spcPct val="150000"/>
              </a:lnSpc>
            </a:pPr>
            <a:r>
              <a:rPr lang="en-IN" sz="1100" b="0" dirty="0">
                <a:effectLst/>
                <a:latin typeface="Consolas" panose="020B0609020204030204" pitchFamily="49" charset="0"/>
              </a:rPr>
              <a:t>    ('Amir','Hamza','M','2004-01-19','CSE','7981192666','22CSEPA17','pg'),</a:t>
            </a:r>
          </a:p>
          <a:p>
            <a:pPr>
              <a:lnSpc>
                <a:spcPct val="150000"/>
              </a:lnSpc>
            </a:pPr>
            <a:r>
              <a:rPr lang="en-IN" sz="1100" b="0" dirty="0">
                <a:effectLst/>
                <a:latin typeface="Consolas" panose="020B0609020204030204" pitchFamily="49" charset="0"/>
              </a:rPr>
              <a:t>    ('Viraj','Perugu','M','2003-10-22','MECH','7981192766','21PDC34','phd'),</a:t>
            </a:r>
          </a:p>
          <a:p>
            <a:pPr>
              <a:lnSpc>
                <a:spcPct val="150000"/>
              </a:lnSpc>
            </a:pPr>
            <a:r>
              <a:rPr lang="en-IN" sz="1100" b="0" dirty="0">
                <a:effectLst/>
                <a:latin typeface="Consolas" panose="020B0609020204030204" pitchFamily="49" charset="0"/>
              </a:rPr>
              <a:t>    ('Akshara','Hassan','F','2003-05-05','CSE','7981192866','21CSEUA15','ug'),</a:t>
            </a:r>
          </a:p>
          <a:p>
            <a:pPr>
              <a:lnSpc>
                <a:spcPct val="150000"/>
              </a:lnSpc>
            </a:pPr>
            <a:r>
              <a:rPr lang="en-IN" sz="1100" b="0" dirty="0">
                <a:effectLst/>
                <a:latin typeface="Consolas" panose="020B0609020204030204" pitchFamily="49" charset="0"/>
              </a:rPr>
              <a:t>    ('Bhim','Gurjar','M','2003-06-06','ECE','7981192966','21ECEUB12','ug'),</a:t>
            </a:r>
          </a:p>
          <a:p>
            <a:pPr>
              <a:lnSpc>
                <a:spcPct val="150000"/>
              </a:lnSpc>
            </a:pPr>
            <a:r>
              <a:rPr lang="en-IN" sz="1100" b="0" dirty="0">
                <a:effectLst/>
                <a:latin typeface="Consolas" panose="020B0609020204030204" pitchFamily="49" charset="0"/>
              </a:rPr>
              <a:t>    ('Vayu','Ragavan','M','2003-05-07','MNC','7981191166','21MNCPB34','pg'),</a:t>
            </a:r>
          </a:p>
          <a:p>
            <a:pPr>
              <a:lnSpc>
                <a:spcPct val="150000"/>
              </a:lnSpc>
            </a:pPr>
            <a:r>
              <a:rPr lang="en-IN" sz="1100" b="0" dirty="0">
                <a:effectLst/>
                <a:latin typeface="Consolas" panose="020B0609020204030204" pitchFamily="49" charset="0"/>
              </a:rPr>
              <a:t>    ('Maya','Banerjee','F','2004-07-04','EEE','7981193166','22PDA17','phd');</a:t>
            </a:r>
          </a:p>
        </p:txBody>
      </p:sp>
    </p:spTree>
    <p:extLst>
      <p:ext uri="{BB962C8B-B14F-4D97-AF65-F5344CB8AC3E}">
        <p14:creationId xmlns:p14="http://schemas.microsoft.com/office/powerpoint/2010/main" val="3620772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A2594-5E23-3ABE-C2B7-0930F9FFF226}"/>
              </a:ext>
            </a:extLst>
          </p:cNvPr>
          <p:cNvSpPr txBox="1"/>
          <p:nvPr/>
        </p:nvSpPr>
        <p:spPr>
          <a:xfrm>
            <a:off x="1088334" y="340172"/>
            <a:ext cx="8135178" cy="5905206"/>
          </a:xfrm>
          <a:prstGeom prst="rect">
            <a:avLst/>
          </a:prstGeom>
          <a:noFill/>
        </p:spPr>
        <p:txBody>
          <a:bodyPr wrap="square">
            <a:spAutoFit/>
          </a:bodyPr>
          <a:lstStyle/>
          <a:p>
            <a:pPr>
              <a:lnSpc>
                <a:spcPct val="150000"/>
              </a:lnSpc>
            </a:pPr>
            <a:r>
              <a:rPr lang="en-IN" sz="1100" b="0" dirty="0">
                <a:solidFill>
                  <a:srgbClr val="569CD6"/>
                </a:solidFill>
                <a:effectLst/>
                <a:latin typeface="Consolas" panose="020B0609020204030204" pitchFamily="49" charset="0"/>
              </a:rPr>
              <a:t>                                STUDENT DATA</a:t>
            </a:r>
          </a:p>
          <a:p>
            <a:pPr>
              <a:lnSpc>
                <a:spcPct val="150000"/>
              </a:lnSpc>
            </a:pPr>
            <a:r>
              <a:rPr lang="en-IN" sz="1100" b="0" dirty="0">
                <a:solidFill>
                  <a:srgbClr val="569CD6"/>
                </a:solidFill>
                <a:effectLst/>
                <a:latin typeface="Consolas" panose="020B0609020204030204" pitchFamily="49" charset="0"/>
              </a:rPr>
              <a:t>insert</a:t>
            </a:r>
            <a:r>
              <a:rPr lang="en-IN" sz="1100" b="0" dirty="0">
                <a:solidFill>
                  <a:srgbClr val="CCCCCC"/>
                </a:solidFill>
                <a:effectLst/>
                <a:latin typeface="Consolas" panose="020B0609020204030204" pitchFamily="49" charset="0"/>
              </a:rPr>
              <a:t> </a:t>
            </a:r>
            <a:r>
              <a:rPr lang="en-IN" sz="1100" b="0" dirty="0">
                <a:solidFill>
                  <a:srgbClr val="569CD6"/>
                </a:solidFill>
                <a:effectLst/>
                <a:latin typeface="Consolas" panose="020B0609020204030204" pitchFamily="49" charset="0"/>
              </a:rPr>
              <a:t>into</a:t>
            </a:r>
            <a:r>
              <a:rPr lang="en-IN" sz="1100" b="0" dirty="0">
                <a:solidFill>
                  <a:srgbClr val="CCCCCC"/>
                </a:solidFill>
                <a:effectLst/>
                <a:latin typeface="Consolas" panose="020B0609020204030204" pitchFamily="49" charset="0"/>
              </a:rPr>
              <a:t> </a:t>
            </a:r>
            <a:r>
              <a:rPr lang="en-IN" sz="1100" b="0" dirty="0">
                <a:effectLst/>
                <a:latin typeface="Consolas" panose="020B0609020204030204" pitchFamily="49" charset="0"/>
              </a:rPr>
              <a:t>student (student_fname,student_lname,gender,dob,department,mobile_no,roll_no,degree)</a:t>
            </a:r>
          </a:p>
          <a:p>
            <a:pPr>
              <a:lnSpc>
                <a:spcPct val="150000"/>
              </a:lnSpc>
            </a:pPr>
            <a:r>
              <a:rPr lang="en-IN" sz="1100" b="0" dirty="0">
                <a:solidFill>
                  <a:srgbClr val="569CD6"/>
                </a:solidFill>
                <a:effectLst/>
                <a:latin typeface="Consolas" panose="020B0609020204030204" pitchFamily="49" charset="0"/>
              </a:rPr>
              <a:t>values</a:t>
            </a:r>
            <a:r>
              <a:rPr lang="en-IN" sz="1100" b="0" dirty="0">
                <a:solidFill>
                  <a:srgbClr val="CCCCCC"/>
                </a:solidFill>
                <a:effectLst/>
                <a:latin typeface="Consolas" panose="020B0609020204030204" pitchFamily="49" charset="0"/>
              </a:rPr>
              <a:t> </a:t>
            </a:r>
          </a:p>
          <a:p>
            <a:pPr>
              <a:lnSpc>
                <a:spcPct val="150000"/>
              </a:lnSpc>
            </a:pPr>
            <a:r>
              <a:rPr lang="en-IN" sz="1100" b="0" dirty="0">
                <a:effectLst/>
                <a:latin typeface="Consolas" panose="020B0609020204030204" pitchFamily="49" charset="0"/>
              </a:rPr>
              <a:t>      ('Teja','Karthikeya','M','2004-07-26','CSE','9356478391','22CSEUB03','ug'),</a:t>
            </a:r>
          </a:p>
          <a:p>
            <a:pPr>
              <a:lnSpc>
                <a:spcPct val="150000"/>
              </a:lnSpc>
            </a:pPr>
            <a:r>
              <a:rPr lang="en-IN" sz="1100" b="0" dirty="0">
                <a:effectLst/>
                <a:latin typeface="Consolas" panose="020B0609020204030204" pitchFamily="49" charset="0"/>
              </a:rPr>
              <a:t>('Anirudh','Pabbaraju','M','2004-05-24','CSE','9564783920','22CSEUA11','ug'),</a:t>
            </a:r>
          </a:p>
          <a:p>
            <a:pPr>
              <a:lnSpc>
                <a:spcPct val="150000"/>
              </a:lnSpc>
            </a:pPr>
            <a:r>
              <a:rPr lang="en-IN" sz="1100" b="0" dirty="0">
                <a:effectLst/>
                <a:latin typeface="Consolas" panose="020B0609020204030204" pitchFamily="49" charset="0"/>
              </a:rPr>
              <a:t>('Tushar','Kumar','M','2004-08-26','ECE','9098765678','22ECEUB01','ug'),</a:t>
            </a:r>
          </a:p>
          <a:p>
            <a:pPr>
              <a:lnSpc>
                <a:spcPct val="150000"/>
              </a:lnSpc>
            </a:pPr>
            <a:r>
              <a:rPr lang="en-IN" sz="1100" b="0" dirty="0">
                <a:effectLst/>
                <a:latin typeface="Consolas" panose="020B0609020204030204" pitchFamily="49" charset="0"/>
              </a:rPr>
              <a:t>('Pooja','Sharma','F','2004-09-18','ECE','9234567891','22ECEUB10','ug'),</a:t>
            </a:r>
          </a:p>
          <a:p>
            <a:pPr>
              <a:lnSpc>
                <a:spcPct val="150000"/>
              </a:lnSpc>
            </a:pPr>
            <a:r>
              <a:rPr lang="en-IN" sz="1100" b="0" dirty="0">
                <a:effectLst/>
                <a:latin typeface="Consolas" panose="020B0609020204030204" pitchFamily="49" charset="0"/>
              </a:rPr>
              <a:t>('Deepti','','F','2004-10-17','BIOTECH','9567890093','22BIOUB15','ug'),</a:t>
            </a:r>
          </a:p>
          <a:p>
            <a:pPr>
              <a:lnSpc>
                <a:spcPct val="150000"/>
              </a:lnSpc>
            </a:pPr>
            <a:r>
              <a:rPr lang="en-IN" sz="1100" b="0" dirty="0">
                <a:effectLst/>
                <a:latin typeface="Consolas" panose="020B0609020204030204" pitchFamily="49" charset="0"/>
              </a:rPr>
              <a:t>('Nikesh','Tadela','M','2004-09-25','BIOTECH','9465445679','22BIOUB21','ug'),</a:t>
            </a:r>
          </a:p>
          <a:p>
            <a:pPr>
              <a:lnSpc>
                <a:spcPct val="150000"/>
              </a:lnSpc>
            </a:pPr>
            <a:r>
              <a:rPr lang="en-IN" sz="1100" b="0" dirty="0">
                <a:effectLst/>
                <a:latin typeface="Consolas" panose="020B0609020204030204" pitchFamily="49" charset="0"/>
              </a:rPr>
              <a:t>('Sathvika','Anagha','F','2003-08-22','MME','9657849234','22MMEUB29','ug'),</a:t>
            </a:r>
          </a:p>
          <a:p>
            <a:pPr>
              <a:lnSpc>
                <a:spcPct val="150000"/>
              </a:lnSpc>
            </a:pPr>
            <a:r>
              <a:rPr lang="en-IN" sz="1100" b="0" dirty="0">
                <a:effectLst/>
                <a:latin typeface="Consolas" panose="020B0609020204030204" pitchFamily="49" charset="0"/>
              </a:rPr>
              <a:t>('Sathvik','Shetty','M','2004-09-12','MME','8456748321','22MMEUB28','ug'),</a:t>
            </a:r>
          </a:p>
          <a:p>
            <a:pPr>
              <a:lnSpc>
                <a:spcPct val="150000"/>
              </a:lnSpc>
            </a:pPr>
            <a:r>
              <a:rPr lang="en-IN" sz="1100" b="0" dirty="0">
                <a:effectLst/>
                <a:latin typeface="Consolas" panose="020B0609020204030204" pitchFamily="49" charset="0"/>
              </a:rPr>
              <a:t>('Shriya','Saxena','F','2004-06-05','MECH','8675340986','22MECHUB29','ug'),</a:t>
            </a:r>
          </a:p>
          <a:p>
            <a:pPr>
              <a:lnSpc>
                <a:spcPct val="150000"/>
              </a:lnSpc>
            </a:pPr>
            <a:r>
              <a:rPr lang="en-IN" sz="1100" b="0" dirty="0">
                <a:effectLst/>
                <a:latin typeface="Consolas" panose="020B0609020204030204" pitchFamily="49" charset="0"/>
              </a:rPr>
              <a:t>('Shika','Pandey','F','2004-08-21','MECH','7654567890','22MECHUB10','ug'),</a:t>
            </a:r>
          </a:p>
          <a:p>
            <a:pPr>
              <a:lnSpc>
                <a:spcPct val="150000"/>
              </a:lnSpc>
            </a:pPr>
            <a:r>
              <a:rPr lang="en-IN" sz="1100" b="0" dirty="0">
                <a:effectLst/>
                <a:latin typeface="Consolas" panose="020B0609020204030204" pitchFamily="49" charset="0"/>
              </a:rPr>
              <a:t>('Tanmay','Chauhan','M','2004-02-22','CSE','8789098762','21CSEPB12','pg'),</a:t>
            </a:r>
          </a:p>
          <a:p>
            <a:pPr>
              <a:lnSpc>
                <a:spcPct val="150000"/>
              </a:lnSpc>
            </a:pPr>
            <a:r>
              <a:rPr lang="en-IN" sz="1100" b="0" dirty="0">
                <a:effectLst/>
                <a:latin typeface="Consolas" panose="020B0609020204030204" pitchFamily="49" charset="0"/>
              </a:rPr>
              <a:t>('Manish','Chauhan','M','2004-05-21','CSE','8098765450','21CSEPA12','pg'),</a:t>
            </a:r>
          </a:p>
          <a:p>
            <a:pPr>
              <a:lnSpc>
                <a:spcPct val="150000"/>
              </a:lnSpc>
            </a:pPr>
            <a:r>
              <a:rPr lang="en-IN" sz="1100" b="0" dirty="0">
                <a:effectLst/>
                <a:latin typeface="Consolas" panose="020B0609020204030204" pitchFamily="49" charset="0"/>
              </a:rPr>
              <a:t>('Sreenidhi','Sahay','F','2004-03-02','CSE','9876567890','20CSEPB18','pg'),</a:t>
            </a:r>
          </a:p>
          <a:p>
            <a:pPr>
              <a:lnSpc>
                <a:spcPct val="150000"/>
              </a:lnSpc>
            </a:pPr>
            <a:r>
              <a:rPr lang="en-IN" sz="1100" b="0" dirty="0">
                <a:effectLst/>
                <a:latin typeface="Consolas" panose="020B0609020204030204" pitchFamily="49" charset="0"/>
              </a:rPr>
              <a:t>('Sanjay','Sahoo','M','2004-04-12','ECE','8123456549','21ECEPB10','pg'),</a:t>
            </a:r>
          </a:p>
          <a:p>
            <a:pPr>
              <a:lnSpc>
                <a:spcPct val="150000"/>
              </a:lnSpc>
            </a:pPr>
            <a:r>
              <a:rPr lang="en-IN" sz="1100" b="0" dirty="0">
                <a:effectLst/>
                <a:latin typeface="Consolas" panose="020B0609020204030204" pitchFamily="49" charset="0"/>
              </a:rPr>
              <a:t>('Rajeswari','Gaikwad','F','2004-07-22','ECE','7890123455','21ECEPA02','pg'),</a:t>
            </a:r>
          </a:p>
          <a:p>
            <a:pPr>
              <a:lnSpc>
                <a:spcPct val="150000"/>
              </a:lnSpc>
            </a:pPr>
            <a:r>
              <a:rPr lang="en-IN" sz="1100" b="0" dirty="0">
                <a:effectLst/>
                <a:latin typeface="Consolas" panose="020B0609020204030204" pitchFamily="49" charset="0"/>
              </a:rPr>
              <a:t>('Tanmay','Rao','M','2004-12-22','CSE','9856789971','21PHA12','phd'),</a:t>
            </a:r>
          </a:p>
          <a:p>
            <a:pPr>
              <a:lnSpc>
                <a:spcPct val="150000"/>
              </a:lnSpc>
            </a:pPr>
            <a:r>
              <a:rPr lang="en-IN" sz="1100" b="0" dirty="0">
                <a:effectLst/>
                <a:latin typeface="Consolas" panose="020B0609020204030204" pitchFamily="49" charset="0"/>
              </a:rPr>
              <a:t>('Tanay','Reddy','M','2004-11-21','CIVIL','9996789545','21PDA22','phd'),</a:t>
            </a:r>
          </a:p>
          <a:p>
            <a:pPr>
              <a:lnSpc>
                <a:spcPct val="150000"/>
              </a:lnSpc>
            </a:pPr>
            <a:r>
              <a:rPr lang="en-IN" sz="1100" b="0" dirty="0">
                <a:effectLst/>
                <a:latin typeface="Consolas" panose="020B0609020204030204" pitchFamily="49" charset="0"/>
              </a:rPr>
              <a:t>('Girija','Anand','F','2004-02-22','EEE','8874567894','21PDB32','phd'),</a:t>
            </a:r>
          </a:p>
          <a:p>
            <a:pPr>
              <a:lnSpc>
                <a:spcPct val="150000"/>
              </a:lnSpc>
            </a:pPr>
            <a:r>
              <a:rPr lang="en-IN" sz="1100" b="0" dirty="0">
                <a:effectLst/>
                <a:latin typeface="Consolas" panose="020B0609020204030204" pitchFamily="49" charset="0"/>
              </a:rPr>
              <a:t>('Devi','Nayak','F','2004-12-11','MNC','7567890123','21PDB42','phd'),</a:t>
            </a:r>
          </a:p>
          <a:p>
            <a:pPr>
              <a:lnSpc>
                <a:spcPct val="150000"/>
              </a:lnSpc>
            </a:pPr>
            <a:r>
              <a:rPr lang="en-IN" sz="1100" b="0" dirty="0">
                <a:effectLst/>
                <a:latin typeface="Consolas" panose="020B0609020204030204" pitchFamily="49" charset="0"/>
              </a:rPr>
              <a:t>('Shiva','Pathak','M','2004-03-12','VLSI','9087654321','21PDB12','phd');</a:t>
            </a:r>
          </a:p>
        </p:txBody>
      </p:sp>
    </p:spTree>
    <p:extLst>
      <p:ext uri="{BB962C8B-B14F-4D97-AF65-F5344CB8AC3E}">
        <p14:creationId xmlns:p14="http://schemas.microsoft.com/office/powerpoint/2010/main" val="50077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F2ED0-5D1E-B909-FB90-0D4700045F2E}"/>
              </a:ext>
            </a:extLst>
          </p:cNvPr>
          <p:cNvSpPr txBox="1"/>
          <p:nvPr/>
        </p:nvSpPr>
        <p:spPr>
          <a:xfrm>
            <a:off x="192155" y="349439"/>
            <a:ext cx="7215810" cy="6413038"/>
          </a:xfrm>
          <a:prstGeom prst="rect">
            <a:avLst/>
          </a:prstGeom>
          <a:noFill/>
        </p:spPr>
        <p:txBody>
          <a:bodyPr wrap="square">
            <a:spAutoFit/>
          </a:bodyPr>
          <a:lstStyle/>
          <a:p>
            <a:pPr>
              <a:lnSpc>
                <a:spcPct val="150000"/>
              </a:lnSpc>
            </a:pPr>
            <a:r>
              <a:rPr lang="en-IN" sz="1100" b="0" dirty="0">
                <a:solidFill>
                  <a:srgbClr val="569CD6"/>
                </a:solidFill>
                <a:effectLst/>
                <a:latin typeface="Consolas" panose="020B0609020204030204" pitchFamily="49" charset="0"/>
              </a:rPr>
              <a:t>                          FACULTY DATA</a:t>
            </a:r>
          </a:p>
          <a:p>
            <a:pPr>
              <a:lnSpc>
                <a:spcPct val="150000"/>
              </a:lnSpc>
            </a:pPr>
            <a:r>
              <a:rPr lang="en-IN" sz="1100" b="0" dirty="0">
                <a:solidFill>
                  <a:srgbClr val="569CD6"/>
                </a:solidFill>
                <a:effectLst/>
                <a:latin typeface="Consolas" panose="020B0609020204030204" pitchFamily="49" charset="0"/>
              </a:rPr>
              <a:t>insert</a:t>
            </a:r>
            <a:r>
              <a:rPr lang="en-IN" sz="1100" b="0" dirty="0">
                <a:solidFill>
                  <a:srgbClr val="CCCCCC"/>
                </a:solidFill>
                <a:effectLst/>
                <a:latin typeface="Consolas" panose="020B0609020204030204" pitchFamily="49" charset="0"/>
              </a:rPr>
              <a:t> </a:t>
            </a:r>
            <a:r>
              <a:rPr lang="en-IN" sz="1100" b="0" dirty="0">
                <a:solidFill>
                  <a:srgbClr val="569CD6"/>
                </a:solidFill>
                <a:effectLst/>
                <a:latin typeface="Consolas" panose="020B0609020204030204" pitchFamily="49" charset="0"/>
              </a:rPr>
              <a:t>into</a:t>
            </a:r>
            <a:r>
              <a:rPr lang="en-IN" sz="1100" b="0" dirty="0">
                <a:solidFill>
                  <a:srgbClr val="CCCCCC"/>
                </a:solidFill>
                <a:effectLst/>
                <a:latin typeface="Consolas" panose="020B0609020204030204" pitchFamily="49" charset="0"/>
              </a:rPr>
              <a:t> </a:t>
            </a:r>
            <a:r>
              <a:rPr lang="en-IN" sz="1100" b="0" dirty="0">
                <a:effectLst/>
                <a:latin typeface="Consolas" panose="020B0609020204030204" pitchFamily="49" charset="0"/>
              </a:rPr>
              <a:t>faculty (faculty_fname, faculty_lname, gender, doj, department, mobile_no, id)</a:t>
            </a:r>
          </a:p>
          <a:p>
            <a:pPr>
              <a:lnSpc>
                <a:spcPct val="150000"/>
              </a:lnSpc>
            </a:pPr>
            <a:r>
              <a:rPr lang="en-IN" sz="1100" b="0" dirty="0">
                <a:effectLst/>
                <a:latin typeface="Consolas" panose="020B0609020204030204" pitchFamily="49" charset="0"/>
              </a:rPr>
              <a:t>VALUES</a:t>
            </a:r>
          </a:p>
          <a:p>
            <a:pPr>
              <a:lnSpc>
                <a:spcPct val="150000"/>
              </a:lnSpc>
            </a:pPr>
            <a:r>
              <a:rPr lang="en-IN" sz="1100" b="0" dirty="0">
                <a:solidFill>
                  <a:srgbClr val="CCCCCC"/>
                </a:solidFill>
                <a:effectLst/>
                <a:latin typeface="Consolas" panose="020B0609020204030204" pitchFamily="49" charset="0"/>
              </a:rPr>
              <a:t>    </a:t>
            </a:r>
            <a:r>
              <a:rPr lang="en-IN" sz="1100" b="0" dirty="0">
                <a:effectLst/>
                <a:latin typeface="Consolas" panose="020B0609020204030204" pitchFamily="49" charset="0"/>
              </a:rPr>
              <a:t>('Arnav','Pandit','M','2004-11-03','CSE','7981192166','CSE10'),</a:t>
            </a:r>
          </a:p>
          <a:p>
            <a:pPr>
              <a:lnSpc>
                <a:spcPct val="150000"/>
              </a:lnSpc>
            </a:pPr>
            <a:r>
              <a:rPr lang="en-IN" sz="1100" b="0" dirty="0">
                <a:effectLst/>
                <a:latin typeface="Consolas" panose="020B0609020204030204" pitchFamily="49" charset="0"/>
              </a:rPr>
              <a:t>    ('Sohel','Riyaz','M','2003-12-13','ECE','7981192167','ECE14'),</a:t>
            </a:r>
          </a:p>
          <a:p>
            <a:pPr>
              <a:lnSpc>
                <a:spcPct val="150000"/>
              </a:lnSpc>
            </a:pPr>
            <a:r>
              <a:rPr lang="en-IN" sz="1100" b="0" dirty="0">
                <a:effectLst/>
                <a:latin typeface="Consolas" panose="020B0609020204030204" pitchFamily="49" charset="0"/>
              </a:rPr>
              <a:t>    ('Meera','Kant','F','2004-10-23','CSE','7981192168','CSE15'),</a:t>
            </a:r>
          </a:p>
          <a:p>
            <a:pPr>
              <a:lnSpc>
                <a:spcPct val="150000"/>
              </a:lnSpc>
            </a:pPr>
            <a:r>
              <a:rPr lang="en-IN" sz="1100" b="0" dirty="0">
                <a:effectLst/>
                <a:latin typeface="Consolas" panose="020B0609020204030204" pitchFamily="49" charset="0"/>
              </a:rPr>
              <a:t>    ('Arjun','Sarja','M','2003-09-30','MECH','7981192169','PD15'),</a:t>
            </a:r>
          </a:p>
          <a:p>
            <a:pPr>
              <a:lnSpc>
                <a:spcPct val="150000"/>
              </a:lnSpc>
            </a:pPr>
            <a:r>
              <a:rPr lang="en-IN" sz="1100" b="0" dirty="0">
                <a:effectLst/>
                <a:latin typeface="Consolas" panose="020B0609020204030204" pitchFamily="49" charset="0"/>
              </a:rPr>
              <a:t>    ('Amulya','Valli','F','2005-11-30','MECH','7981192156','MECH21'),</a:t>
            </a:r>
          </a:p>
          <a:p>
            <a:pPr>
              <a:lnSpc>
                <a:spcPct val="150000"/>
              </a:lnSpc>
            </a:pPr>
            <a:r>
              <a:rPr lang="en-IN" sz="1100" b="0" dirty="0">
                <a:effectLst/>
                <a:latin typeface="Consolas" panose="020B0609020204030204" pitchFamily="49" charset="0"/>
              </a:rPr>
              <a:t>    ('Abhiram','Dagar','M','2004-08-27','BIOTECH','7981192146','BIO18'),</a:t>
            </a:r>
          </a:p>
          <a:p>
            <a:pPr>
              <a:lnSpc>
                <a:spcPct val="150000"/>
              </a:lnSpc>
            </a:pPr>
            <a:r>
              <a:rPr lang="en-IN" sz="1100" b="0" dirty="0">
                <a:effectLst/>
                <a:latin typeface="Consolas" panose="020B0609020204030204" pitchFamily="49" charset="0"/>
              </a:rPr>
              <a:t>    ('Tejas','Joshi','M','2003-09-26','CIVIL','7981192136','CIV13'),</a:t>
            </a:r>
          </a:p>
          <a:p>
            <a:pPr>
              <a:lnSpc>
                <a:spcPct val="150000"/>
              </a:lnSpc>
            </a:pPr>
            <a:r>
              <a:rPr lang="en-IN" sz="1100" b="0" dirty="0">
                <a:effectLst/>
                <a:latin typeface="Consolas" panose="020B0609020204030204" pitchFamily="49" charset="0"/>
              </a:rPr>
              <a:t>    ('Ambalika','Gupta','F','2004-01-24','CSE','7981192126','PD10'),</a:t>
            </a:r>
          </a:p>
          <a:p>
            <a:pPr>
              <a:lnSpc>
                <a:spcPct val="150000"/>
              </a:lnSpc>
            </a:pPr>
            <a:r>
              <a:rPr lang="en-IN" sz="1100" b="0" dirty="0">
                <a:effectLst/>
                <a:latin typeface="Consolas" panose="020B0609020204030204" pitchFamily="49" charset="0"/>
              </a:rPr>
              <a:t>    ('Raju','Gopinath','M','2004-03-22','EEE','7981192116','EEE02'),</a:t>
            </a:r>
          </a:p>
          <a:p>
            <a:pPr>
              <a:lnSpc>
                <a:spcPct val="150000"/>
              </a:lnSpc>
            </a:pPr>
            <a:r>
              <a:rPr lang="en-IN" sz="1100" b="0" dirty="0">
                <a:effectLst/>
                <a:latin typeface="Consolas" panose="020B0609020204030204" pitchFamily="49" charset="0"/>
              </a:rPr>
              <a:t>    ('Vinay','Singh','M','2002-04-13','CSE','7981192106','CSE56'),</a:t>
            </a:r>
          </a:p>
          <a:p>
            <a:pPr>
              <a:lnSpc>
                <a:spcPct val="150000"/>
              </a:lnSpc>
            </a:pPr>
            <a:r>
              <a:rPr lang="en-IN" sz="1100" b="0" dirty="0">
                <a:effectLst/>
                <a:latin typeface="Consolas" panose="020B0609020204030204" pitchFamily="49" charset="0"/>
              </a:rPr>
              <a:t>    ('Sai','Karthik','M','2002-05-17','MNC','7981192266','MNC23'),</a:t>
            </a:r>
          </a:p>
          <a:p>
            <a:pPr>
              <a:lnSpc>
                <a:spcPct val="150000"/>
              </a:lnSpc>
            </a:pPr>
            <a:r>
              <a:rPr lang="en-IN" sz="1100" b="0" dirty="0">
                <a:effectLst/>
                <a:latin typeface="Consolas" panose="020B0609020204030204" pitchFamily="49" charset="0"/>
              </a:rPr>
              <a:t>    ('Akshaya','Gomati','F','2002-06-16','VLSI','7981192366','PD16'),</a:t>
            </a:r>
          </a:p>
          <a:p>
            <a:pPr>
              <a:lnSpc>
                <a:spcPct val="150000"/>
              </a:lnSpc>
            </a:pPr>
            <a:r>
              <a:rPr lang="en-IN" sz="1100" b="0" dirty="0">
                <a:effectLst/>
                <a:latin typeface="Consolas" panose="020B0609020204030204" pitchFamily="49" charset="0"/>
              </a:rPr>
              <a:t>    ('Avipsa','Sehgal','F','2004-07-15','CSE','7981192466','CSE45'),</a:t>
            </a:r>
          </a:p>
          <a:p>
            <a:pPr>
              <a:lnSpc>
                <a:spcPct val="150000"/>
              </a:lnSpc>
            </a:pPr>
            <a:r>
              <a:rPr lang="en-IN" sz="1100" b="0" dirty="0">
                <a:effectLst/>
                <a:latin typeface="Consolas" panose="020B0609020204030204" pitchFamily="49" charset="0"/>
              </a:rPr>
              <a:t>    ('Aravi','Bisi','F','2004-12-18','VLSI','7981192566','VLSI08'),</a:t>
            </a:r>
          </a:p>
          <a:p>
            <a:pPr>
              <a:lnSpc>
                <a:spcPct val="150000"/>
              </a:lnSpc>
            </a:pPr>
            <a:r>
              <a:rPr lang="en-IN" sz="1100" b="0" dirty="0">
                <a:effectLst/>
                <a:latin typeface="Consolas" panose="020B0609020204030204" pitchFamily="49" charset="0"/>
              </a:rPr>
              <a:t>    ('Mohd','Shami','M','2004-01-19','CSE','7981192666','CSE17'),</a:t>
            </a:r>
          </a:p>
          <a:p>
            <a:pPr>
              <a:lnSpc>
                <a:spcPct val="150000"/>
              </a:lnSpc>
            </a:pPr>
            <a:r>
              <a:rPr lang="en-IN" sz="1100" b="0" dirty="0">
                <a:effectLst/>
                <a:latin typeface="Consolas" panose="020B0609020204030204" pitchFamily="49" charset="0"/>
              </a:rPr>
              <a:t>    ('Daniel','Ferguson','M','2003-10-22','MECH','7981192766','PD34'),</a:t>
            </a:r>
          </a:p>
          <a:p>
            <a:pPr>
              <a:lnSpc>
                <a:spcPct val="150000"/>
              </a:lnSpc>
            </a:pPr>
            <a:r>
              <a:rPr lang="en-IN" sz="1100" b="0" dirty="0">
                <a:effectLst/>
                <a:latin typeface="Consolas" panose="020B0609020204030204" pitchFamily="49" charset="0"/>
              </a:rPr>
              <a:t>    ('Shruti','Hassan','F','2003-05-05','CSE','7981192866','CSE20'),</a:t>
            </a:r>
          </a:p>
          <a:p>
            <a:pPr>
              <a:lnSpc>
                <a:spcPct val="150000"/>
              </a:lnSpc>
            </a:pPr>
            <a:r>
              <a:rPr lang="en-IN" sz="1100" b="0" dirty="0">
                <a:effectLst/>
                <a:latin typeface="Consolas" panose="020B0609020204030204" pitchFamily="49" charset="0"/>
              </a:rPr>
              <a:t>    ('Nakul','Singhania','M','2003-06-06','ECE','7981192966','ECE12'),</a:t>
            </a:r>
          </a:p>
          <a:p>
            <a:pPr>
              <a:lnSpc>
                <a:spcPct val="150000"/>
              </a:lnSpc>
            </a:pPr>
            <a:r>
              <a:rPr lang="en-IN" sz="1100" b="0" dirty="0">
                <a:effectLst/>
                <a:latin typeface="Consolas" panose="020B0609020204030204" pitchFamily="49" charset="0"/>
              </a:rPr>
              <a:t>    ('Abdul','Sheik','M','2003-05-07','MNC','7981191166','MNC34'),</a:t>
            </a:r>
          </a:p>
          <a:p>
            <a:pPr>
              <a:lnSpc>
                <a:spcPct val="150000"/>
              </a:lnSpc>
            </a:pPr>
            <a:r>
              <a:rPr lang="en-IN" sz="1100" b="0" dirty="0">
                <a:effectLst/>
                <a:latin typeface="Consolas" panose="020B0609020204030204" pitchFamily="49" charset="0"/>
              </a:rPr>
              <a:t>    ('Priya','Chaterjee','F','2004-07-04','EEE','7981193166','PD17');</a:t>
            </a:r>
          </a:p>
          <a:p>
            <a:pPr>
              <a:lnSpc>
                <a:spcPct val="150000"/>
              </a:lnSpc>
            </a:pPr>
            <a:br>
              <a:rPr lang="en-IN" sz="1100" b="0" dirty="0">
                <a:solidFill>
                  <a:srgbClr val="CCCCCC"/>
                </a:solidFill>
                <a:effectLst/>
                <a:latin typeface="Consolas" panose="020B0609020204030204" pitchFamily="49" charset="0"/>
              </a:rPr>
            </a:br>
            <a:endParaRPr lang="en-IN" sz="1100" b="0" dirty="0">
              <a:solidFill>
                <a:srgbClr val="CCCC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98A7964-195C-9B99-978C-A936AB4878F5}"/>
              </a:ext>
            </a:extLst>
          </p:cNvPr>
          <p:cNvSpPr txBox="1"/>
          <p:nvPr/>
        </p:nvSpPr>
        <p:spPr>
          <a:xfrm>
            <a:off x="7487477" y="478954"/>
            <a:ext cx="4333461" cy="5905206"/>
          </a:xfrm>
          <a:prstGeom prst="rect">
            <a:avLst/>
          </a:prstGeom>
          <a:noFill/>
        </p:spPr>
        <p:txBody>
          <a:bodyPr wrap="square">
            <a:spAutoFit/>
          </a:bodyPr>
          <a:lstStyle/>
          <a:p>
            <a:pPr>
              <a:lnSpc>
                <a:spcPct val="150000"/>
              </a:lnSpc>
            </a:pPr>
            <a:r>
              <a:rPr lang="en-US" sz="1100" b="0" dirty="0">
                <a:solidFill>
                  <a:srgbClr val="569CD6"/>
                </a:solidFill>
                <a:effectLst/>
                <a:latin typeface="Consolas" panose="020B0609020204030204" pitchFamily="49" charset="0"/>
              </a:rPr>
              <a:t>            </a:t>
            </a:r>
            <a:r>
              <a:rPr lang="en-US" sz="1100" b="0" dirty="0">
                <a:effectLst/>
                <a:latin typeface="Consolas" panose="020B0609020204030204" pitchFamily="49" charset="0"/>
              </a:rPr>
              <a:t>AUTHENTICATION_SYSTEM DATA</a:t>
            </a:r>
          </a:p>
          <a:p>
            <a:pPr>
              <a:lnSpc>
                <a:spcPct val="150000"/>
              </a:lnSpc>
            </a:pPr>
            <a:r>
              <a:rPr lang="en-US" sz="1100" b="0" dirty="0">
                <a:solidFill>
                  <a:srgbClr val="569CD6"/>
                </a:solidFill>
                <a:effectLst/>
                <a:latin typeface="Consolas" panose="020B0609020204030204" pitchFamily="49" charset="0"/>
              </a:rPr>
              <a:t>insert</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into</a:t>
            </a:r>
            <a:r>
              <a:rPr lang="en-US" sz="1100" b="0" dirty="0">
                <a:solidFill>
                  <a:srgbClr val="CCCCCC"/>
                </a:solidFill>
                <a:effectLst/>
                <a:latin typeface="Consolas" panose="020B0609020204030204" pitchFamily="49" charset="0"/>
              </a:rPr>
              <a:t> </a:t>
            </a:r>
            <a:r>
              <a:rPr lang="en-US" sz="1100" b="0" dirty="0">
                <a:effectLst/>
                <a:latin typeface="Consolas" panose="020B0609020204030204" pitchFamily="49" charset="0"/>
              </a:rPr>
              <a:t>Authentication_system (login_id, password)</a:t>
            </a:r>
          </a:p>
          <a:p>
            <a:pPr>
              <a:lnSpc>
                <a:spcPct val="150000"/>
              </a:lnSpc>
            </a:pPr>
            <a:r>
              <a:rPr lang="en-US" sz="1100" b="0" dirty="0">
                <a:solidFill>
                  <a:srgbClr val="569CD6"/>
                </a:solidFill>
                <a:effectLst/>
                <a:latin typeface="Consolas" panose="020B0609020204030204" pitchFamily="49" charset="0"/>
              </a:rPr>
              <a:t>values</a:t>
            </a:r>
            <a:endParaRPr lang="en-US" sz="1100" b="0" dirty="0">
              <a:solidFill>
                <a:srgbClr val="CCCCCC"/>
              </a:solidFill>
              <a:effectLst/>
              <a:latin typeface="Consolas" panose="020B0609020204030204" pitchFamily="49" charset="0"/>
            </a:endParaRPr>
          </a:p>
          <a:p>
            <a:pPr>
              <a:lnSpc>
                <a:spcPct val="150000"/>
              </a:lnSpc>
            </a:pPr>
            <a:r>
              <a:rPr lang="en-US" sz="1100" b="0" dirty="0">
                <a:effectLst/>
                <a:latin typeface="Consolas" panose="020B0609020204030204" pitchFamily="49" charset="0"/>
              </a:rPr>
              <a:t>('priya','priya@v123'),</a:t>
            </a:r>
          </a:p>
          <a:p>
            <a:pPr>
              <a:lnSpc>
                <a:spcPct val="150000"/>
              </a:lnSpc>
            </a:pPr>
            <a:r>
              <a:rPr lang="en-US" sz="1100" b="0" dirty="0">
                <a:effectLst/>
                <a:latin typeface="Consolas" panose="020B0609020204030204" pitchFamily="49" charset="0"/>
              </a:rPr>
              <a:t>('Vyastyagi','tyagi@23'),</a:t>
            </a:r>
          </a:p>
          <a:p>
            <a:pPr>
              <a:lnSpc>
                <a:spcPct val="150000"/>
              </a:lnSpc>
            </a:pPr>
            <a:r>
              <a:rPr lang="en-US" sz="1100" b="0" dirty="0">
                <a:effectLst/>
                <a:latin typeface="Consolas" panose="020B0609020204030204" pitchFamily="49" charset="0"/>
              </a:rPr>
              <a:t>('priyanka','kavati@45'),</a:t>
            </a:r>
          </a:p>
          <a:p>
            <a:pPr>
              <a:lnSpc>
                <a:spcPct val="150000"/>
              </a:lnSpc>
            </a:pPr>
            <a:r>
              <a:rPr lang="en-US" sz="1100" b="0" dirty="0">
                <a:effectLst/>
                <a:latin typeface="Consolas" panose="020B0609020204030204" pitchFamily="49" charset="0"/>
              </a:rPr>
              <a:t>('</a:t>
            </a:r>
            <a:r>
              <a:rPr lang="en-US" sz="1100" b="0" dirty="0" err="1">
                <a:effectLst/>
                <a:latin typeface="Consolas" panose="020B0609020204030204" pitchFamily="49" charset="0"/>
              </a:rPr>
              <a:t>PremaRani</a:t>
            </a:r>
            <a:r>
              <a:rPr lang="en-US" sz="1100" b="0" dirty="0">
                <a:effectLst/>
                <a:latin typeface="Consolas" panose="020B0609020204030204" pitchFamily="49" charset="0"/>
              </a:rPr>
              <a:t> ','rani@$23'),</a:t>
            </a:r>
          </a:p>
          <a:p>
            <a:pPr>
              <a:lnSpc>
                <a:spcPct val="150000"/>
              </a:lnSpc>
            </a:pPr>
            <a:r>
              <a:rPr lang="en-US" sz="1100" b="0" dirty="0">
                <a:effectLst/>
                <a:latin typeface="Consolas" panose="020B0609020204030204" pitchFamily="49" charset="0"/>
              </a:rPr>
              <a:t>('Sandhya',’ rani$#21'),</a:t>
            </a:r>
          </a:p>
          <a:p>
            <a:pPr>
              <a:lnSpc>
                <a:spcPct val="150000"/>
              </a:lnSpc>
            </a:pPr>
            <a:r>
              <a:rPr lang="en-US" sz="1100" b="0" dirty="0">
                <a:effectLst/>
                <a:latin typeface="Consolas" panose="020B0609020204030204" pitchFamily="49" charset="0"/>
              </a:rPr>
              <a:t>('Kishore','tiru@123'),</a:t>
            </a:r>
          </a:p>
          <a:p>
            <a:pPr>
              <a:lnSpc>
                <a:spcPct val="150000"/>
              </a:lnSpc>
            </a:pPr>
            <a:r>
              <a:rPr lang="en-US" sz="1100" b="0" dirty="0">
                <a:effectLst/>
                <a:latin typeface="Consolas" panose="020B0609020204030204" pitchFamily="49" charset="0"/>
              </a:rPr>
              <a:t>('Tenzing','fitoor@76'),</a:t>
            </a:r>
          </a:p>
          <a:p>
            <a:pPr>
              <a:lnSpc>
                <a:spcPct val="150000"/>
              </a:lnSpc>
            </a:pPr>
            <a:r>
              <a:rPr lang="en-US" sz="1100" b="0" dirty="0">
                <a:effectLst/>
                <a:latin typeface="Consolas" panose="020B0609020204030204" pitchFamily="49" charset="0"/>
              </a:rPr>
              <a:t>('Aayush','singh@345'),</a:t>
            </a:r>
          </a:p>
          <a:p>
            <a:pPr>
              <a:lnSpc>
                <a:spcPct val="150000"/>
              </a:lnSpc>
            </a:pPr>
            <a:r>
              <a:rPr lang="en-US" sz="1100" b="0" dirty="0">
                <a:effectLst/>
                <a:latin typeface="Consolas" panose="020B0609020204030204" pitchFamily="49" charset="0"/>
              </a:rPr>
              <a:t>('Karthikeya','karthik@67'),</a:t>
            </a:r>
          </a:p>
          <a:p>
            <a:pPr>
              <a:lnSpc>
                <a:spcPct val="150000"/>
              </a:lnSpc>
            </a:pPr>
            <a:r>
              <a:rPr lang="en-US" sz="1100" b="0" dirty="0">
                <a:effectLst/>
                <a:latin typeface="Consolas" panose="020B0609020204030204" pitchFamily="49" charset="0"/>
              </a:rPr>
              <a:t>('Anirudh','ilraju@12'),</a:t>
            </a:r>
          </a:p>
          <a:p>
            <a:pPr>
              <a:lnSpc>
                <a:spcPct val="150000"/>
              </a:lnSpc>
            </a:pPr>
            <a:r>
              <a:rPr lang="en-US" sz="1100" b="0" dirty="0">
                <a:effectLst/>
                <a:latin typeface="Consolas" panose="020B0609020204030204" pitchFamily="49" charset="0"/>
              </a:rPr>
              <a:t>('Tushar','kumar@987'),</a:t>
            </a:r>
          </a:p>
          <a:p>
            <a:pPr>
              <a:lnSpc>
                <a:spcPct val="150000"/>
              </a:lnSpc>
            </a:pPr>
            <a:r>
              <a:rPr lang="en-US" sz="1100" b="0" dirty="0">
                <a:effectLst/>
                <a:latin typeface="Consolas" panose="020B0609020204030204" pitchFamily="49" charset="0"/>
              </a:rPr>
              <a:t>('Pooja','sharma@45'),</a:t>
            </a:r>
          </a:p>
          <a:p>
            <a:pPr>
              <a:lnSpc>
                <a:spcPct val="150000"/>
              </a:lnSpc>
            </a:pPr>
            <a:r>
              <a:rPr lang="en-US" sz="1100" b="0" dirty="0">
                <a:effectLst/>
                <a:latin typeface="Consolas" panose="020B0609020204030204" pitchFamily="49" charset="0"/>
              </a:rPr>
              <a:t>('Shika','pandey@67'),</a:t>
            </a:r>
          </a:p>
          <a:p>
            <a:pPr>
              <a:lnSpc>
                <a:spcPct val="150000"/>
              </a:lnSpc>
            </a:pPr>
            <a:r>
              <a:rPr lang="en-US" sz="1100" b="0" dirty="0">
                <a:effectLst/>
                <a:latin typeface="Consolas" panose="020B0609020204030204" pitchFamily="49" charset="0"/>
              </a:rPr>
              <a:t>('Tanmay','chauhan@11'),</a:t>
            </a:r>
          </a:p>
          <a:p>
            <a:pPr>
              <a:lnSpc>
                <a:spcPct val="150000"/>
              </a:lnSpc>
            </a:pPr>
            <a:r>
              <a:rPr lang="en-US" sz="1100" b="0" dirty="0">
                <a:effectLst/>
                <a:latin typeface="Consolas" panose="020B0609020204030204" pitchFamily="49" charset="0"/>
              </a:rPr>
              <a:t>('Chauhan','manish@123'),</a:t>
            </a:r>
          </a:p>
          <a:p>
            <a:pPr>
              <a:lnSpc>
                <a:spcPct val="150000"/>
              </a:lnSpc>
            </a:pPr>
            <a:r>
              <a:rPr lang="en-US" sz="1100" b="0" dirty="0">
                <a:effectLst/>
                <a:latin typeface="Consolas" panose="020B0609020204030204" pitchFamily="49" charset="0"/>
              </a:rPr>
              <a:t>('</a:t>
            </a:r>
            <a:r>
              <a:rPr lang="en-US" sz="1100" b="0" dirty="0" err="1">
                <a:effectLst/>
                <a:latin typeface="Consolas" panose="020B0609020204030204" pitchFamily="49" charset="0"/>
              </a:rPr>
              <a:t>Sreenidhi</a:t>
            </a:r>
            <a:r>
              <a:rPr lang="en-US" sz="1100" b="0" dirty="0">
                <a:effectLst/>
                <a:latin typeface="Consolas" panose="020B0609020204030204" pitchFamily="49" charset="0"/>
              </a:rPr>
              <a:t>’, ’sahay@se'),</a:t>
            </a:r>
          </a:p>
          <a:p>
            <a:pPr>
              <a:lnSpc>
                <a:spcPct val="150000"/>
              </a:lnSpc>
            </a:pPr>
            <a:r>
              <a:rPr lang="en-US" sz="1100" b="0" dirty="0">
                <a:effectLst/>
                <a:latin typeface="Consolas" panose="020B0609020204030204" pitchFamily="49" charset="0"/>
              </a:rPr>
              <a:t>('Gaikwad',’ gaik@raju '),</a:t>
            </a:r>
          </a:p>
          <a:p>
            <a:pPr>
              <a:lnSpc>
                <a:spcPct val="150000"/>
              </a:lnSpc>
            </a:pPr>
            <a:r>
              <a:rPr lang="en-US" sz="1100" b="0" dirty="0">
                <a:effectLst/>
                <a:latin typeface="Consolas" panose="020B0609020204030204" pitchFamily="49" charset="0"/>
              </a:rPr>
              <a:t>('Reddy‘ , ’reddy@tan'),</a:t>
            </a:r>
          </a:p>
          <a:p>
            <a:pPr>
              <a:lnSpc>
                <a:spcPct val="150000"/>
              </a:lnSpc>
            </a:pPr>
            <a:r>
              <a:rPr lang="en-US" sz="1100" b="0" dirty="0">
                <a:effectLst/>
                <a:latin typeface="Consolas" panose="020B0609020204030204" pitchFamily="49" charset="0"/>
              </a:rPr>
              <a:t>('Anand’, ’anand@giri</a:t>
            </a:r>
            <a:r>
              <a:rPr lang="en-US" sz="1100" dirty="0">
                <a:latin typeface="Consolas" panose="020B0609020204030204" pitchFamily="49" charset="0"/>
              </a:rPr>
              <a:t>’</a:t>
            </a:r>
            <a:r>
              <a:rPr lang="en-US" sz="1100" b="0" dirty="0">
                <a:effectLst/>
                <a:latin typeface="Consolas" panose="020B0609020204030204" pitchFamily="49" charset="0"/>
              </a:rPr>
              <a:t>),</a:t>
            </a:r>
          </a:p>
          <a:p>
            <a:pPr>
              <a:lnSpc>
                <a:spcPct val="150000"/>
              </a:lnSpc>
            </a:pPr>
            <a:r>
              <a:rPr lang="en-US" sz="1100" b="0" dirty="0">
                <a:effectLst/>
                <a:latin typeface="Consolas" panose="020B0609020204030204" pitchFamily="49" charset="0"/>
              </a:rPr>
              <a:t>('Pathak’, '</a:t>
            </a:r>
            <a:r>
              <a:rPr lang="en-US" sz="1100" b="0" dirty="0" err="1">
                <a:effectLst/>
                <a:latin typeface="Consolas" panose="020B0609020204030204" pitchFamily="49" charset="0"/>
              </a:rPr>
              <a:t>pathak@sh</a:t>
            </a:r>
            <a:r>
              <a:rPr lang="en-US" sz="1100" b="0" dirty="0">
                <a:effectLst/>
                <a:latin typeface="Consolas" panose="020B0609020204030204" pitchFamily="49" charset="0"/>
              </a:rPr>
              <a:t>');</a:t>
            </a:r>
          </a:p>
        </p:txBody>
      </p:sp>
    </p:spTree>
    <p:extLst>
      <p:ext uri="{BB962C8B-B14F-4D97-AF65-F5344CB8AC3E}">
        <p14:creationId xmlns:p14="http://schemas.microsoft.com/office/powerpoint/2010/main" val="421197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0C077-0FC1-8558-2073-821821729D1A}"/>
              </a:ext>
            </a:extLst>
          </p:cNvPr>
          <p:cNvSpPr txBox="1"/>
          <p:nvPr/>
        </p:nvSpPr>
        <p:spPr>
          <a:xfrm>
            <a:off x="1618423" y="287162"/>
            <a:ext cx="8645386" cy="5651291"/>
          </a:xfrm>
          <a:prstGeom prst="rect">
            <a:avLst/>
          </a:prstGeom>
          <a:noFill/>
        </p:spPr>
        <p:txBody>
          <a:bodyPr wrap="square">
            <a:spAutoFit/>
          </a:bodyPr>
          <a:lstStyle/>
          <a:p>
            <a:pPr>
              <a:lnSpc>
                <a:spcPct val="150000"/>
              </a:lnSpc>
            </a:pPr>
            <a:r>
              <a:rPr lang="en-IN" sz="1100" b="0" dirty="0">
                <a:solidFill>
                  <a:srgbClr val="569CD6"/>
                </a:solidFill>
                <a:effectLst/>
                <a:latin typeface="Consolas" panose="020B0609020204030204" pitchFamily="49" charset="0"/>
              </a:rPr>
              <a:t>insert</a:t>
            </a:r>
            <a:r>
              <a:rPr lang="en-IN" sz="1100" b="0" dirty="0">
                <a:solidFill>
                  <a:srgbClr val="CCCCCC"/>
                </a:solidFill>
                <a:effectLst/>
                <a:latin typeface="Consolas" panose="020B0609020204030204" pitchFamily="49" charset="0"/>
              </a:rPr>
              <a:t> </a:t>
            </a:r>
            <a:r>
              <a:rPr lang="en-IN" sz="1100" b="0" dirty="0">
                <a:solidFill>
                  <a:srgbClr val="569CD6"/>
                </a:solidFill>
                <a:effectLst/>
                <a:latin typeface="Consolas" panose="020B0609020204030204" pitchFamily="49" charset="0"/>
              </a:rPr>
              <a:t>into</a:t>
            </a:r>
            <a:r>
              <a:rPr lang="en-IN" sz="1100" b="0" dirty="0">
                <a:solidFill>
                  <a:srgbClr val="CCCCCC"/>
                </a:solidFill>
                <a:effectLst/>
                <a:latin typeface="Consolas" panose="020B0609020204030204" pitchFamily="49" charset="0"/>
              </a:rPr>
              <a:t> </a:t>
            </a:r>
            <a:r>
              <a:rPr lang="en-IN" sz="1100" b="0" dirty="0">
                <a:effectLst/>
                <a:latin typeface="Consolas" panose="020B0609020204030204" pitchFamily="49" charset="0"/>
              </a:rPr>
              <a:t>faculty (faculty_fname, faculty_lname, gender, doj, department, mobile_no, id)</a:t>
            </a:r>
          </a:p>
          <a:p>
            <a:pPr>
              <a:lnSpc>
                <a:spcPct val="150000"/>
              </a:lnSpc>
            </a:pPr>
            <a:r>
              <a:rPr lang="en-IN" sz="1100" b="0" dirty="0">
                <a:solidFill>
                  <a:srgbClr val="569CD6"/>
                </a:solidFill>
                <a:effectLst/>
                <a:latin typeface="Consolas" panose="020B0609020204030204" pitchFamily="49" charset="0"/>
              </a:rPr>
              <a:t>values</a:t>
            </a:r>
            <a:r>
              <a:rPr lang="en-IN" sz="1100" b="0" dirty="0">
                <a:solidFill>
                  <a:srgbClr val="CCCCCC"/>
                </a:solidFill>
                <a:effectLst/>
                <a:latin typeface="Consolas" panose="020B0609020204030204" pitchFamily="49" charset="0"/>
              </a:rPr>
              <a:t> </a:t>
            </a:r>
          </a:p>
          <a:p>
            <a:pPr>
              <a:lnSpc>
                <a:spcPct val="150000"/>
              </a:lnSpc>
            </a:pPr>
            <a:r>
              <a:rPr lang="en-IN" sz="1100" b="0" dirty="0">
                <a:effectLst/>
                <a:latin typeface="Consolas" panose="020B0609020204030204" pitchFamily="49" charset="0"/>
              </a:rPr>
              <a:t>    ('Ilaiah','Kavati','M','2007-11-27','CSE','9248291567','CSE22'),</a:t>
            </a:r>
          </a:p>
          <a:p>
            <a:pPr>
              <a:lnSpc>
                <a:spcPct val="150000"/>
              </a:lnSpc>
            </a:pPr>
            <a:r>
              <a:rPr lang="en-IN" sz="1100" b="0" dirty="0">
                <a:effectLst/>
                <a:latin typeface="Consolas" panose="020B0609020204030204" pitchFamily="49" charset="0"/>
              </a:rPr>
              <a:t>('Sujit','Das','M','2005-06-22','CSE','9546738920','CSE12'),</a:t>
            </a:r>
          </a:p>
          <a:p>
            <a:pPr>
              <a:lnSpc>
                <a:spcPct val="150000"/>
              </a:lnSpc>
            </a:pPr>
            <a:r>
              <a:rPr lang="en-IN" sz="1100" b="0" dirty="0">
                <a:effectLst/>
                <a:latin typeface="Consolas" panose="020B0609020204030204" pitchFamily="49" charset="0"/>
              </a:rPr>
              <a:t>('Prerna','Chopra','F','2006-10-28','BIOTECH','9234567894','BIO05'),</a:t>
            </a:r>
          </a:p>
          <a:p>
            <a:pPr>
              <a:lnSpc>
                <a:spcPct val="150000"/>
              </a:lnSpc>
            </a:pPr>
            <a:r>
              <a:rPr lang="en-IN" sz="1100" b="0" dirty="0">
                <a:effectLst/>
                <a:latin typeface="Consolas" panose="020B0609020204030204" pitchFamily="49" charset="0"/>
              </a:rPr>
              <a:t>('Prem','Kumar','M','2007-11-27','MME','9456547890','MME23'),</a:t>
            </a:r>
          </a:p>
          <a:p>
            <a:pPr>
              <a:lnSpc>
                <a:spcPct val="150000"/>
              </a:lnSpc>
            </a:pPr>
            <a:r>
              <a:rPr lang="en-IN" sz="1100" b="0" dirty="0">
                <a:effectLst/>
                <a:latin typeface="Consolas" panose="020B0609020204030204" pitchFamily="49" charset="0"/>
              </a:rPr>
              <a:t>('Prateek','Kumar','M','2010-03-25','CSE','7876545678','CSE25'),</a:t>
            </a:r>
          </a:p>
          <a:p>
            <a:pPr>
              <a:lnSpc>
                <a:spcPct val="150000"/>
              </a:lnSpc>
            </a:pPr>
            <a:r>
              <a:rPr lang="en-IN" sz="1100" b="0" dirty="0">
                <a:effectLst/>
                <a:latin typeface="Consolas" panose="020B0609020204030204" pitchFamily="49" charset="0"/>
              </a:rPr>
              <a:t>('Meena','Kumari','F','2004-07-31','CSE','8345678967','CSE21'),</a:t>
            </a:r>
          </a:p>
          <a:p>
            <a:pPr>
              <a:lnSpc>
                <a:spcPct val="150000"/>
              </a:lnSpc>
            </a:pPr>
            <a:r>
              <a:rPr lang="en-IN" sz="1100" b="0" dirty="0">
                <a:effectLst/>
                <a:latin typeface="Consolas" panose="020B0609020204030204" pitchFamily="49" charset="0"/>
              </a:rPr>
              <a:t>('Sameer','Sheik','M','2006-10-21','MNC','8123009876','MNC22'),</a:t>
            </a:r>
          </a:p>
          <a:p>
            <a:pPr>
              <a:lnSpc>
                <a:spcPct val="150000"/>
              </a:lnSpc>
            </a:pPr>
            <a:r>
              <a:rPr lang="en-IN" sz="1100" b="0" dirty="0">
                <a:effectLst/>
                <a:latin typeface="Consolas" panose="020B0609020204030204" pitchFamily="49" charset="0"/>
              </a:rPr>
              <a:t>('Sanjay','Panda','M','2008-09-17','EEE','9765434560','EEE32'),</a:t>
            </a:r>
          </a:p>
          <a:p>
            <a:pPr>
              <a:lnSpc>
                <a:spcPct val="150000"/>
              </a:lnSpc>
            </a:pPr>
            <a:r>
              <a:rPr lang="en-IN" sz="1100" b="0" dirty="0">
                <a:effectLst/>
                <a:latin typeface="Consolas" panose="020B0609020204030204" pitchFamily="49" charset="0"/>
              </a:rPr>
              <a:t>('Manish','Kavati','M','2009-11-27','ECE','8087654126','ECE30'),</a:t>
            </a:r>
          </a:p>
          <a:p>
            <a:pPr>
              <a:lnSpc>
                <a:spcPct val="150000"/>
              </a:lnSpc>
            </a:pPr>
            <a:r>
              <a:rPr lang="en-IN" sz="1100" b="0" dirty="0">
                <a:effectLst/>
                <a:latin typeface="Consolas" panose="020B0609020204030204" pitchFamily="49" charset="0"/>
              </a:rPr>
              <a:t>('Vijay','Naidu','M','2004-01-08','CIVIL','9248291567','CIV12'),</a:t>
            </a:r>
          </a:p>
          <a:p>
            <a:pPr>
              <a:lnSpc>
                <a:spcPct val="150000"/>
              </a:lnSpc>
            </a:pPr>
            <a:r>
              <a:rPr lang="en-IN" sz="1100" b="0" dirty="0">
                <a:effectLst/>
                <a:latin typeface="Consolas" panose="020B0609020204030204" pitchFamily="49" charset="0"/>
              </a:rPr>
              <a:t>('Prabhas','Raj','M','2007-11-27','CSE','9248291567','CSE31'),</a:t>
            </a:r>
          </a:p>
          <a:p>
            <a:pPr>
              <a:lnSpc>
                <a:spcPct val="150000"/>
              </a:lnSpc>
            </a:pPr>
            <a:r>
              <a:rPr lang="en-IN" sz="1100" b="0" dirty="0">
                <a:effectLst/>
                <a:latin typeface="Consolas" panose="020B0609020204030204" pitchFamily="49" charset="0"/>
              </a:rPr>
              <a:t>('Varuni','priya','F','2007-11-27','VLSI','9248291567','VLSI22'),</a:t>
            </a:r>
          </a:p>
          <a:p>
            <a:pPr>
              <a:lnSpc>
                <a:spcPct val="150000"/>
              </a:lnSpc>
            </a:pPr>
            <a:r>
              <a:rPr lang="en-IN" sz="1100" b="0" dirty="0">
                <a:effectLst/>
                <a:latin typeface="Consolas" panose="020B0609020204030204" pitchFamily="49" charset="0"/>
              </a:rPr>
              <a:t>('Vyas','Tyagi','M','2007-11-27','BIOTECH','9248291567','BIO09'),</a:t>
            </a:r>
          </a:p>
          <a:p>
            <a:pPr>
              <a:lnSpc>
                <a:spcPct val="150000"/>
              </a:lnSpc>
            </a:pPr>
            <a:r>
              <a:rPr lang="en-IN" sz="1100" b="0" dirty="0">
                <a:effectLst/>
                <a:latin typeface="Consolas" panose="020B0609020204030204" pitchFamily="49" charset="0"/>
              </a:rPr>
              <a:t>('priyanka','Kavati','F','2007-11-27','CSE','9248291567','CSE65'),</a:t>
            </a:r>
          </a:p>
          <a:p>
            <a:pPr>
              <a:lnSpc>
                <a:spcPct val="150000"/>
              </a:lnSpc>
            </a:pPr>
            <a:r>
              <a:rPr lang="en-IN" sz="1100" b="0" dirty="0">
                <a:effectLst/>
                <a:latin typeface="Consolas" panose="020B0609020204030204" pitchFamily="49" charset="0"/>
              </a:rPr>
              <a:t>('Prema','Rani','F','2007-11-27','VLSI','9248291567','VLSI01'),</a:t>
            </a:r>
          </a:p>
          <a:p>
            <a:pPr>
              <a:lnSpc>
                <a:spcPct val="150000"/>
              </a:lnSpc>
            </a:pPr>
            <a:r>
              <a:rPr lang="en-IN" sz="1100" b="0" dirty="0">
                <a:effectLst/>
                <a:latin typeface="Consolas" panose="020B0609020204030204" pitchFamily="49" charset="0"/>
              </a:rPr>
              <a:t>('Sandhya','Rani','F','2007-11-27','ECE','9248291567','ECE05'),</a:t>
            </a:r>
          </a:p>
          <a:p>
            <a:pPr>
              <a:lnSpc>
                <a:spcPct val="150000"/>
              </a:lnSpc>
            </a:pPr>
            <a:r>
              <a:rPr lang="en-IN" sz="1100" b="0" dirty="0">
                <a:effectLst/>
                <a:latin typeface="Consolas" panose="020B0609020204030204" pitchFamily="49" charset="0"/>
              </a:rPr>
              <a:t>('Kishore','Tirumala','M','2007-11-27','MECH','9248291567','MECH06'),</a:t>
            </a:r>
          </a:p>
          <a:p>
            <a:pPr>
              <a:lnSpc>
                <a:spcPct val="150000"/>
              </a:lnSpc>
            </a:pPr>
            <a:r>
              <a:rPr lang="en-IN" sz="1100" b="0" dirty="0">
                <a:effectLst/>
                <a:latin typeface="Consolas" panose="020B0609020204030204" pitchFamily="49" charset="0"/>
              </a:rPr>
              <a:t>('Tenzing','Fitoor','M','2007-11-27','CSE','9248291567','CSE19'),</a:t>
            </a:r>
          </a:p>
          <a:p>
            <a:pPr>
              <a:lnSpc>
                <a:spcPct val="150000"/>
              </a:lnSpc>
            </a:pPr>
            <a:r>
              <a:rPr lang="en-IN" sz="1100" b="0" dirty="0">
                <a:effectLst/>
                <a:latin typeface="Consolas" panose="020B0609020204030204" pitchFamily="49" charset="0"/>
              </a:rPr>
              <a:t>('Aayush','Singh','M','2007-11-27','MME','9248291567','MME17'),</a:t>
            </a:r>
          </a:p>
          <a:p>
            <a:pPr>
              <a:lnSpc>
                <a:spcPct val="150000"/>
              </a:lnSpc>
            </a:pPr>
            <a:r>
              <a:rPr lang="en-IN" sz="1100" b="0" dirty="0">
                <a:effectLst/>
                <a:latin typeface="Consolas" panose="020B0609020204030204" pitchFamily="49" charset="0"/>
              </a:rPr>
              <a:t>('Mithali','Sherawat','F','2007-11-27','BIOTECH','9248291567','BIO11');</a:t>
            </a:r>
          </a:p>
        </p:txBody>
      </p:sp>
    </p:spTree>
    <p:extLst>
      <p:ext uri="{BB962C8B-B14F-4D97-AF65-F5344CB8AC3E}">
        <p14:creationId xmlns:p14="http://schemas.microsoft.com/office/powerpoint/2010/main" val="358551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30AC-D03F-DC2D-954C-C0DF03214400}"/>
              </a:ext>
            </a:extLst>
          </p:cNvPr>
          <p:cNvSpPr>
            <a:spLocks noGrp="1"/>
          </p:cNvSpPr>
          <p:nvPr>
            <p:ph type="title"/>
          </p:nvPr>
        </p:nvSpPr>
        <p:spPr>
          <a:xfrm>
            <a:off x="1464331" y="472440"/>
            <a:ext cx="8596668" cy="1320800"/>
          </a:xfrm>
        </p:spPr>
        <p:txBody>
          <a:bodyPr>
            <a:normAutofit/>
          </a:bodyPr>
          <a:lstStyle/>
          <a:p>
            <a:pPr algn="ctr">
              <a:lnSpc>
                <a:spcPct val="107000"/>
              </a:lnSpc>
              <a:spcAft>
                <a:spcPts val="800"/>
              </a:spcAft>
            </a:pPr>
            <a:r>
              <a:rPr lang="en-IN" sz="4400" kern="100" dirty="0">
                <a:solidFill>
                  <a:srgbClr val="FF0000"/>
                </a:solidFill>
                <a:effectLst/>
                <a:latin typeface="Calibri" panose="020F0502020204030204" pitchFamily="34" charset="0"/>
                <a:ea typeface="Calibri" panose="020F0502020204030204" pitchFamily="34" charset="0"/>
                <a:cs typeface="Gautami" panose="020B0502040204020203" pitchFamily="34" charset="0"/>
              </a:rPr>
              <a:t>Project description </a:t>
            </a:r>
            <a:endParaRPr lang="en-IN" sz="4400" dirty="0">
              <a:solidFill>
                <a:srgbClr val="FF0000"/>
              </a:solidFill>
            </a:endParaRPr>
          </a:p>
        </p:txBody>
      </p:sp>
      <p:pic>
        <p:nvPicPr>
          <p:cNvPr id="11" name="Content Placeholder 10">
            <a:extLst>
              <a:ext uri="{FF2B5EF4-FFF2-40B4-BE49-F238E27FC236}">
                <a16:creationId xmlns:a16="http://schemas.microsoft.com/office/drawing/2014/main" id="{40F14ED9-7318-FC17-42BC-F9B74BAE9CF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2064" y="2160588"/>
            <a:ext cx="4138465" cy="3881437"/>
          </a:xfrm>
        </p:spPr>
      </p:pic>
      <p:sp>
        <p:nvSpPr>
          <p:cNvPr id="15" name="Content Placeholder 14">
            <a:extLst>
              <a:ext uri="{FF2B5EF4-FFF2-40B4-BE49-F238E27FC236}">
                <a16:creationId xmlns:a16="http://schemas.microsoft.com/office/drawing/2014/main" id="{838089FD-9B44-1BD2-E461-E1768820B5F9}"/>
              </a:ext>
            </a:extLst>
          </p:cNvPr>
          <p:cNvSpPr>
            <a:spLocks noGrp="1"/>
          </p:cNvSpPr>
          <p:nvPr>
            <p:ph sz="half" idx="2"/>
          </p:nvPr>
        </p:nvSpPr>
        <p:spPr>
          <a:xfrm>
            <a:off x="4800600" y="2160589"/>
            <a:ext cx="6620256" cy="3880773"/>
          </a:xfrm>
        </p:spPr>
        <p:txBody>
          <a:bodyPr>
            <a:normAutofit lnSpcReduction="10000"/>
          </a:bodyPr>
          <a:lstStyle/>
          <a:p>
            <a:pPr marL="0" indent="0">
              <a:lnSpc>
                <a:spcPct val="107000"/>
              </a:lnSpc>
              <a:spcAft>
                <a:spcPts val="800"/>
              </a:spcAft>
              <a:buNone/>
            </a:pPr>
            <a:r>
              <a:rPr lang="en-IN" sz="1800" b="1" kern="100" dirty="0">
                <a:solidFill>
                  <a:schemeClr val="tx2"/>
                </a:solidFill>
                <a:effectLst/>
                <a:latin typeface="Calibri" panose="020F0502020204030204" pitchFamily="34" charset="0"/>
                <a:ea typeface="Calibri" panose="020F0502020204030204" pitchFamily="34" charset="0"/>
                <a:cs typeface="Gautami" panose="020B0502040204020203" pitchFamily="34" charset="0"/>
              </a:rPr>
              <a:t>                         </a:t>
            </a:r>
            <a:r>
              <a:rPr lang="en-IN" sz="2400" b="1" kern="100" dirty="0">
                <a:solidFill>
                  <a:schemeClr val="tx2"/>
                </a:solidFill>
                <a:effectLst/>
                <a:latin typeface="Calibri" panose="020F0502020204030204" pitchFamily="34" charset="0"/>
                <a:ea typeface="Calibri" panose="020F0502020204030204" pitchFamily="34" charset="0"/>
                <a:cs typeface="Gautami" panose="020B0502040204020203" pitchFamily="34" charset="0"/>
              </a:rPr>
              <a:t>A Library Management System (LMS) is a software application that simplifies and automates the operations of libraries. It is a complete system for managing library duties such as purchases, member management, monitoring, storing, and circulation. The primary objective of an LMS is to properly organize and manage the resources available in a library, making it easier for librarians to conduct everyday operations and create a user-friendly experience for users.</a:t>
            </a:r>
          </a:p>
          <a:p>
            <a:endParaRPr lang="en-IN" dirty="0"/>
          </a:p>
        </p:txBody>
      </p:sp>
    </p:spTree>
    <p:extLst>
      <p:ext uri="{BB962C8B-B14F-4D97-AF65-F5344CB8AC3E}">
        <p14:creationId xmlns:p14="http://schemas.microsoft.com/office/powerpoint/2010/main" val="1453999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8D4FB-A0F4-A80D-728E-5F3186FCC777}"/>
              </a:ext>
            </a:extLst>
          </p:cNvPr>
          <p:cNvSpPr txBox="1"/>
          <p:nvPr/>
        </p:nvSpPr>
        <p:spPr>
          <a:xfrm>
            <a:off x="1557958" y="0"/>
            <a:ext cx="8943561" cy="6990119"/>
          </a:xfrm>
          <a:prstGeom prst="rect">
            <a:avLst/>
          </a:prstGeom>
          <a:noFill/>
        </p:spPr>
        <p:txBody>
          <a:bodyPr wrap="square">
            <a:spAutoFit/>
          </a:bodyPr>
          <a:lstStyle/>
          <a:p>
            <a:pPr algn="ctr">
              <a:lnSpc>
                <a:spcPct val="150000"/>
              </a:lnSpc>
            </a:pPr>
            <a:r>
              <a:rPr lang="en-IN" sz="1400" b="0" dirty="0">
                <a:solidFill>
                  <a:srgbClr val="00B0F0"/>
                </a:solidFill>
                <a:effectLst/>
                <a:latin typeface="Consolas" panose="020B0609020204030204" pitchFamily="49" charset="0"/>
              </a:rPr>
              <a:t>MEMBER DATA </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('MN1','ug','stud','22CSEUA10',NULL);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('MN2','ug','stud','21ECEUA14',NULL);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('MN3','ug','stud','22CSEUA10',NULL);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('MN4','ug','stud','23MECHUA21',NULL);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('MN5','ug','stud','22BIOUA18',NULL);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('MN6','pg','stud','21CIVPA13',NULL);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('MN7','pg','stud','22CSEPA15',NULL);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('MN8','pg','stud','20MNCPA23',NULL);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('MN9','pg','stud','21MNCPB34',NULL);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('MN10','phd','stud','22PDA17',NULL);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('MN11','phd','stud','21PDB32',NULL);</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('MN12','phd','stud','21PDB12',NULL);</a:t>
            </a:r>
          </a:p>
          <a:p>
            <a:pPr algn="ctr">
              <a:lnSpc>
                <a:spcPct val="150000"/>
              </a:lnSpc>
            </a:pPr>
            <a:r>
              <a:rPr lang="en-IN" sz="1100" b="0" dirty="0">
                <a:solidFill>
                  <a:srgbClr val="00B0F0"/>
                </a:solidFill>
                <a:effectLst/>
                <a:latin typeface="Consolas" panose="020B0609020204030204" pitchFamily="49" charset="0"/>
              </a:rPr>
              <a:t>insert into member values </a:t>
            </a:r>
            <a:r>
              <a:rPr lang="en-IN" sz="1100" b="0" dirty="0">
                <a:effectLst/>
                <a:latin typeface="Consolas" panose="020B0609020204030204" pitchFamily="49" charset="0"/>
              </a:rPr>
              <a:t>('MN13','fac','fac',NULL,'VLSI22');</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('MN14','fac','fac',NULL,'BIO09');</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('MN15','fac','fac',NULL,'CSE15');</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('MN16','fac','fac',NULL,'VLSI01');</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('MN17','fac','fac',NULL,'ECE05');</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('MN18','fac','fac',NULL,'MECH06');</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('MN19','fac','fac',NULL,'CSE19');</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('MN20','fac','fac',NULL,'MME17');</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('MN21','ug','stud','22CSEUA11',NULL);</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('MN22','pg','stud','21CSEPA12',NULL);</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('MN23','fac','fac',NULL,'PD15');</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('MN24','phd','stud','22PDC10',NULL);</a:t>
            </a:r>
          </a:p>
          <a:p>
            <a:pPr algn="ctr">
              <a:lnSpc>
                <a:spcPct val="150000"/>
              </a:lnSpc>
            </a:pPr>
            <a:r>
              <a:rPr lang="en-IN" sz="1100" b="0" dirty="0">
                <a:solidFill>
                  <a:srgbClr val="00B0F0"/>
                </a:solidFill>
                <a:effectLst/>
                <a:latin typeface="Consolas" panose="020B0609020204030204" pitchFamily="49" charset="0"/>
              </a:rPr>
              <a:t>insert into member values</a:t>
            </a:r>
            <a:r>
              <a:rPr lang="en-IN" sz="1100" b="0" dirty="0">
                <a:effectLst/>
                <a:latin typeface="Consolas" panose="020B0609020204030204" pitchFamily="49" charset="0"/>
              </a:rPr>
              <a:t>('MN25','ug','stud','22ECEUB01',NULL);</a:t>
            </a:r>
          </a:p>
          <a:p>
            <a:pPr>
              <a:lnSpc>
                <a:spcPct val="150000"/>
              </a:lnSpc>
            </a:pPr>
            <a:endParaRPr lang="en-IN" sz="1100" b="0" dirty="0">
              <a:effectLst/>
              <a:latin typeface="Consolas" panose="020B0609020204030204" pitchFamily="49" charset="0"/>
            </a:endParaRPr>
          </a:p>
        </p:txBody>
      </p:sp>
    </p:spTree>
    <p:extLst>
      <p:ext uri="{BB962C8B-B14F-4D97-AF65-F5344CB8AC3E}">
        <p14:creationId xmlns:p14="http://schemas.microsoft.com/office/powerpoint/2010/main" val="3158368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733DD2-FDA1-26B0-C300-13436DDD55DC}"/>
              </a:ext>
            </a:extLst>
          </p:cNvPr>
          <p:cNvSpPr txBox="1"/>
          <p:nvPr/>
        </p:nvSpPr>
        <p:spPr>
          <a:xfrm>
            <a:off x="2197376" y="417443"/>
            <a:ext cx="7797247" cy="5905206"/>
          </a:xfrm>
          <a:prstGeom prst="rect">
            <a:avLst/>
          </a:prstGeom>
          <a:noFill/>
        </p:spPr>
        <p:txBody>
          <a:bodyPr wrap="square">
            <a:spAutoFit/>
          </a:bodyPr>
          <a:lstStyle/>
          <a:p>
            <a:pPr>
              <a:lnSpc>
                <a:spcPct val="150000"/>
              </a:lnSpc>
            </a:pPr>
            <a:r>
              <a:rPr lang="en-IN" sz="1100" b="0" dirty="0">
                <a:solidFill>
                  <a:srgbClr val="CCCCCC"/>
                </a:solidFill>
                <a:effectLst/>
                <a:latin typeface="Consolas" panose="020B0609020204030204" pitchFamily="49" charset="0"/>
              </a:rPr>
              <a:t>                       </a:t>
            </a:r>
            <a:r>
              <a:rPr lang="en-IN" sz="1100" b="0" dirty="0">
                <a:solidFill>
                  <a:srgbClr val="00B0F0"/>
                </a:solidFill>
                <a:effectLst/>
                <a:latin typeface="Consolas" panose="020B0609020204030204" pitchFamily="49" charset="0"/>
              </a:rPr>
              <a:t>STAFF DATA</a:t>
            </a:r>
            <a:br>
              <a:rPr lang="en-IN" sz="1100" b="0" dirty="0">
                <a:solidFill>
                  <a:srgbClr val="CCCCCC"/>
                </a:solidFill>
                <a:effectLst/>
                <a:latin typeface="Consolas" panose="020B0609020204030204" pitchFamily="49" charset="0"/>
              </a:rPr>
            </a:br>
            <a:r>
              <a:rPr lang="en-IN" sz="1100" b="0" dirty="0">
                <a:solidFill>
                  <a:srgbClr val="569CD6"/>
                </a:solidFill>
                <a:effectLst/>
                <a:latin typeface="Consolas" panose="020B0609020204030204" pitchFamily="49" charset="0"/>
              </a:rPr>
              <a:t>insert</a:t>
            </a:r>
            <a:r>
              <a:rPr lang="en-IN" sz="1100" b="0" dirty="0">
                <a:solidFill>
                  <a:srgbClr val="CCCCCC"/>
                </a:solidFill>
                <a:effectLst/>
                <a:latin typeface="Consolas" panose="020B0609020204030204" pitchFamily="49" charset="0"/>
              </a:rPr>
              <a:t> </a:t>
            </a:r>
            <a:r>
              <a:rPr lang="en-IN" sz="1100" b="0" dirty="0">
                <a:solidFill>
                  <a:srgbClr val="569CD6"/>
                </a:solidFill>
                <a:effectLst/>
                <a:latin typeface="Consolas" panose="020B0609020204030204" pitchFamily="49" charset="0"/>
              </a:rPr>
              <a:t>into</a:t>
            </a:r>
            <a:r>
              <a:rPr lang="en-IN" sz="1100" b="0" dirty="0">
                <a:solidFill>
                  <a:srgbClr val="CCCCCC"/>
                </a:solidFill>
                <a:effectLst/>
                <a:latin typeface="Consolas" panose="020B0609020204030204" pitchFamily="49" charset="0"/>
              </a:rPr>
              <a:t> </a:t>
            </a:r>
            <a:r>
              <a:rPr lang="en-IN" sz="1100" b="0" dirty="0">
                <a:effectLst/>
                <a:latin typeface="Consolas" panose="020B0609020204030204" pitchFamily="49" charset="0"/>
              </a:rPr>
              <a:t>staff (staff_fname, staff_lname, gender, mobile_no, id, doj)</a:t>
            </a:r>
          </a:p>
          <a:p>
            <a:pPr>
              <a:lnSpc>
                <a:spcPct val="150000"/>
              </a:lnSpc>
            </a:pPr>
            <a:r>
              <a:rPr lang="en-IN" sz="1100" b="0" dirty="0">
                <a:solidFill>
                  <a:srgbClr val="569CD6"/>
                </a:solidFill>
                <a:effectLst/>
                <a:latin typeface="Consolas" panose="020B0609020204030204" pitchFamily="49" charset="0"/>
              </a:rPr>
              <a:t>VALUES</a:t>
            </a:r>
            <a:endParaRPr lang="en-IN" sz="1100" b="0" dirty="0">
              <a:solidFill>
                <a:srgbClr val="CCCCCC"/>
              </a:solidFill>
              <a:effectLst/>
              <a:latin typeface="Consolas" panose="020B0609020204030204" pitchFamily="49" charset="0"/>
            </a:endParaRPr>
          </a:p>
          <a:p>
            <a:pPr>
              <a:lnSpc>
                <a:spcPct val="150000"/>
              </a:lnSpc>
            </a:pPr>
            <a:r>
              <a:rPr lang="en-IN" sz="1100" b="0" dirty="0">
                <a:solidFill>
                  <a:srgbClr val="CCCCCC"/>
                </a:solidFill>
                <a:effectLst/>
                <a:latin typeface="Consolas" panose="020B0609020204030204" pitchFamily="49" charset="0"/>
              </a:rPr>
              <a:t>    </a:t>
            </a:r>
            <a:r>
              <a:rPr lang="en-IN" sz="1100" b="0" dirty="0">
                <a:effectLst/>
                <a:latin typeface="Consolas" panose="020B0609020204030204" pitchFamily="49" charset="0"/>
              </a:rPr>
              <a:t>('Ram','Dev','M','9704388839','STF01','2004-10-03'),</a:t>
            </a:r>
          </a:p>
          <a:p>
            <a:pPr>
              <a:lnSpc>
                <a:spcPct val="150000"/>
              </a:lnSpc>
            </a:pPr>
            <a:r>
              <a:rPr lang="en-IN" sz="1100" b="0" dirty="0">
                <a:effectLst/>
                <a:latin typeface="Consolas" panose="020B0609020204030204" pitchFamily="49" charset="0"/>
              </a:rPr>
              <a:t>    ('Sravani','Reddy','F','9872843838','STF02','2005-12-04'),</a:t>
            </a:r>
          </a:p>
          <a:p>
            <a:pPr>
              <a:lnSpc>
                <a:spcPct val="150000"/>
              </a:lnSpc>
            </a:pPr>
            <a:r>
              <a:rPr lang="en-IN" sz="1100" b="0" dirty="0">
                <a:effectLst/>
                <a:latin typeface="Consolas" panose="020B0609020204030204" pitchFamily="49" charset="0"/>
              </a:rPr>
              <a:t>    ('Lasya','Kumari','F','9537239271','STF03','1994-11-02'),</a:t>
            </a:r>
          </a:p>
          <a:p>
            <a:pPr>
              <a:lnSpc>
                <a:spcPct val="150000"/>
              </a:lnSpc>
            </a:pPr>
            <a:r>
              <a:rPr lang="en-IN" sz="1100" b="0" dirty="0">
                <a:effectLst/>
                <a:latin typeface="Consolas" panose="020B0609020204030204" pitchFamily="49" charset="0"/>
              </a:rPr>
              <a:t>    ('Laxman','Sehgal','M','8926473777','STF04','1995-09-01'),</a:t>
            </a:r>
          </a:p>
          <a:p>
            <a:pPr>
              <a:lnSpc>
                <a:spcPct val="150000"/>
              </a:lnSpc>
            </a:pPr>
            <a:r>
              <a:rPr lang="en-IN" sz="1100" b="0" dirty="0">
                <a:effectLst/>
                <a:latin typeface="Consolas" panose="020B0609020204030204" pitchFamily="49" charset="0"/>
              </a:rPr>
              <a:t>    ('Rama','Devi','F','9863673783','STF05','1996-08-21'),</a:t>
            </a:r>
          </a:p>
          <a:p>
            <a:pPr>
              <a:lnSpc>
                <a:spcPct val="150000"/>
              </a:lnSpc>
            </a:pPr>
            <a:r>
              <a:rPr lang="en-IN" sz="1100" b="0" dirty="0">
                <a:effectLst/>
                <a:latin typeface="Consolas" panose="020B0609020204030204" pitchFamily="49" charset="0"/>
              </a:rPr>
              <a:t>    ('Shiv','Rathore','M','8986272728','STF06','1997-07-19'),</a:t>
            </a:r>
          </a:p>
          <a:p>
            <a:pPr>
              <a:lnSpc>
                <a:spcPct val="150000"/>
              </a:lnSpc>
            </a:pPr>
            <a:r>
              <a:rPr lang="en-IN" sz="1100" b="0" dirty="0">
                <a:effectLst/>
                <a:latin typeface="Consolas" panose="020B0609020204030204" pitchFamily="49" charset="0"/>
              </a:rPr>
              <a:t>    ('Vinaya','Kaleru','F','9876543332','STF07','1998-06-18'),</a:t>
            </a:r>
          </a:p>
          <a:p>
            <a:pPr>
              <a:lnSpc>
                <a:spcPct val="150000"/>
              </a:lnSpc>
            </a:pPr>
            <a:r>
              <a:rPr lang="en-IN" sz="1100" b="0" dirty="0">
                <a:effectLst/>
                <a:latin typeface="Consolas" panose="020B0609020204030204" pitchFamily="49" charset="0"/>
              </a:rPr>
              <a:t>    ('Vyshak','Kumar','M','7656890978','STF08','1999-05-17'),</a:t>
            </a:r>
          </a:p>
          <a:p>
            <a:pPr>
              <a:lnSpc>
                <a:spcPct val="150000"/>
              </a:lnSpc>
            </a:pPr>
            <a:r>
              <a:rPr lang="en-IN" sz="1100" b="0" dirty="0">
                <a:effectLst/>
                <a:latin typeface="Consolas" panose="020B0609020204030204" pitchFamily="49" charset="0"/>
              </a:rPr>
              <a:t>    ('Mayanti','Langer','F','9852627272','STF09','2000-11-15'),</a:t>
            </a:r>
          </a:p>
          <a:p>
            <a:pPr>
              <a:lnSpc>
                <a:spcPct val="150000"/>
              </a:lnSpc>
            </a:pPr>
            <a:r>
              <a:rPr lang="en-IN" sz="1100" b="0" dirty="0">
                <a:effectLst/>
                <a:latin typeface="Consolas" panose="020B0609020204030204" pitchFamily="49" charset="0"/>
              </a:rPr>
              <a:t>    ('Karn','Singh','M','8914378273','STF010','2002-01-14'),</a:t>
            </a:r>
          </a:p>
          <a:p>
            <a:pPr>
              <a:lnSpc>
                <a:spcPct val="150000"/>
              </a:lnSpc>
            </a:pPr>
            <a:r>
              <a:rPr lang="en-IN" sz="1100" b="0" dirty="0">
                <a:effectLst/>
                <a:latin typeface="Consolas" panose="020B0609020204030204" pitchFamily="49" charset="0"/>
              </a:rPr>
              <a:t>    ('Arya','Vinod','M','9926383728','STF011','2001-02-13'),</a:t>
            </a:r>
          </a:p>
          <a:p>
            <a:pPr>
              <a:lnSpc>
                <a:spcPct val="150000"/>
              </a:lnSpc>
            </a:pPr>
            <a:r>
              <a:rPr lang="en-IN" sz="1100" b="0" dirty="0">
                <a:effectLst/>
                <a:latin typeface="Consolas" panose="020B0609020204030204" pitchFamily="49" charset="0"/>
              </a:rPr>
              <a:t>    ('Mrinalini','Dube','F','7787978976','STF012','2003-04-27'),</a:t>
            </a:r>
          </a:p>
          <a:p>
            <a:pPr>
              <a:lnSpc>
                <a:spcPct val="150000"/>
              </a:lnSpc>
            </a:pPr>
            <a:r>
              <a:rPr lang="en-IN" sz="1100" b="0" dirty="0">
                <a:effectLst/>
                <a:latin typeface="Consolas" panose="020B0609020204030204" pitchFamily="49" charset="0"/>
              </a:rPr>
              <a:t>    ('Aditya','Mittal','M','9876545673','STF013','2006-07-28'),</a:t>
            </a:r>
          </a:p>
          <a:p>
            <a:pPr>
              <a:lnSpc>
                <a:spcPct val="150000"/>
              </a:lnSpc>
            </a:pPr>
            <a:r>
              <a:rPr lang="en-IN" sz="1100" b="0" dirty="0">
                <a:effectLst/>
                <a:latin typeface="Consolas" panose="020B0609020204030204" pitchFamily="49" charset="0"/>
              </a:rPr>
              <a:t>    ('Kashvi','Mittal','F','7976765787','STF014','2007-10-29'),</a:t>
            </a:r>
          </a:p>
          <a:p>
            <a:pPr>
              <a:lnSpc>
                <a:spcPct val="150000"/>
              </a:lnSpc>
            </a:pPr>
            <a:r>
              <a:rPr lang="en-IN" sz="1100" b="0" dirty="0">
                <a:effectLst/>
                <a:latin typeface="Consolas" panose="020B0609020204030204" pitchFamily="49" charset="0"/>
              </a:rPr>
              <a:t>    ('Ramnath','Kovind','M','9876567876','STF015','1990-12-31'),</a:t>
            </a:r>
          </a:p>
          <a:p>
            <a:pPr>
              <a:lnSpc>
                <a:spcPct val="150000"/>
              </a:lnSpc>
            </a:pPr>
            <a:r>
              <a:rPr lang="en-IN" sz="1100" b="0" dirty="0">
                <a:effectLst/>
                <a:latin typeface="Consolas" panose="020B0609020204030204" pitchFamily="49" charset="0"/>
              </a:rPr>
              <a:t>    ('Malaika','Reshmi','F','9128283737','STF016','1989-10-30'),</a:t>
            </a:r>
          </a:p>
          <a:p>
            <a:pPr>
              <a:lnSpc>
                <a:spcPct val="150000"/>
              </a:lnSpc>
            </a:pPr>
            <a:r>
              <a:rPr lang="en-IN" sz="1100" b="0" dirty="0">
                <a:effectLst/>
                <a:latin typeface="Consolas" panose="020B0609020204030204" pitchFamily="49" charset="0"/>
              </a:rPr>
              <a:t>    ('Pritam','Garg','M','9383847383','STF017','2004-11-05'),</a:t>
            </a:r>
          </a:p>
          <a:p>
            <a:pPr>
              <a:lnSpc>
                <a:spcPct val="150000"/>
              </a:lnSpc>
            </a:pPr>
            <a:r>
              <a:rPr lang="en-IN" sz="1100" b="0" dirty="0">
                <a:effectLst/>
                <a:latin typeface="Consolas" panose="020B0609020204030204" pitchFamily="49" charset="0"/>
              </a:rPr>
              <a:t>    ('Raju','Tadepalli','M','9348484574','STF018','2004-09-04'),</a:t>
            </a:r>
          </a:p>
          <a:p>
            <a:pPr>
              <a:lnSpc>
                <a:spcPct val="150000"/>
              </a:lnSpc>
            </a:pPr>
            <a:r>
              <a:rPr lang="en-IN" sz="1100" b="0" dirty="0">
                <a:effectLst/>
                <a:latin typeface="Consolas" panose="020B0609020204030204" pitchFamily="49" charset="0"/>
              </a:rPr>
              <a:t>    ('Riya','Roy','F','9867687873','STF019','2003-01-23'),</a:t>
            </a:r>
          </a:p>
          <a:p>
            <a:pPr>
              <a:lnSpc>
                <a:spcPct val="150000"/>
              </a:lnSpc>
            </a:pPr>
            <a:r>
              <a:rPr lang="en-IN" sz="1100" b="0" dirty="0">
                <a:effectLst/>
                <a:latin typeface="Consolas" panose="020B0609020204030204" pitchFamily="49" charset="0"/>
              </a:rPr>
              <a:t>    ('Henry','Allen','M','9876542223','STF020','2002-03-13');</a:t>
            </a:r>
          </a:p>
        </p:txBody>
      </p:sp>
    </p:spTree>
    <p:extLst>
      <p:ext uri="{BB962C8B-B14F-4D97-AF65-F5344CB8AC3E}">
        <p14:creationId xmlns:p14="http://schemas.microsoft.com/office/powerpoint/2010/main" val="1528827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FD9659-82FF-BC5D-0FCC-FEE86429739B}"/>
              </a:ext>
            </a:extLst>
          </p:cNvPr>
          <p:cNvSpPr txBox="1"/>
          <p:nvPr/>
        </p:nvSpPr>
        <p:spPr>
          <a:xfrm>
            <a:off x="1061830" y="406210"/>
            <a:ext cx="7028621" cy="5864811"/>
          </a:xfrm>
          <a:prstGeom prst="rect">
            <a:avLst/>
          </a:prstGeom>
          <a:noFill/>
        </p:spPr>
        <p:txBody>
          <a:bodyPr wrap="square">
            <a:spAutoFit/>
          </a:bodyPr>
          <a:lstStyle/>
          <a:p>
            <a:pPr>
              <a:lnSpc>
                <a:spcPct val="150000"/>
              </a:lnSpc>
            </a:pPr>
            <a:r>
              <a:rPr lang="en-US" sz="1400" b="0" dirty="0">
                <a:solidFill>
                  <a:srgbClr val="569CD6"/>
                </a:solidFill>
                <a:effectLst/>
                <a:latin typeface="Consolas" panose="020B0609020204030204" pitchFamily="49" charset="0"/>
              </a:rPr>
              <a:t>                     </a:t>
            </a:r>
            <a:r>
              <a:rPr lang="en-US" b="0" dirty="0">
                <a:solidFill>
                  <a:srgbClr val="569CD6"/>
                </a:solidFill>
                <a:effectLst/>
                <a:latin typeface="Consolas" panose="020B0609020204030204" pitchFamily="49" charset="0"/>
              </a:rPr>
              <a:t>VALIDATION DATA</a:t>
            </a:r>
          </a:p>
          <a:p>
            <a:pPr>
              <a:lnSpc>
                <a:spcPct val="150000"/>
              </a:lnSpc>
            </a:pPr>
            <a:r>
              <a:rPr lang="en-US" b="0" dirty="0">
                <a:solidFill>
                  <a:srgbClr val="569CD6"/>
                </a:solidFill>
                <a:effectLst/>
                <a:latin typeface="Consolas" panose="020B0609020204030204" pitchFamily="49" charset="0"/>
              </a:rPr>
              <a:t>insert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into</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validation</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(login_id, password, id)</a:t>
            </a:r>
          </a:p>
          <a:p>
            <a:pPr>
              <a:lnSpc>
                <a:spcPct val="150000"/>
              </a:lnSpc>
            </a:pPr>
            <a:r>
              <a:rPr lang="en-US" b="0" dirty="0">
                <a:solidFill>
                  <a:srgbClr val="569CD6"/>
                </a:solidFill>
                <a:effectLst/>
                <a:latin typeface="Consolas" panose="020B0609020204030204" pitchFamily="49" charset="0"/>
              </a:rPr>
              <a:t>values</a:t>
            </a:r>
            <a:r>
              <a:rPr lang="en-US" b="0" dirty="0">
                <a:solidFill>
                  <a:srgbClr val="CCCCCC"/>
                </a:solidFill>
                <a:effectLst/>
                <a:latin typeface="Consolas" panose="020B0609020204030204" pitchFamily="49" charset="0"/>
              </a:rPr>
              <a:t> </a:t>
            </a:r>
          </a:p>
          <a:p>
            <a:pPr>
              <a:lnSpc>
                <a:spcPct val="150000"/>
              </a:lnSpc>
            </a:pP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   ('priya','priya@v123','STF01'),</a:t>
            </a:r>
          </a:p>
          <a:p>
            <a:pPr>
              <a:lnSpc>
                <a:spcPct val="150000"/>
              </a:lnSpc>
            </a:pPr>
            <a:r>
              <a:rPr lang="en-US" b="0" dirty="0">
                <a:effectLst/>
                <a:latin typeface="Consolas" panose="020B0609020204030204" pitchFamily="49" charset="0"/>
              </a:rPr>
              <a:t>('Vyastyagi','tyagi@23','STF02'),</a:t>
            </a:r>
          </a:p>
          <a:p>
            <a:pPr>
              <a:lnSpc>
                <a:spcPct val="150000"/>
              </a:lnSpc>
            </a:pPr>
            <a:r>
              <a:rPr lang="en-US" b="0" dirty="0">
                <a:effectLst/>
                <a:latin typeface="Consolas" panose="020B0609020204030204" pitchFamily="49" charset="0"/>
              </a:rPr>
              <a:t>('priyanka','kavati@45','STF03'),</a:t>
            </a:r>
          </a:p>
          <a:p>
            <a:pPr>
              <a:lnSpc>
                <a:spcPct val="150000"/>
              </a:lnSpc>
            </a:pPr>
            <a:r>
              <a:rPr lang="en-US" b="0" dirty="0">
                <a:effectLst/>
                <a:latin typeface="Consolas" panose="020B0609020204030204" pitchFamily="49" charset="0"/>
              </a:rPr>
              <a:t>('</a:t>
            </a:r>
            <a:r>
              <a:rPr lang="en-US" b="0" dirty="0" err="1">
                <a:effectLst/>
                <a:latin typeface="Consolas" panose="020B0609020204030204" pitchFamily="49" charset="0"/>
              </a:rPr>
              <a:t>PremaRani</a:t>
            </a:r>
            <a:r>
              <a:rPr lang="en-US" b="0" dirty="0">
                <a:effectLst/>
                <a:latin typeface="Consolas" panose="020B0609020204030204" pitchFamily="49" charset="0"/>
              </a:rPr>
              <a:t> ','rani@$23','STF04'),</a:t>
            </a:r>
          </a:p>
          <a:p>
            <a:pPr>
              <a:lnSpc>
                <a:spcPct val="150000"/>
              </a:lnSpc>
            </a:pPr>
            <a:r>
              <a:rPr lang="en-US" b="0" dirty="0">
                <a:effectLst/>
                <a:latin typeface="Consolas" panose="020B0609020204030204" pitchFamily="49" charset="0"/>
              </a:rPr>
              <a:t>('Sandhya ',’ rani$#21','STF011'),</a:t>
            </a:r>
          </a:p>
          <a:p>
            <a:pPr>
              <a:lnSpc>
                <a:spcPct val="150000"/>
              </a:lnSpc>
            </a:pPr>
            <a:r>
              <a:rPr lang="en-US" b="0" dirty="0">
                <a:effectLst/>
                <a:latin typeface="Consolas" panose="020B0609020204030204" pitchFamily="49" charset="0"/>
              </a:rPr>
              <a:t>('Kishore','tiru@123','STF012'),</a:t>
            </a:r>
          </a:p>
          <a:p>
            <a:pPr>
              <a:lnSpc>
                <a:spcPct val="150000"/>
              </a:lnSpc>
            </a:pPr>
            <a:r>
              <a:rPr lang="en-US" b="0" dirty="0">
                <a:effectLst/>
                <a:latin typeface="Consolas" panose="020B0609020204030204" pitchFamily="49" charset="0"/>
              </a:rPr>
              <a:t>('Tenzing','fitoor@76','STF020'),</a:t>
            </a:r>
          </a:p>
          <a:p>
            <a:pPr>
              <a:lnSpc>
                <a:spcPct val="150000"/>
              </a:lnSpc>
            </a:pPr>
            <a:r>
              <a:rPr lang="en-US" b="0" dirty="0">
                <a:effectLst/>
                <a:latin typeface="Consolas" panose="020B0609020204030204" pitchFamily="49" charset="0"/>
              </a:rPr>
              <a:t>('Aayush','singh@345','STF017'),</a:t>
            </a:r>
          </a:p>
          <a:p>
            <a:pPr>
              <a:lnSpc>
                <a:spcPct val="150000"/>
              </a:lnSpc>
            </a:pPr>
            <a:r>
              <a:rPr lang="en-US" b="0" dirty="0">
                <a:effectLst/>
                <a:latin typeface="Consolas" panose="020B0609020204030204" pitchFamily="49" charset="0"/>
              </a:rPr>
              <a:t>('Karthikeya','karthik@67','STF015'),</a:t>
            </a:r>
          </a:p>
          <a:p>
            <a:pPr>
              <a:lnSpc>
                <a:spcPct val="150000"/>
              </a:lnSpc>
            </a:pPr>
            <a:r>
              <a:rPr lang="en-US" b="0" dirty="0">
                <a:effectLst/>
                <a:latin typeface="Consolas" panose="020B0609020204030204" pitchFamily="49" charset="0"/>
              </a:rPr>
              <a:t>('Anirudh','ilraju@12','STF013'),</a:t>
            </a:r>
          </a:p>
          <a:p>
            <a:pPr>
              <a:lnSpc>
                <a:spcPct val="150000"/>
              </a:lnSpc>
            </a:pPr>
            <a:r>
              <a:rPr lang="en-US" b="0" dirty="0">
                <a:effectLst/>
                <a:latin typeface="Consolas" panose="020B0609020204030204" pitchFamily="49" charset="0"/>
              </a:rPr>
              <a:t>('Tushar','kumar@987','STF07');</a:t>
            </a:r>
          </a:p>
        </p:txBody>
      </p:sp>
    </p:spTree>
    <p:extLst>
      <p:ext uri="{BB962C8B-B14F-4D97-AF65-F5344CB8AC3E}">
        <p14:creationId xmlns:p14="http://schemas.microsoft.com/office/powerpoint/2010/main" val="2949100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19559-A975-5833-BBF3-DEB2D2D5FB2C}"/>
              </a:ext>
            </a:extLst>
          </p:cNvPr>
          <p:cNvSpPr txBox="1"/>
          <p:nvPr/>
        </p:nvSpPr>
        <p:spPr>
          <a:xfrm>
            <a:off x="2334040" y="354498"/>
            <a:ext cx="6823212" cy="6047809"/>
          </a:xfrm>
          <a:prstGeom prst="rect">
            <a:avLst/>
          </a:prstGeom>
          <a:noFill/>
        </p:spPr>
        <p:txBody>
          <a:bodyPr wrap="square">
            <a:spAutoFit/>
          </a:bodyPr>
          <a:lstStyle/>
          <a:p>
            <a:pPr>
              <a:lnSpc>
                <a:spcPct val="150000"/>
              </a:lnSpc>
            </a:pPr>
            <a:r>
              <a:rPr lang="en-IN" b="0" dirty="0">
                <a:solidFill>
                  <a:srgbClr val="569CD6"/>
                </a:solidFill>
                <a:effectLst/>
                <a:latin typeface="Consolas" panose="020B0609020204030204" pitchFamily="49" charset="0"/>
              </a:rPr>
              <a:t>              BOOK_ISSUE DATA</a:t>
            </a:r>
          </a:p>
          <a:p>
            <a:pPr>
              <a:lnSpc>
                <a:spcPct val="150000"/>
              </a:lnSpc>
            </a:pPr>
            <a:r>
              <a:rPr lang="en-IN" b="0" dirty="0">
                <a:solidFill>
                  <a:srgbClr val="569CD6"/>
                </a:solidFill>
                <a:effectLst/>
                <a:latin typeface="Consolas" panose="020B0609020204030204" pitchFamily="49" charset="0"/>
              </a:rPr>
              <a:t>insert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into</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book_issue(member_no, accession_no, doi)</a:t>
            </a:r>
          </a:p>
          <a:p>
            <a:pPr>
              <a:lnSpc>
                <a:spcPct val="150000"/>
              </a:lnSpc>
            </a:pPr>
            <a:r>
              <a:rPr lang="en-IN" b="0" dirty="0">
                <a:solidFill>
                  <a:srgbClr val="569CD6"/>
                </a:solidFill>
                <a:effectLst/>
                <a:latin typeface="Consolas" panose="020B0609020204030204" pitchFamily="49" charset="0"/>
              </a:rPr>
              <a:t>values</a:t>
            </a:r>
            <a:r>
              <a:rPr lang="en-IN" b="0" dirty="0">
                <a:solidFill>
                  <a:srgbClr val="CCCCCC"/>
                </a:solidFill>
                <a:effectLst/>
                <a:latin typeface="Consolas" panose="020B0609020204030204" pitchFamily="49" charset="0"/>
              </a:rPr>
              <a:t> </a:t>
            </a:r>
          </a:p>
          <a:p>
            <a:pPr>
              <a:lnSpc>
                <a:spcPct val="150000"/>
              </a:lnSpc>
            </a:pP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('MN1','ACC001','2024-03-11'),</a:t>
            </a:r>
          </a:p>
          <a:p>
            <a:pPr>
              <a:lnSpc>
                <a:spcPct val="150000"/>
              </a:lnSpc>
            </a:pPr>
            <a:r>
              <a:rPr lang="en-IN" b="0" dirty="0">
                <a:effectLst/>
                <a:latin typeface="Consolas" panose="020B0609020204030204" pitchFamily="49" charset="0"/>
              </a:rPr>
              <a:t>       ('MN11','ACC002','2024-02-11'),</a:t>
            </a:r>
          </a:p>
          <a:p>
            <a:pPr>
              <a:lnSpc>
                <a:spcPct val="150000"/>
              </a:lnSpc>
            </a:pPr>
            <a:r>
              <a:rPr lang="en-IN" b="0" dirty="0">
                <a:effectLst/>
                <a:latin typeface="Consolas" panose="020B0609020204030204" pitchFamily="49" charset="0"/>
              </a:rPr>
              <a:t>       ('MN3','ACC003','2024-03-13'),</a:t>
            </a:r>
          </a:p>
          <a:p>
            <a:pPr>
              <a:lnSpc>
                <a:spcPct val="150000"/>
              </a:lnSpc>
            </a:pPr>
            <a:r>
              <a:rPr lang="en-IN" b="0" dirty="0">
                <a:effectLst/>
                <a:latin typeface="Consolas" panose="020B0609020204030204" pitchFamily="49" charset="0"/>
              </a:rPr>
              <a:t>       ('MN4','ACC004','2024-03-14'),</a:t>
            </a:r>
          </a:p>
          <a:p>
            <a:pPr>
              <a:lnSpc>
                <a:spcPct val="150000"/>
              </a:lnSpc>
            </a:pPr>
            <a:r>
              <a:rPr lang="en-IN" b="0" dirty="0">
                <a:effectLst/>
                <a:latin typeface="Consolas" panose="020B0609020204030204" pitchFamily="49" charset="0"/>
              </a:rPr>
              <a:t>       ('MN5','ACC005','2024-03-15'),</a:t>
            </a:r>
          </a:p>
          <a:p>
            <a:pPr>
              <a:lnSpc>
                <a:spcPct val="150000"/>
              </a:lnSpc>
            </a:pPr>
            <a:r>
              <a:rPr lang="en-IN" b="0" dirty="0">
                <a:effectLst/>
                <a:latin typeface="Consolas" panose="020B0609020204030204" pitchFamily="49" charset="0"/>
              </a:rPr>
              <a:t>       ('MN6','ACC006','2024-03-16'),</a:t>
            </a:r>
          </a:p>
          <a:p>
            <a:pPr>
              <a:lnSpc>
                <a:spcPct val="150000"/>
              </a:lnSpc>
            </a:pPr>
            <a:r>
              <a:rPr lang="en-IN" b="0" dirty="0">
                <a:effectLst/>
                <a:latin typeface="Consolas" panose="020B0609020204030204" pitchFamily="49" charset="0"/>
              </a:rPr>
              <a:t>       ('MN7','ACC007','2024-02-12'),</a:t>
            </a:r>
          </a:p>
          <a:p>
            <a:pPr>
              <a:lnSpc>
                <a:spcPct val="150000"/>
              </a:lnSpc>
            </a:pPr>
            <a:r>
              <a:rPr lang="en-IN" b="0" dirty="0">
                <a:effectLst/>
                <a:latin typeface="Consolas" panose="020B0609020204030204" pitchFamily="49" charset="0"/>
              </a:rPr>
              <a:t>       ('MN8','ACC008','2024-02-13'),</a:t>
            </a:r>
          </a:p>
          <a:p>
            <a:pPr>
              <a:lnSpc>
                <a:spcPct val="150000"/>
              </a:lnSpc>
            </a:pPr>
            <a:r>
              <a:rPr lang="en-IN" b="0" dirty="0">
                <a:effectLst/>
                <a:latin typeface="Consolas" panose="020B0609020204030204" pitchFamily="49" charset="0"/>
              </a:rPr>
              <a:t>       ('MN9','ACC009','2024-02-13'),</a:t>
            </a:r>
          </a:p>
          <a:p>
            <a:pPr>
              <a:lnSpc>
                <a:spcPct val="150000"/>
              </a:lnSpc>
            </a:pPr>
            <a:r>
              <a:rPr lang="en-IN" b="0" dirty="0">
                <a:effectLst/>
                <a:latin typeface="Consolas" panose="020B0609020204030204" pitchFamily="49" charset="0"/>
              </a:rPr>
              <a:t>       ('MN10','ACC0010','2024-02-21');</a:t>
            </a:r>
          </a:p>
          <a:p>
            <a:br>
              <a:rPr lang="en-IN" b="0" dirty="0">
                <a:effectLst/>
                <a:latin typeface="Consolas" panose="020B0609020204030204" pitchFamily="49" charset="0"/>
              </a:rPr>
            </a:br>
            <a:endParaRPr lang="en-IN" b="0" dirty="0">
              <a:effectLst/>
              <a:latin typeface="Consolas" panose="020B0609020204030204" pitchFamily="49" charset="0"/>
            </a:endParaRPr>
          </a:p>
        </p:txBody>
      </p:sp>
    </p:spTree>
    <p:extLst>
      <p:ext uri="{BB962C8B-B14F-4D97-AF65-F5344CB8AC3E}">
        <p14:creationId xmlns:p14="http://schemas.microsoft.com/office/powerpoint/2010/main" val="3847227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644143-4A35-6440-9D74-747D0E087742}"/>
              </a:ext>
            </a:extLst>
          </p:cNvPr>
          <p:cNvSpPr txBox="1"/>
          <p:nvPr/>
        </p:nvSpPr>
        <p:spPr>
          <a:xfrm>
            <a:off x="861391" y="427385"/>
            <a:ext cx="10760766" cy="5449312"/>
          </a:xfrm>
          <a:prstGeom prst="rect">
            <a:avLst/>
          </a:prstGeom>
          <a:noFill/>
        </p:spPr>
        <p:txBody>
          <a:bodyPr wrap="square">
            <a:spAutoFit/>
          </a:bodyPr>
          <a:lstStyle/>
          <a:p>
            <a:pPr>
              <a:lnSpc>
                <a:spcPct val="150000"/>
              </a:lnSpc>
            </a:pPr>
            <a:r>
              <a:rPr lang="en-IN" b="0" dirty="0">
                <a:solidFill>
                  <a:srgbClr val="569CD6"/>
                </a:solidFill>
                <a:effectLst/>
                <a:latin typeface="Consolas" panose="020B0609020204030204" pitchFamily="49" charset="0"/>
              </a:rPr>
              <a:t>                    REPORT DATA</a:t>
            </a:r>
          </a:p>
          <a:p>
            <a:pPr>
              <a:lnSpc>
                <a:spcPct val="150000"/>
              </a:lnSpc>
            </a:pPr>
            <a:r>
              <a:rPr lang="en-IN" b="0" dirty="0">
                <a:solidFill>
                  <a:srgbClr val="569CD6"/>
                </a:solidFill>
                <a:effectLst/>
                <a:latin typeface="Consolas" panose="020B0609020204030204" pitchFamily="49" charset="0"/>
              </a:rPr>
              <a:t>insert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into</a:t>
            </a: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report(due_date, return_date, due_amount, member_no, member_type)</a:t>
            </a:r>
          </a:p>
          <a:p>
            <a:pPr>
              <a:lnSpc>
                <a:spcPct val="150000"/>
              </a:lnSpc>
            </a:pPr>
            <a:r>
              <a:rPr lang="en-IN" b="0" dirty="0">
                <a:solidFill>
                  <a:srgbClr val="569CD6"/>
                </a:solidFill>
                <a:effectLst/>
                <a:latin typeface="Consolas" panose="020B0609020204030204" pitchFamily="49" charset="0"/>
              </a:rPr>
              <a:t>VALUES</a:t>
            </a:r>
            <a:endParaRPr lang="en-IN" b="0" dirty="0">
              <a:solidFill>
                <a:srgbClr val="CCCCCC"/>
              </a:solidFill>
              <a:effectLst/>
              <a:latin typeface="Consolas" panose="020B0609020204030204" pitchFamily="49" charset="0"/>
            </a:endParaRPr>
          </a:p>
          <a:p>
            <a:pPr>
              <a:lnSpc>
                <a:spcPct val="150000"/>
              </a:lnSpc>
            </a:pP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('2024-04-11’,NULL,0,'MN1','ug'),</a:t>
            </a:r>
          </a:p>
          <a:p>
            <a:pPr>
              <a:lnSpc>
                <a:spcPct val="150000"/>
              </a:lnSpc>
            </a:pPr>
            <a:r>
              <a:rPr lang="en-IN" b="0" dirty="0">
                <a:effectLst/>
                <a:latin typeface="Consolas" panose="020B0609020204030204" pitchFamily="49" charset="0"/>
              </a:rPr>
              <a:t>      ('2024-03-26','2024-03-27',1,'MN11','phd'),</a:t>
            </a:r>
          </a:p>
          <a:p>
            <a:pPr>
              <a:lnSpc>
                <a:spcPct val="150000"/>
              </a:lnSpc>
            </a:pPr>
            <a:r>
              <a:rPr lang="en-IN" b="0" dirty="0">
                <a:effectLst/>
                <a:latin typeface="Consolas" panose="020B0609020204030204" pitchFamily="49" charset="0"/>
              </a:rPr>
              <a:t>      ('2024-04-13’,NULL,0,'MN3','ug'),</a:t>
            </a:r>
          </a:p>
          <a:p>
            <a:pPr>
              <a:lnSpc>
                <a:spcPct val="150000"/>
              </a:lnSpc>
            </a:pPr>
            <a:r>
              <a:rPr lang="en-IN" b="0" dirty="0">
                <a:effectLst/>
                <a:latin typeface="Consolas" panose="020B0609020204030204" pitchFamily="49" charset="0"/>
              </a:rPr>
              <a:t>      ('2024-04-14’,NULL,0,'MN4','ug'),</a:t>
            </a:r>
          </a:p>
          <a:p>
            <a:pPr>
              <a:lnSpc>
                <a:spcPct val="150000"/>
              </a:lnSpc>
            </a:pPr>
            <a:r>
              <a:rPr lang="en-IN" b="0" dirty="0">
                <a:effectLst/>
                <a:latin typeface="Consolas" panose="020B0609020204030204" pitchFamily="49" charset="0"/>
              </a:rPr>
              <a:t>      ('2024-04-15’,NULL,0,'MN5','ug'),</a:t>
            </a:r>
          </a:p>
          <a:p>
            <a:pPr>
              <a:lnSpc>
                <a:spcPct val="150000"/>
              </a:lnSpc>
            </a:pPr>
            <a:r>
              <a:rPr lang="en-IN" b="0" dirty="0">
                <a:effectLst/>
                <a:latin typeface="Consolas" panose="020B0609020204030204" pitchFamily="49" charset="0"/>
              </a:rPr>
              <a:t>      ('2024-05-01’,NULL,0,'MN6','pg'),</a:t>
            </a:r>
          </a:p>
          <a:p>
            <a:pPr>
              <a:lnSpc>
                <a:spcPct val="150000"/>
              </a:lnSpc>
            </a:pPr>
            <a:r>
              <a:rPr lang="en-IN" b="0" dirty="0">
                <a:effectLst/>
                <a:latin typeface="Consolas" panose="020B0609020204030204" pitchFamily="49" charset="0"/>
              </a:rPr>
              <a:t>      ('2024-03-27’,NULL,4,'MN7','pg'),</a:t>
            </a:r>
          </a:p>
          <a:p>
            <a:pPr>
              <a:lnSpc>
                <a:spcPct val="150000"/>
              </a:lnSpc>
            </a:pPr>
            <a:r>
              <a:rPr lang="en-IN" b="0" dirty="0">
                <a:effectLst/>
                <a:latin typeface="Consolas" panose="020B0609020204030204" pitchFamily="49" charset="0"/>
              </a:rPr>
              <a:t>      ('2024-03-28','2024-03-29',1,'MN8','pg'),</a:t>
            </a:r>
          </a:p>
          <a:p>
            <a:pPr>
              <a:lnSpc>
                <a:spcPct val="150000"/>
              </a:lnSpc>
            </a:pPr>
            <a:r>
              <a:rPr lang="en-IN" b="0" dirty="0">
                <a:effectLst/>
                <a:latin typeface="Consolas" panose="020B0609020204030204" pitchFamily="49" charset="0"/>
              </a:rPr>
              <a:t>      ('2024-03-28','2024-03-31',3,'MN9','pg'),</a:t>
            </a:r>
          </a:p>
          <a:p>
            <a:pPr>
              <a:lnSpc>
                <a:spcPct val="150000"/>
              </a:lnSpc>
            </a:pPr>
            <a:r>
              <a:rPr lang="en-IN" b="0" dirty="0">
                <a:effectLst/>
                <a:latin typeface="Consolas" panose="020B0609020204030204" pitchFamily="49" charset="0"/>
              </a:rPr>
              <a:t>      ('2024-04-06’,NULL,0,'MN10','phd');</a:t>
            </a:r>
          </a:p>
        </p:txBody>
      </p:sp>
    </p:spTree>
    <p:extLst>
      <p:ext uri="{BB962C8B-B14F-4D97-AF65-F5344CB8AC3E}">
        <p14:creationId xmlns:p14="http://schemas.microsoft.com/office/powerpoint/2010/main" val="265894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08A8A-7332-EDB2-44CE-DBF1A07D669B}"/>
              </a:ext>
            </a:extLst>
          </p:cNvPr>
          <p:cNvSpPr txBox="1"/>
          <p:nvPr/>
        </p:nvSpPr>
        <p:spPr>
          <a:xfrm>
            <a:off x="2049118" y="352553"/>
            <a:ext cx="6099312" cy="5449312"/>
          </a:xfrm>
          <a:prstGeom prst="rect">
            <a:avLst/>
          </a:prstGeom>
          <a:noFill/>
        </p:spPr>
        <p:txBody>
          <a:bodyPr wrap="square">
            <a:spAutoFit/>
          </a:bodyPr>
          <a:lstStyle/>
          <a:p>
            <a:pPr>
              <a:lnSpc>
                <a:spcPct val="150000"/>
              </a:lnSpc>
            </a:pPr>
            <a:r>
              <a:rPr lang="en-IN" b="0" dirty="0">
                <a:solidFill>
                  <a:srgbClr val="569CD6"/>
                </a:solidFill>
                <a:effectLst/>
                <a:latin typeface="Consolas" panose="020B0609020204030204" pitchFamily="49" charset="0"/>
              </a:rPr>
              <a:t>      KEEPS_TRACK_OF DATA</a:t>
            </a:r>
          </a:p>
          <a:p>
            <a:pPr>
              <a:lnSpc>
                <a:spcPct val="150000"/>
              </a:lnSpc>
            </a:pPr>
            <a:r>
              <a:rPr lang="en-IN" b="0" dirty="0">
                <a:solidFill>
                  <a:srgbClr val="569CD6"/>
                </a:solidFill>
                <a:effectLst/>
                <a:latin typeface="Consolas" panose="020B0609020204030204" pitchFamily="49" charset="0"/>
              </a:rPr>
              <a:t>insert</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into</a:t>
            </a:r>
            <a:r>
              <a:rPr lang="en-IN" b="0" dirty="0">
                <a:solidFill>
                  <a:srgbClr val="CCCCCC"/>
                </a:solidFill>
                <a:effectLst/>
                <a:latin typeface="Consolas" panose="020B0609020204030204" pitchFamily="49" charset="0"/>
              </a:rPr>
              <a:t> </a:t>
            </a:r>
            <a:r>
              <a:rPr lang="en-IN" b="0" dirty="0" err="1">
                <a:effectLst/>
                <a:latin typeface="Consolas" panose="020B0609020204030204" pitchFamily="49" charset="0"/>
              </a:rPr>
              <a:t>keeps_track_of</a:t>
            </a:r>
            <a:r>
              <a:rPr lang="en-IN" b="0" dirty="0">
                <a:effectLst/>
                <a:latin typeface="Consolas" panose="020B0609020204030204" pitchFamily="49" charset="0"/>
              </a:rPr>
              <a:t>(id, member_no)</a:t>
            </a:r>
          </a:p>
          <a:p>
            <a:pPr>
              <a:lnSpc>
                <a:spcPct val="150000"/>
              </a:lnSpc>
            </a:pPr>
            <a:r>
              <a:rPr lang="en-IN" b="0" dirty="0">
                <a:solidFill>
                  <a:srgbClr val="569CD6"/>
                </a:solidFill>
                <a:effectLst/>
                <a:latin typeface="Consolas" panose="020B0609020204030204" pitchFamily="49" charset="0"/>
              </a:rPr>
              <a:t>VALUES</a:t>
            </a:r>
            <a:r>
              <a:rPr lang="en-IN" b="0" dirty="0">
                <a:solidFill>
                  <a:srgbClr val="CCCCCC"/>
                </a:solidFill>
                <a:effectLst/>
                <a:latin typeface="Consolas" panose="020B0609020204030204" pitchFamily="49" charset="0"/>
              </a:rPr>
              <a:t> </a:t>
            </a:r>
          </a:p>
          <a:p>
            <a:pPr>
              <a:lnSpc>
                <a:spcPct val="150000"/>
              </a:lnSpc>
            </a:pPr>
            <a:r>
              <a:rPr lang="en-IN" b="0" dirty="0">
                <a:solidFill>
                  <a:srgbClr val="CCCCCC"/>
                </a:solidFill>
                <a:effectLst/>
                <a:latin typeface="Consolas" panose="020B0609020204030204" pitchFamily="49" charset="0"/>
              </a:rPr>
              <a:t>     </a:t>
            </a:r>
            <a:r>
              <a:rPr lang="en-IN" b="0" dirty="0">
                <a:effectLst/>
                <a:latin typeface="Consolas" panose="020B0609020204030204" pitchFamily="49" charset="0"/>
              </a:rPr>
              <a:t>('STF01','MN1'),</a:t>
            </a:r>
          </a:p>
          <a:p>
            <a:pPr>
              <a:lnSpc>
                <a:spcPct val="150000"/>
              </a:lnSpc>
            </a:pPr>
            <a:r>
              <a:rPr lang="en-IN" b="0" dirty="0">
                <a:effectLst/>
                <a:latin typeface="Consolas" panose="020B0609020204030204" pitchFamily="49" charset="0"/>
              </a:rPr>
              <a:t>     ('STF011','MN11'),</a:t>
            </a:r>
          </a:p>
          <a:p>
            <a:pPr>
              <a:lnSpc>
                <a:spcPct val="150000"/>
              </a:lnSpc>
            </a:pPr>
            <a:r>
              <a:rPr lang="en-IN" b="0" dirty="0">
                <a:effectLst/>
                <a:latin typeface="Consolas" panose="020B0609020204030204" pitchFamily="49" charset="0"/>
              </a:rPr>
              <a:t>     ('STF02','MN3'),</a:t>
            </a:r>
          </a:p>
          <a:p>
            <a:pPr>
              <a:lnSpc>
                <a:spcPct val="150000"/>
              </a:lnSpc>
            </a:pPr>
            <a:r>
              <a:rPr lang="en-IN" b="0" dirty="0">
                <a:effectLst/>
                <a:latin typeface="Consolas" panose="020B0609020204030204" pitchFamily="49" charset="0"/>
              </a:rPr>
              <a:t>     ('STF03','MN4'),</a:t>
            </a:r>
          </a:p>
          <a:p>
            <a:pPr>
              <a:lnSpc>
                <a:spcPct val="150000"/>
              </a:lnSpc>
            </a:pPr>
            <a:r>
              <a:rPr lang="en-IN" b="0" dirty="0">
                <a:effectLst/>
                <a:latin typeface="Consolas" panose="020B0609020204030204" pitchFamily="49" charset="0"/>
              </a:rPr>
              <a:t>     ('STF06','MN5'),</a:t>
            </a:r>
          </a:p>
          <a:p>
            <a:pPr>
              <a:lnSpc>
                <a:spcPct val="150000"/>
              </a:lnSpc>
            </a:pPr>
            <a:r>
              <a:rPr lang="en-IN" b="0" dirty="0">
                <a:effectLst/>
                <a:latin typeface="Consolas" panose="020B0609020204030204" pitchFamily="49" charset="0"/>
              </a:rPr>
              <a:t>     ('STF07','MN6'),</a:t>
            </a:r>
          </a:p>
          <a:p>
            <a:pPr>
              <a:lnSpc>
                <a:spcPct val="150000"/>
              </a:lnSpc>
            </a:pPr>
            <a:r>
              <a:rPr lang="en-IN" b="0" dirty="0">
                <a:effectLst/>
                <a:latin typeface="Consolas" panose="020B0609020204030204" pitchFamily="49" charset="0"/>
              </a:rPr>
              <a:t>     ('STF09','MN7'),</a:t>
            </a:r>
          </a:p>
          <a:p>
            <a:pPr>
              <a:lnSpc>
                <a:spcPct val="150000"/>
              </a:lnSpc>
            </a:pPr>
            <a:r>
              <a:rPr lang="en-IN" b="0" dirty="0">
                <a:effectLst/>
                <a:latin typeface="Consolas" panose="020B0609020204030204" pitchFamily="49" charset="0"/>
              </a:rPr>
              <a:t>     ('STF015','MN8'),</a:t>
            </a:r>
          </a:p>
          <a:p>
            <a:pPr>
              <a:lnSpc>
                <a:spcPct val="150000"/>
              </a:lnSpc>
            </a:pPr>
            <a:r>
              <a:rPr lang="en-IN" b="0" dirty="0">
                <a:effectLst/>
                <a:latin typeface="Consolas" panose="020B0609020204030204" pitchFamily="49" charset="0"/>
              </a:rPr>
              <a:t>     ('STF012','MN9'),</a:t>
            </a:r>
          </a:p>
          <a:p>
            <a:pPr>
              <a:lnSpc>
                <a:spcPct val="150000"/>
              </a:lnSpc>
            </a:pPr>
            <a:r>
              <a:rPr lang="en-IN" b="0" dirty="0">
                <a:effectLst/>
                <a:latin typeface="Consolas" panose="020B0609020204030204" pitchFamily="49" charset="0"/>
              </a:rPr>
              <a:t>     ('STF013','MN10');</a:t>
            </a:r>
          </a:p>
        </p:txBody>
      </p:sp>
      <p:sp>
        <p:nvSpPr>
          <p:cNvPr id="5" name="TextBox 4">
            <a:extLst>
              <a:ext uri="{FF2B5EF4-FFF2-40B4-BE49-F238E27FC236}">
                <a16:creationId xmlns:a16="http://schemas.microsoft.com/office/drawing/2014/main" id="{86B07B5E-0D2D-E636-3C24-D167A804A186}"/>
              </a:ext>
            </a:extLst>
          </p:cNvPr>
          <p:cNvSpPr txBox="1"/>
          <p:nvPr/>
        </p:nvSpPr>
        <p:spPr>
          <a:xfrm>
            <a:off x="1996108" y="6037230"/>
            <a:ext cx="9254987" cy="369332"/>
          </a:xfrm>
          <a:prstGeom prst="rect">
            <a:avLst/>
          </a:prstGeom>
          <a:noFill/>
        </p:spPr>
        <p:txBody>
          <a:bodyPr wrap="square">
            <a:spAutoFit/>
          </a:bodyPr>
          <a:lstStyle/>
          <a:p>
            <a:r>
              <a:rPr lang="en-IN" dirty="0">
                <a:hlinkClick r:id="rId2"/>
              </a:rPr>
              <a:t>https://github.com/Anirudh-starhash/dbms_project_1</a:t>
            </a:r>
            <a:r>
              <a:rPr lang="en-IN" dirty="0"/>
              <a:t>  </a:t>
            </a:r>
            <a:r>
              <a:rPr lang="en-IN" dirty="0" err="1"/>
              <a:t>github</a:t>
            </a:r>
            <a:r>
              <a:rPr lang="en-IN" dirty="0"/>
              <a:t> link for project -1 </a:t>
            </a:r>
            <a:r>
              <a:rPr lang="en-IN" dirty="0" err="1"/>
              <a:t>dbms</a:t>
            </a:r>
            <a:endParaRPr lang="en-IN" dirty="0"/>
          </a:p>
        </p:txBody>
      </p:sp>
    </p:spTree>
    <p:extLst>
      <p:ext uri="{BB962C8B-B14F-4D97-AF65-F5344CB8AC3E}">
        <p14:creationId xmlns:p14="http://schemas.microsoft.com/office/powerpoint/2010/main" val="350666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18CE-A963-9F2D-68CB-6243D35DD269}"/>
              </a:ext>
            </a:extLst>
          </p:cNvPr>
          <p:cNvSpPr>
            <a:spLocks noGrp="1"/>
          </p:cNvSpPr>
          <p:nvPr>
            <p:ph type="title"/>
          </p:nvPr>
        </p:nvSpPr>
        <p:spPr>
          <a:xfrm>
            <a:off x="677334" y="172278"/>
            <a:ext cx="8791344" cy="808383"/>
          </a:xfrm>
        </p:spPr>
        <p:txBody>
          <a:bodyPr>
            <a:normAutofit fontScale="90000"/>
          </a:bodyPr>
          <a:lstStyle/>
          <a:p>
            <a:pPr algn="ctr"/>
            <a:r>
              <a:rPr lang="en-US" dirty="0"/>
              <a:t>The reason for choosing this : </a:t>
            </a:r>
            <a:br>
              <a:rPr lang="en-US" dirty="0"/>
            </a:br>
            <a:endParaRPr lang="en-IN" dirty="0"/>
          </a:p>
        </p:txBody>
      </p:sp>
      <p:sp>
        <p:nvSpPr>
          <p:cNvPr id="3" name="Content Placeholder 2">
            <a:extLst>
              <a:ext uri="{FF2B5EF4-FFF2-40B4-BE49-F238E27FC236}">
                <a16:creationId xmlns:a16="http://schemas.microsoft.com/office/drawing/2014/main" id="{2D9584BB-4BCE-829D-59E3-63FB0CF8D2C5}"/>
              </a:ext>
            </a:extLst>
          </p:cNvPr>
          <p:cNvSpPr>
            <a:spLocks noGrp="1"/>
          </p:cNvSpPr>
          <p:nvPr>
            <p:ph idx="1"/>
          </p:nvPr>
        </p:nvSpPr>
        <p:spPr>
          <a:xfrm>
            <a:off x="677333" y="1331843"/>
            <a:ext cx="9599727" cy="5254487"/>
          </a:xfrm>
        </p:spPr>
        <p:txBody>
          <a:bodyPr>
            <a:normAutofit lnSpcReduction="10000"/>
          </a:bodyPr>
          <a:lstStyle/>
          <a:p>
            <a:pPr>
              <a:lnSpc>
                <a:spcPct val="150000"/>
              </a:lnSpc>
            </a:pPr>
            <a:r>
              <a:rPr lang="en-US" sz="2000" dirty="0">
                <a:solidFill>
                  <a:schemeClr val="tx1"/>
                </a:solidFill>
              </a:rPr>
              <a:t>Conventional libraries are having difficulty integrating various formats, including multimedia and e-resources, because of outdated management systems. Inefficient cataloguing, resource tracking bottlenecks, and a lack of analytics tools hinder librarians from optimizing collections and improving user experiences. To close the gap, libraries require a modern library management system with an intuitive interface, effective cataloguing, and analytics capabilities to resurrect libraries as vibrant </a:t>
            </a:r>
            <a:r>
              <a:rPr lang="en-US" sz="2000" dirty="0" err="1">
                <a:solidFill>
                  <a:schemeClr val="tx1"/>
                </a:solidFill>
              </a:rPr>
              <a:t>centres</a:t>
            </a:r>
            <a:r>
              <a:rPr lang="en-US" sz="2000" dirty="0">
                <a:solidFill>
                  <a:schemeClr val="tx1"/>
                </a:solidFill>
              </a:rPr>
              <a:t> of knowledge and community involvement in the digital era.</a:t>
            </a:r>
          </a:p>
          <a:p>
            <a:pPr>
              <a:lnSpc>
                <a:spcPct val="150000"/>
              </a:lnSpc>
            </a:pPr>
            <a:r>
              <a:rPr lang="en-US" sz="2000" dirty="0">
                <a:solidFill>
                  <a:schemeClr val="tx1"/>
                </a:solidFill>
              </a:rPr>
              <a:t>So we will doing a part of LMS </a:t>
            </a:r>
            <a:r>
              <a:rPr lang="en-US" sz="2000" dirty="0" err="1">
                <a:solidFill>
                  <a:schemeClr val="tx1"/>
                </a:solidFill>
              </a:rPr>
              <a:t>i.e</a:t>
            </a:r>
            <a:r>
              <a:rPr lang="en-US" sz="2000" dirty="0">
                <a:solidFill>
                  <a:schemeClr val="tx1"/>
                </a:solidFill>
              </a:rPr>
              <a:t> </a:t>
            </a:r>
          </a:p>
          <a:p>
            <a:pPr>
              <a:lnSpc>
                <a:spcPct val="150000"/>
              </a:lnSpc>
            </a:pPr>
            <a:r>
              <a:rPr lang="en-US" sz="2000" dirty="0">
                <a:solidFill>
                  <a:schemeClr val="tx1"/>
                </a:solidFill>
              </a:rPr>
              <a:t>Creating a efficient database for the library management system taking care of concepts such as er-diagram, normalization and table creation..</a:t>
            </a:r>
            <a:endParaRPr lang="en-IN" sz="2000" dirty="0">
              <a:solidFill>
                <a:schemeClr val="tx1"/>
              </a:solidFill>
            </a:endParaRPr>
          </a:p>
        </p:txBody>
      </p:sp>
    </p:spTree>
    <p:extLst>
      <p:ext uri="{BB962C8B-B14F-4D97-AF65-F5344CB8AC3E}">
        <p14:creationId xmlns:p14="http://schemas.microsoft.com/office/powerpoint/2010/main" val="38335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1C90-9120-38C8-E1A0-53F12A7E2E47}"/>
              </a:ext>
            </a:extLst>
          </p:cNvPr>
          <p:cNvSpPr>
            <a:spLocks noGrp="1"/>
          </p:cNvSpPr>
          <p:nvPr>
            <p:ph type="title"/>
          </p:nvPr>
        </p:nvSpPr>
        <p:spPr>
          <a:xfrm>
            <a:off x="405665" y="839789"/>
            <a:ext cx="8596668" cy="1320800"/>
          </a:xfrm>
        </p:spPr>
        <p:txBody>
          <a:bodyPr>
            <a:normAutofit/>
          </a:bodyPr>
          <a:lstStyle/>
          <a:p>
            <a:pPr algn="ctr"/>
            <a:br>
              <a:rPr lang="en-US" sz="1800" dirty="0"/>
            </a:br>
            <a:endParaRPr lang="en-IN" sz="1800" dirty="0"/>
          </a:p>
        </p:txBody>
      </p:sp>
      <p:sp>
        <p:nvSpPr>
          <p:cNvPr id="3" name="Content Placeholder 2">
            <a:extLst>
              <a:ext uri="{FF2B5EF4-FFF2-40B4-BE49-F238E27FC236}">
                <a16:creationId xmlns:a16="http://schemas.microsoft.com/office/drawing/2014/main" id="{A9BFF88D-229B-0DAB-A77B-4C4AD2E0C5F3}"/>
              </a:ext>
            </a:extLst>
          </p:cNvPr>
          <p:cNvSpPr>
            <a:spLocks noGrp="1"/>
          </p:cNvSpPr>
          <p:nvPr>
            <p:ph idx="1"/>
          </p:nvPr>
        </p:nvSpPr>
        <p:spPr>
          <a:xfrm>
            <a:off x="677333" y="1702904"/>
            <a:ext cx="9314805" cy="4883425"/>
          </a:xfrm>
        </p:spPr>
        <p:txBody>
          <a:bodyPr>
            <a:normAutofit/>
          </a:bodyPr>
          <a:lstStyle/>
          <a:p>
            <a:pPr>
              <a:lnSpc>
                <a:spcPct val="150000"/>
              </a:lnSpc>
            </a:pPr>
            <a:r>
              <a:rPr lang="en-US" sz="1600" i="1" dirty="0"/>
              <a:t>The objective of the Library Management System (LMS) project is to design and implement an efficient and user-friendly system that automates the various tasks associated with managing a library.</a:t>
            </a:r>
          </a:p>
          <a:p>
            <a:pPr>
              <a:lnSpc>
                <a:spcPct val="150000"/>
              </a:lnSpc>
            </a:pPr>
            <a:r>
              <a:rPr lang="en-US" sz="1600" i="1" dirty="0"/>
              <a:t>Modernizing Library Operations </a:t>
            </a:r>
          </a:p>
          <a:p>
            <a:pPr>
              <a:lnSpc>
                <a:spcPct val="150000"/>
              </a:lnSpc>
            </a:pPr>
            <a:r>
              <a:rPr lang="en-US" sz="1600" i="1" dirty="0"/>
              <a:t>The project endeavors to modernize library operations by streamlining book management, enhancing user experience, and improving efficiency. Key objectives include developing an intuitive interface for easy navigation, automating routine tasks like check-in/out, implementing robust inventory management, and providing advanced search capabilities. Patrons will benefit from personalized account management features, while administrators gain insights through reporting tools. Security measures ensure data protection, and integration with other systems fosters a cohesive information ecosystem. The system is designed to be scalable, accommodating the library's growth and evolving needs over time</a:t>
            </a:r>
            <a:endParaRPr lang="en-IN" sz="1600" i="1" dirty="0"/>
          </a:p>
        </p:txBody>
      </p:sp>
      <p:sp>
        <p:nvSpPr>
          <p:cNvPr id="9" name="TextBox 8">
            <a:extLst>
              <a:ext uri="{FF2B5EF4-FFF2-40B4-BE49-F238E27FC236}">
                <a16:creationId xmlns:a16="http://schemas.microsoft.com/office/drawing/2014/main" id="{6C1F22F2-B5EC-AF74-4551-9E742257E6EB}"/>
              </a:ext>
            </a:extLst>
          </p:cNvPr>
          <p:cNvSpPr txBox="1"/>
          <p:nvPr/>
        </p:nvSpPr>
        <p:spPr>
          <a:xfrm>
            <a:off x="944523" y="655123"/>
            <a:ext cx="8696434" cy="646331"/>
          </a:xfrm>
          <a:prstGeom prst="rect">
            <a:avLst/>
          </a:prstGeom>
          <a:noFill/>
        </p:spPr>
        <p:txBody>
          <a:bodyPr wrap="square">
            <a:spAutoFit/>
          </a:bodyPr>
          <a:lstStyle/>
          <a:p>
            <a:pPr algn="ctr"/>
            <a:r>
              <a:rPr lang="en-US" sz="3600" dirty="0">
                <a:solidFill>
                  <a:srgbClr val="FF0000"/>
                </a:solidFill>
              </a:rPr>
              <a:t>Objective of the Project </a:t>
            </a:r>
            <a:endParaRPr lang="en-IN" sz="3600" dirty="0">
              <a:solidFill>
                <a:srgbClr val="FF0000"/>
              </a:solidFill>
            </a:endParaRPr>
          </a:p>
        </p:txBody>
      </p:sp>
    </p:spTree>
    <p:extLst>
      <p:ext uri="{BB962C8B-B14F-4D97-AF65-F5344CB8AC3E}">
        <p14:creationId xmlns:p14="http://schemas.microsoft.com/office/powerpoint/2010/main" val="65030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7A7A-77A0-2990-0879-E4E1DFD8AC48}"/>
              </a:ext>
            </a:extLst>
          </p:cNvPr>
          <p:cNvSpPr>
            <a:spLocks noGrp="1"/>
          </p:cNvSpPr>
          <p:nvPr>
            <p:ph type="title"/>
          </p:nvPr>
        </p:nvSpPr>
        <p:spPr>
          <a:xfrm>
            <a:off x="677334" y="172278"/>
            <a:ext cx="8596668" cy="728870"/>
          </a:xfrm>
        </p:spPr>
        <p:txBody>
          <a:bodyPr/>
          <a:lstStyle/>
          <a:p>
            <a:pPr algn="ctr"/>
            <a:r>
              <a:rPr lang="en-IN" dirty="0">
                <a:solidFill>
                  <a:schemeClr val="tx1"/>
                </a:solidFill>
                <a:highlight>
                  <a:srgbClr val="FFFF00"/>
                </a:highlight>
              </a:rPr>
              <a:t>ER DIAGRAM </a:t>
            </a:r>
          </a:p>
        </p:txBody>
      </p:sp>
      <p:pic>
        <p:nvPicPr>
          <p:cNvPr id="5" name="Content Placeholder 4">
            <a:extLst>
              <a:ext uri="{FF2B5EF4-FFF2-40B4-BE49-F238E27FC236}">
                <a16:creationId xmlns:a16="http://schemas.microsoft.com/office/drawing/2014/main" id="{AD9F3A5C-6193-5410-4026-67417421C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374" y="987287"/>
            <a:ext cx="10634870" cy="5506277"/>
          </a:xfrm>
        </p:spPr>
      </p:pic>
    </p:spTree>
    <p:extLst>
      <p:ext uri="{BB962C8B-B14F-4D97-AF65-F5344CB8AC3E}">
        <p14:creationId xmlns:p14="http://schemas.microsoft.com/office/powerpoint/2010/main" val="76051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625A-60E6-516C-16CF-0A19BFF41BF1}"/>
              </a:ext>
            </a:extLst>
          </p:cNvPr>
          <p:cNvSpPr>
            <a:spLocks noGrp="1"/>
          </p:cNvSpPr>
          <p:nvPr>
            <p:ph type="ctrTitle"/>
          </p:nvPr>
        </p:nvSpPr>
        <p:spPr>
          <a:xfrm>
            <a:off x="950475" y="404191"/>
            <a:ext cx="7766936" cy="821635"/>
          </a:xfrm>
        </p:spPr>
        <p:txBody>
          <a:bodyPr/>
          <a:lstStyle/>
          <a:p>
            <a:pPr algn="ctr"/>
            <a:r>
              <a:rPr lang="en-IN" sz="2800" dirty="0">
                <a:solidFill>
                  <a:schemeClr val="tx1"/>
                </a:solidFill>
                <a:highlight>
                  <a:srgbClr val="FFFF00"/>
                </a:highlight>
              </a:rPr>
              <a:t>Conversion of ER DIAGRAM OF LIBRARY MANAGEMENT SYSTEM  to relational schema </a:t>
            </a:r>
          </a:p>
        </p:txBody>
      </p:sp>
      <p:sp>
        <p:nvSpPr>
          <p:cNvPr id="3" name="Subtitle 2">
            <a:extLst>
              <a:ext uri="{FF2B5EF4-FFF2-40B4-BE49-F238E27FC236}">
                <a16:creationId xmlns:a16="http://schemas.microsoft.com/office/drawing/2014/main" id="{83AF27B3-C3D4-A7F1-9248-604F66D17F25}"/>
              </a:ext>
            </a:extLst>
          </p:cNvPr>
          <p:cNvSpPr>
            <a:spLocks noGrp="1"/>
          </p:cNvSpPr>
          <p:nvPr>
            <p:ph type="subTitle" idx="1"/>
          </p:nvPr>
        </p:nvSpPr>
        <p:spPr>
          <a:xfrm>
            <a:off x="1507067" y="1557131"/>
            <a:ext cx="8915768" cy="5108712"/>
          </a:xfrm>
        </p:spPr>
        <p:txBody>
          <a:bodyPr>
            <a:normAutofit/>
          </a:bodyPr>
          <a:lstStyle/>
          <a:p>
            <a:pPr algn="l"/>
            <a:r>
              <a:rPr lang="en-IN" b="1" dirty="0">
                <a:solidFill>
                  <a:schemeClr val="tx1"/>
                </a:solidFill>
              </a:rPr>
              <a:t>In the initial Schema we had 7 entity sets  :-</a:t>
            </a:r>
          </a:p>
          <a:p>
            <a:pPr algn="l"/>
            <a:r>
              <a:rPr lang="en-IN" b="1" dirty="0"/>
              <a:t>1)</a:t>
            </a:r>
            <a:r>
              <a:rPr lang="en-IN" dirty="0"/>
              <a:t> </a:t>
            </a:r>
            <a:r>
              <a:rPr lang="en-IN" b="1" dirty="0">
                <a:solidFill>
                  <a:schemeClr val="tx1"/>
                </a:solidFill>
              </a:rPr>
              <a:t>books </a:t>
            </a:r>
          </a:p>
          <a:p>
            <a:pPr algn="l"/>
            <a:r>
              <a:rPr lang="en-IN" dirty="0">
                <a:solidFill>
                  <a:schemeClr val="tx1"/>
                </a:solidFill>
              </a:rPr>
              <a:t>    (title, auth_fname, auth_lname, publisher ,year, ISBN_no, accession_no )</a:t>
            </a:r>
          </a:p>
          <a:p>
            <a:pPr algn="l"/>
            <a:r>
              <a:rPr lang="en-IN" dirty="0">
                <a:solidFill>
                  <a:schemeClr val="tx1"/>
                </a:solidFill>
              </a:rPr>
              <a:t>      * title -&gt; the name of the book</a:t>
            </a:r>
          </a:p>
          <a:p>
            <a:pPr algn="l"/>
            <a:r>
              <a:rPr lang="en-IN" dirty="0">
                <a:solidFill>
                  <a:schemeClr val="tx1"/>
                </a:solidFill>
              </a:rPr>
              <a:t>       ( there may be multiple authors but only one considered)</a:t>
            </a:r>
          </a:p>
          <a:p>
            <a:pPr algn="l"/>
            <a:r>
              <a:rPr lang="en-IN" dirty="0">
                <a:solidFill>
                  <a:schemeClr val="tx1"/>
                </a:solidFill>
              </a:rPr>
              <a:t>      * auth_fname -&gt; the first name of the author </a:t>
            </a:r>
          </a:p>
          <a:p>
            <a:pPr algn="l"/>
            <a:r>
              <a:rPr lang="en-IN" dirty="0">
                <a:solidFill>
                  <a:schemeClr val="tx1"/>
                </a:solidFill>
              </a:rPr>
              <a:t>      * auth_lname -&gt; the last name of the author</a:t>
            </a:r>
          </a:p>
          <a:p>
            <a:pPr algn="l"/>
            <a:r>
              <a:rPr lang="en-IN" dirty="0">
                <a:solidFill>
                  <a:schemeClr val="tx1"/>
                </a:solidFill>
              </a:rPr>
              <a:t>      * publisher ( the person who publishes the book owns the publication)</a:t>
            </a:r>
          </a:p>
          <a:p>
            <a:pPr algn="l"/>
            <a:r>
              <a:rPr lang="en-IN" dirty="0">
                <a:solidFill>
                  <a:schemeClr val="tx1"/>
                </a:solidFill>
              </a:rPr>
              <a:t>      * year( year of publication) </a:t>
            </a:r>
          </a:p>
          <a:p>
            <a:pPr algn="l"/>
            <a:r>
              <a:rPr lang="en-IN" dirty="0">
                <a:solidFill>
                  <a:schemeClr val="tx1"/>
                </a:solidFill>
              </a:rPr>
              <a:t>      * ISBN_NO( unique number for every book like an ID)</a:t>
            </a:r>
          </a:p>
          <a:p>
            <a:pPr algn="l"/>
            <a:r>
              <a:rPr lang="en-IN" dirty="0">
                <a:solidFill>
                  <a:schemeClr val="tx1"/>
                </a:solidFill>
              </a:rPr>
              <a:t>      * accession_no ( there may be multiple copies of each book so for every copy it is a unique id distinguishing it)</a:t>
            </a:r>
          </a:p>
          <a:p>
            <a:pPr algn="l"/>
            <a:r>
              <a:rPr lang="en-IN" dirty="0">
                <a:solidFill>
                  <a:schemeClr val="tx1"/>
                </a:solidFill>
              </a:rPr>
              <a:t>PRIMARY-KEY -&gt; accession-no</a:t>
            </a:r>
          </a:p>
          <a:p>
            <a:pPr algn="l"/>
            <a:endParaRPr lang="en-IN" dirty="0"/>
          </a:p>
          <a:p>
            <a:pPr algn="l"/>
            <a:endParaRPr lang="en-IN" dirty="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05688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D1A0-3181-9744-86A3-B701BE731E2A}"/>
              </a:ext>
            </a:extLst>
          </p:cNvPr>
          <p:cNvSpPr>
            <a:spLocks noGrp="1"/>
          </p:cNvSpPr>
          <p:nvPr>
            <p:ph type="title"/>
          </p:nvPr>
        </p:nvSpPr>
        <p:spPr>
          <a:xfrm>
            <a:off x="677334" y="106019"/>
            <a:ext cx="8596668" cy="921026"/>
          </a:xfrm>
        </p:spPr>
        <p:txBody>
          <a:bodyPr>
            <a:noAutofit/>
          </a:bodyPr>
          <a:lstStyle/>
          <a:p>
            <a:pPr algn="ctr"/>
            <a:r>
              <a:rPr lang="en-IN" sz="2800" dirty="0">
                <a:solidFill>
                  <a:schemeClr val="tx1"/>
                </a:solidFill>
                <a:highlight>
                  <a:srgbClr val="FFFF00"/>
                </a:highlight>
              </a:rPr>
              <a:t>Conversion of ER – DIAGRAM OF LIBRARY MANAGEMENT SYSTEM to relational schema </a:t>
            </a:r>
          </a:p>
        </p:txBody>
      </p:sp>
      <p:sp>
        <p:nvSpPr>
          <p:cNvPr id="3" name="Content Placeholder 2">
            <a:extLst>
              <a:ext uri="{FF2B5EF4-FFF2-40B4-BE49-F238E27FC236}">
                <a16:creationId xmlns:a16="http://schemas.microsoft.com/office/drawing/2014/main" id="{F05FD85E-C70E-F13A-753B-07D2E6B843D8}"/>
              </a:ext>
            </a:extLst>
          </p:cNvPr>
          <p:cNvSpPr>
            <a:spLocks noGrp="1"/>
          </p:cNvSpPr>
          <p:nvPr>
            <p:ph idx="1"/>
          </p:nvPr>
        </p:nvSpPr>
        <p:spPr>
          <a:xfrm>
            <a:off x="677334" y="1484243"/>
            <a:ext cx="10302092" cy="4890052"/>
          </a:xfrm>
        </p:spPr>
        <p:txBody>
          <a:bodyPr>
            <a:normAutofit fontScale="92500" lnSpcReduction="10000"/>
          </a:bodyPr>
          <a:lstStyle/>
          <a:p>
            <a:pPr marL="0" indent="0">
              <a:buNone/>
            </a:pPr>
            <a:r>
              <a:rPr lang="en-IN" dirty="0"/>
              <a:t>   2) </a:t>
            </a:r>
            <a:r>
              <a:rPr lang="en-IN" b="1" dirty="0"/>
              <a:t>MEMBERS</a:t>
            </a:r>
            <a:r>
              <a:rPr lang="en-IN" dirty="0"/>
              <a:t>( member_no ,member_type ,member_class, </a:t>
            </a:r>
            <a:r>
              <a:rPr lang="en-IN" dirty="0" err="1"/>
              <a:t>roll_no,id</a:t>
            </a:r>
            <a:r>
              <a:rPr lang="en-IN" dirty="0"/>
              <a:t>)</a:t>
            </a:r>
          </a:p>
          <a:p>
            <a:pPr marL="0" indent="0">
              <a:buNone/>
            </a:pPr>
            <a:r>
              <a:rPr lang="en-IN" dirty="0"/>
              <a:t>         * member_no(id of member)</a:t>
            </a:r>
          </a:p>
          <a:p>
            <a:pPr marL="0" indent="0">
              <a:buNone/>
            </a:pPr>
            <a:r>
              <a:rPr lang="en-IN" dirty="0"/>
              <a:t>         * member_type ( this is for where member is undergrad,postgrad or degree or phd scholar)</a:t>
            </a:r>
          </a:p>
          <a:p>
            <a:pPr marL="0" indent="0">
              <a:buNone/>
            </a:pPr>
            <a:r>
              <a:rPr lang="en-IN" dirty="0"/>
              <a:t>         * member_class ( for whether member is a student or faculty)</a:t>
            </a:r>
          </a:p>
          <a:p>
            <a:pPr marL="0" indent="0">
              <a:buNone/>
            </a:pPr>
            <a:r>
              <a:rPr lang="en-IN" dirty="0"/>
              <a:t>         * roll_no ( student entity (: generalization))</a:t>
            </a:r>
          </a:p>
          <a:p>
            <a:pPr marL="0" indent="0">
              <a:buNone/>
            </a:pPr>
            <a:r>
              <a:rPr lang="en-IN" dirty="0"/>
              <a:t>         * id ( from faculty)</a:t>
            </a:r>
          </a:p>
          <a:p>
            <a:pPr marL="0" indent="0">
              <a:buNone/>
            </a:pPr>
            <a:r>
              <a:rPr lang="en-IN" dirty="0"/>
              <a:t>        PRIMARY-KEY -&gt; member_no</a:t>
            </a:r>
          </a:p>
          <a:p>
            <a:pPr marL="0" indent="0">
              <a:buNone/>
            </a:pPr>
            <a:endParaRPr lang="en-IN" dirty="0"/>
          </a:p>
          <a:p>
            <a:pPr marL="0" indent="0">
              <a:buNone/>
            </a:pPr>
            <a:r>
              <a:rPr lang="en-IN" dirty="0"/>
              <a:t>   3) </a:t>
            </a:r>
            <a:r>
              <a:rPr lang="en-IN" b="1" dirty="0"/>
              <a:t>QUOTA</a:t>
            </a:r>
            <a:r>
              <a:rPr lang="en-IN" dirty="0"/>
              <a:t>( member_type ,max_books, max_duration)  </a:t>
            </a:r>
          </a:p>
          <a:p>
            <a:pPr marL="0" indent="0">
              <a:buNone/>
            </a:pPr>
            <a:r>
              <a:rPr lang="en-IN" dirty="0"/>
              <a:t>              * member_type (same as the one in members)</a:t>
            </a:r>
          </a:p>
          <a:p>
            <a:pPr marL="0" indent="0">
              <a:buNone/>
            </a:pPr>
            <a:r>
              <a:rPr lang="en-IN" dirty="0"/>
              <a:t>              * max_books( maximum books allocated each type of member)</a:t>
            </a:r>
          </a:p>
          <a:p>
            <a:pPr marL="0" indent="0">
              <a:buNone/>
            </a:pPr>
            <a:r>
              <a:rPr lang="en-IN" dirty="0"/>
              <a:t>              * max_duration( the maximum duration possible to handle a book by a member)</a:t>
            </a:r>
          </a:p>
          <a:p>
            <a:pPr marL="0" indent="0">
              <a:buNone/>
            </a:pPr>
            <a:r>
              <a:rPr lang="en-IN" dirty="0"/>
              <a:t>              PRIMARY KEY -&gt; member_type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27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B06C-F953-9B77-ED9D-ACAA680044DD}"/>
              </a:ext>
            </a:extLst>
          </p:cNvPr>
          <p:cNvSpPr>
            <a:spLocks noGrp="1"/>
          </p:cNvSpPr>
          <p:nvPr>
            <p:ph type="title"/>
          </p:nvPr>
        </p:nvSpPr>
        <p:spPr>
          <a:xfrm>
            <a:off x="677334" y="205409"/>
            <a:ext cx="8596668" cy="1020417"/>
          </a:xfrm>
        </p:spPr>
        <p:txBody>
          <a:bodyPr>
            <a:normAutofit/>
          </a:bodyPr>
          <a:lstStyle/>
          <a:p>
            <a:pPr algn="ctr"/>
            <a:r>
              <a:rPr lang="en-IN" sz="2800" dirty="0">
                <a:solidFill>
                  <a:schemeClr val="tx1"/>
                </a:solidFill>
                <a:highlight>
                  <a:srgbClr val="FFFF00"/>
                </a:highlight>
              </a:rPr>
              <a:t>CONVERSION OF ER – DIAGRAM OF LIBRARY MANAGEMENT SYSTEM TO REALTIONAL SCHEMA</a:t>
            </a:r>
            <a:endParaRPr lang="en-IN" sz="2800" dirty="0">
              <a:highlight>
                <a:srgbClr val="FFFF00"/>
              </a:highlight>
            </a:endParaRPr>
          </a:p>
        </p:txBody>
      </p:sp>
      <p:sp>
        <p:nvSpPr>
          <p:cNvPr id="3" name="Content Placeholder 2">
            <a:extLst>
              <a:ext uri="{FF2B5EF4-FFF2-40B4-BE49-F238E27FC236}">
                <a16:creationId xmlns:a16="http://schemas.microsoft.com/office/drawing/2014/main" id="{94EFF250-16ED-AD0E-BA33-422953E0CBAC}"/>
              </a:ext>
            </a:extLst>
          </p:cNvPr>
          <p:cNvSpPr>
            <a:spLocks noGrp="1"/>
          </p:cNvSpPr>
          <p:nvPr>
            <p:ph idx="1"/>
          </p:nvPr>
        </p:nvSpPr>
        <p:spPr>
          <a:xfrm>
            <a:off x="677334" y="1464365"/>
            <a:ext cx="8778092" cy="5188226"/>
          </a:xfrm>
        </p:spPr>
        <p:txBody>
          <a:bodyPr>
            <a:normAutofit lnSpcReduction="10000"/>
          </a:bodyPr>
          <a:lstStyle/>
          <a:p>
            <a:pPr marL="0" indent="0">
              <a:buNone/>
            </a:pPr>
            <a:r>
              <a:rPr lang="en-IN" dirty="0"/>
              <a:t>    4) </a:t>
            </a:r>
            <a:r>
              <a:rPr lang="en-IN" b="1" dirty="0"/>
              <a:t>STUDENTS</a:t>
            </a:r>
            <a:r>
              <a:rPr lang="en-IN" dirty="0"/>
              <a:t>(student_fname ,student_lname , roll_no,  department , gender,  mobile_no, dob, degree )</a:t>
            </a:r>
          </a:p>
          <a:p>
            <a:pPr marL="0" indent="0">
              <a:buNone/>
            </a:pPr>
            <a:r>
              <a:rPr lang="en-IN" dirty="0"/>
              <a:t>            * mobile_ no can have multiple values but we are considering only  one for         efficient database construction </a:t>
            </a:r>
          </a:p>
          <a:p>
            <a:pPr marL="0" indent="0">
              <a:buNone/>
            </a:pPr>
            <a:r>
              <a:rPr lang="en-IN" dirty="0"/>
              <a:t>            * student_fname( first name of the student)</a:t>
            </a:r>
          </a:p>
          <a:p>
            <a:pPr marL="0" indent="0">
              <a:buNone/>
            </a:pPr>
            <a:r>
              <a:rPr lang="en-IN" dirty="0"/>
              <a:t>            * student_lname( last name of the student)</a:t>
            </a:r>
          </a:p>
          <a:p>
            <a:pPr marL="0" indent="0">
              <a:buNone/>
            </a:pPr>
            <a:r>
              <a:rPr lang="en-IN" dirty="0"/>
              <a:t>            * roll_no( unique roll_no for every student)</a:t>
            </a:r>
          </a:p>
          <a:p>
            <a:pPr marL="0" indent="0">
              <a:buNone/>
            </a:pPr>
            <a:r>
              <a:rPr lang="en-IN" dirty="0"/>
              <a:t>            * department( the department where he studies)</a:t>
            </a:r>
          </a:p>
          <a:p>
            <a:pPr marL="0" indent="0">
              <a:buNone/>
            </a:pPr>
            <a:r>
              <a:rPr lang="en-IN" dirty="0"/>
              <a:t>            * gender</a:t>
            </a:r>
          </a:p>
          <a:p>
            <a:pPr marL="0" indent="0">
              <a:buNone/>
            </a:pPr>
            <a:r>
              <a:rPr lang="en-IN" dirty="0"/>
              <a:t>            * mobile_no</a:t>
            </a:r>
          </a:p>
          <a:p>
            <a:pPr marL="0" indent="0">
              <a:buNone/>
            </a:pPr>
            <a:r>
              <a:rPr lang="en-IN" dirty="0"/>
              <a:t>            * dob</a:t>
            </a:r>
          </a:p>
          <a:p>
            <a:pPr marL="0" indent="0">
              <a:buNone/>
            </a:pPr>
            <a:r>
              <a:rPr lang="en-IN" dirty="0"/>
              <a:t>            * degree ( whether the student is in postgraduation , </a:t>
            </a:r>
            <a:r>
              <a:rPr lang="en-IN" dirty="0" err="1"/>
              <a:t>undergarduation</a:t>
            </a:r>
            <a:r>
              <a:rPr lang="en-IN" dirty="0"/>
              <a:t> or a research scholar or faculty( there can be some students who can be in faculty (rarely) but considered)</a:t>
            </a:r>
          </a:p>
          <a:p>
            <a:pPr marL="0" indent="0">
              <a:buNone/>
            </a:pPr>
            <a:r>
              <a:rPr lang="en-IN" b="1" dirty="0"/>
              <a:t>           PRIMARY – KEY </a:t>
            </a:r>
            <a:r>
              <a:rPr lang="en-IN" dirty="0"/>
              <a:t>-&gt; {roll_no}</a:t>
            </a:r>
          </a:p>
          <a:p>
            <a:pPr marL="0" indent="0">
              <a:buNone/>
            </a:pPr>
            <a:endParaRPr lang="en-IN" dirty="0"/>
          </a:p>
        </p:txBody>
      </p:sp>
    </p:spTree>
    <p:extLst>
      <p:ext uri="{BB962C8B-B14F-4D97-AF65-F5344CB8AC3E}">
        <p14:creationId xmlns:p14="http://schemas.microsoft.com/office/powerpoint/2010/main" val="37045436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2160</TotalTime>
  <Words>6129</Words>
  <Application>Microsoft Office PowerPoint</Application>
  <PresentationFormat>Widescreen</PresentationFormat>
  <Paragraphs>524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Consolas</vt:lpstr>
      <vt:lpstr>Trebuchet MS</vt:lpstr>
      <vt:lpstr>Wingdings</vt:lpstr>
      <vt:lpstr>Wingdings 3</vt:lpstr>
      <vt:lpstr>Facet</vt:lpstr>
      <vt:lpstr>DBMS  PROJECT -1</vt:lpstr>
      <vt:lpstr>TEAM MEMBERS</vt:lpstr>
      <vt:lpstr>Project description </vt:lpstr>
      <vt:lpstr>The reason for choosing this :  </vt:lpstr>
      <vt:lpstr> </vt:lpstr>
      <vt:lpstr>ER DIAGRAM </vt:lpstr>
      <vt:lpstr>Conversion of ER DIAGRAM OF LIBRARY MANAGEMENT SYSTEM  to relational schema </vt:lpstr>
      <vt:lpstr>Conversion of ER – DIAGRAM OF LIBRARY MANAGEMENT SYSTEM to relational schema </vt:lpstr>
      <vt:lpstr>CONVERSION OF ER – DIAGRAM OF LIBRARY MANAGEMENT SYSTEM TO REALTIONAL SCHEMA</vt:lpstr>
      <vt:lpstr>CONVERSION OF ER – DIAGRAM OF LIBRARY MANAGEMENT SYSTEM TO REALTIONAL SCHEMA</vt:lpstr>
      <vt:lpstr>CONVERSION OF ER – DIAGRAM OF LIBRARY MANAGEMENT SYSTEM TO RELATIONA SCHEMA</vt:lpstr>
      <vt:lpstr>Conversion of ER DIAGRAM OF LIBRARY MANAGEMNET SYSTEM TO RELATIONAL SCHEMA</vt:lpstr>
      <vt:lpstr>Scope for NORMALIZATION</vt:lpstr>
      <vt:lpstr>Scope for Normalization… </vt:lpstr>
      <vt:lpstr> TABLE CREATION IN VS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-1</dc:title>
  <dc:creator>R22269884 Anirudh Pabbaraju</dc:creator>
  <cp:lastModifiedBy>R22269884 Anirudh Pabbaraju</cp:lastModifiedBy>
  <cp:revision>86</cp:revision>
  <dcterms:created xsi:type="dcterms:W3CDTF">2024-03-25T04:11:39Z</dcterms:created>
  <dcterms:modified xsi:type="dcterms:W3CDTF">2024-05-13T07:28:10Z</dcterms:modified>
</cp:coreProperties>
</file>