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06372-F9BC-4DF8-8B04-5B3D26391325}" type="datetimeFigureOut">
              <a:rPr lang="en-US" smtClean="0"/>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06372-F9BC-4DF8-8B04-5B3D26391325}" type="datetimeFigureOut">
              <a:rPr lang="en-US" smtClean="0"/>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06372-F9BC-4DF8-8B04-5B3D26391325}" type="datetimeFigureOut">
              <a:rPr lang="en-US" smtClean="0"/>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06372-F9BC-4DF8-8B04-5B3D26391325}" type="datetimeFigureOut">
              <a:rPr lang="en-US" smtClean="0"/>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06372-F9BC-4DF8-8B04-5B3D26391325}" type="datetimeFigureOut">
              <a:rPr lang="en-US" smtClean="0"/>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06372-F9BC-4DF8-8B04-5B3D26391325}" type="datetimeFigureOut">
              <a:rPr lang="en-US" smtClean="0"/>
              <a:t>4/6/13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06372-F9BC-4DF8-8B04-5B3D26391325}" type="datetimeFigureOut">
              <a:rPr lang="en-US" smtClean="0"/>
              <a:t>4/6/13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06372-F9BC-4DF8-8B04-5B3D26391325}" type="datetimeFigureOut">
              <a:rPr lang="en-US" smtClean="0"/>
              <a:t>4/6/13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06372-F9BC-4DF8-8B04-5B3D26391325}" type="datetimeFigureOut">
              <a:rPr lang="en-US" smtClean="0"/>
              <a:t>4/6/13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06372-F9BC-4DF8-8B04-5B3D26391325}" type="datetimeFigureOut">
              <a:rPr lang="en-US" smtClean="0"/>
              <a:t>4/6/13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06372-F9BC-4DF8-8B04-5B3D26391325}" type="datetimeFigureOut">
              <a:rPr lang="en-US" smtClean="0"/>
              <a:t>4/6/13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80EBF-877E-4CF2-8787-F23D644062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06372-F9BC-4DF8-8B04-5B3D26391325}" type="datetimeFigureOut">
              <a:rPr lang="en-US" smtClean="0"/>
              <a:t>4/6/13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80EBF-877E-4CF2-8787-F23D6440626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155 Section 1</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x86</a:t>
            </a:r>
            <a:endParaRPr lang="en-US" dirty="0"/>
          </a:p>
        </p:txBody>
      </p:sp>
      <p:sp>
        <p:nvSpPr>
          <p:cNvPr id="3" name="Content Placeholder 2"/>
          <p:cNvSpPr>
            <a:spLocks noGrp="1"/>
          </p:cNvSpPr>
          <p:nvPr>
            <p:ph idx="1"/>
          </p:nvPr>
        </p:nvSpPr>
        <p:spPr/>
        <p:txBody>
          <a:bodyPr/>
          <a:lstStyle/>
          <a:p>
            <a:r>
              <a:rPr lang="en-US" dirty="0" smtClean="0"/>
              <a:t>0x90909090: 4 NOPs</a:t>
            </a:r>
          </a:p>
          <a:p>
            <a:r>
              <a:rPr lang="en-US" dirty="0" smtClean="0"/>
              <a:t>0x000003eb: </a:t>
            </a:r>
            <a:r>
              <a:rPr lang="en-US" dirty="0" err="1" smtClean="0"/>
              <a:t>jmp</a:t>
            </a:r>
            <a:r>
              <a:rPr lang="en-US" dirty="0" smtClean="0"/>
              <a:t> 3 bytes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a:t>
            </a:r>
            <a:endParaRPr lang="en-US" dirty="0"/>
          </a:p>
        </p:txBody>
      </p:sp>
      <p:sp>
        <p:nvSpPr>
          <p:cNvPr id="3" name="Content Placeholder 2"/>
          <p:cNvSpPr>
            <a:spLocks noGrp="1"/>
          </p:cNvSpPr>
          <p:nvPr>
            <p:ph idx="1"/>
          </p:nvPr>
        </p:nvSpPr>
        <p:spPr/>
        <p:txBody>
          <a:bodyPr>
            <a:normAutofit lnSpcReduction="10000"/>
          </a:bodyPr>
          <a:lstStyle/>
          <a:p>
            <a:pPr marL="609600" indent="-609600">
              <a:buFontTx/>
              <a:buAutoNum type="arabicPeriod"/>
            </a:pPr>
            <a:r>
              <a:rPr lang="en-US" dirty="0" smtClean="0">
                <a:latin typeface="Trebuchet MS" pitchFamily="34" charset="0"/>
              </a:rPr>
              <a:t>Various ways of seizing program flow control without overwriting return address</a:t>
            </a:r>
          </a:p>
          <a:p>
            <a:pPr marL="609600" indent="-609600">
              <a:buFontTx/>
              <a:buAutoNum type="arabicPeriod"/>
            </a:pPr>
            <a:endParaRPr lang="en-US" dirty="0" smtClean="0">
              <a:latin typeface="Trebuchet MS" pitchFamily="34" charset="0"/>
            </a:endParaRPr>
          </a:p>
          <a:p>
            <a:pPr marL="609600" indent="-609600">
              <a:buFontTx/>
              <a:buAutoNum type="arabicPeriod"/>
            </a:pPr>
            <a:r>
              <a:rPr lang="en-US" dirty="0" smtClean="0">
                <a:latin typeface="Trebuchet MS" pitchFamily="34" charset="0"/>
              </a:rPr>
              <a:t>Learn what registers </a:t>
            </a:r>
            <a:r>
              <a:rPr lang="en-US" dirty="0" err="1" smtClean="0">
                <a:latin typeface="Trebuchet MS" pitchFamily="34" charset="0"/>
              </a:rPr>
              <a:t>esp</a:t>
            </a:r>
            <a:r>
              <a:rPr lang="en-US" dirty="0" smtClean="0">
                <a:latin typeface="Trebuchet MS" pitchFamily="34" charset="0"/>
              </a:rPr>
              <a:t>, </a:t>
            </a:r>
            <a:r>
              <a:rPr lang="en-US" dirty="0" err="1" smtClean="0">
                <a:latin typeface="Trebuchet MS" pitchFamily="34" charset="0"/>
              </a:rPr>
              <a:t>ebp</a:t>
            </a:r>
            <a:r>
              <a:rPr lang="en-US" dirty="0" smtClean="0">
                <a:latin typeface="Trebuchet MS" pitchFamily="34" charset="0"/>
              </a:rPr>
              <a:t> point to during stages of program execution</a:t>
            </a:r>
          </a:p>
          <a:p>
            <a:pPr marL="609600" indent="-609600">
              <a:buFontTx/>
              <a:buAutoNum type="arabicPeriod"/>
            </a:pPr>
            <a:endParaRPr lang="en-US" dirty="0" smtClean="0">
              <a:latin typeface="Trebuchet MS" pitchFamily="34" charset="0"/>
            </a:endParaRPr>
          </a:p>
          <a:p>
            <a:pPr marL="609600" indent="-609600">
              <a:buFontTx/>
              <a:buAutoNum type="arabicPeriod"/>
            </a:pPr>
            <a:r>
              <a:rPr lang="en-US" dirty="0" smtClean="0">
                <a:latin typeface="Trebuchet MS" pitchFamily="34" charset="0"/>
              </a:rPr>
              <a:t>Learn what happens to registers and memory during LEAVE and RET calls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IA32 Review </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a:t>
            </a:r>
            <a:r>
              <a:rPr lang="en-US" sz="2400" dirty="0" err="1" smtClean="0"/>
              <a:t>esp</a:t>
            </a:r>
            <a:r>
              <a:rPr lang="en-US" sz="2400" dirty="0" smtClean="0"/>
              <a:t> : Stack Pointer (SP) : points to the top of the stack (lowest </a:t>
            </a:r>
            <a:r>
              <a:rPr lang="en-US" sz="2400" dirty="0" err="1" smtClean="0"/>
              <a:t>mem</a:t>
            </a:r>
            <a:r>
              <a:rPr lang="en-US" sz="2400" dirty="0" smtClean="0"/>
              <a:t> </a:t>
            </a:r>
            <a:r>
              <a:rPr lang="en-US" sz="2400" dirty="0" err="1" smtClean="0"/>
              <a:t>addy</a:t>
            </a:r>
            <a:r>
              <a:rPr lang="en-US" sz="2400" dirty="0" smtClean="0"/>
              <a:t>)</a:t>
            </a:r>
          </a:p>
          <a:p>
            <a:pPr lvl="1">
              <a:lnSpc>
                <a:spcPct val="80000"/>
              </a:lnSpc>
            </a:pPr>
            <a:r>
              <a:rPr lang="en-US" sz="2000" dirty="0" smtClean="0"/>
              <a:t>Points to last used word in stack or next available word location on stack (implementation dependent</a:t>
            </a:r>
            <a:r>
              <a:rPr lang="en-US" sz="2000" dirty="0" smtClean="0"/>
              <a:t>)</a:t>
            </a:r>
            <a:endParaRPr lang="en-US" sz="2000" dirty="0" smtClean="0"/>
          </a:p>
          <a:p>
            <a:pPr>
              <a:lnSpc>
                <a:spcPct val="80000"/>
              </a:lnSpc>
            </a:pPr>
            <a:r>
              <a:rPr lang="en-US" sz="2400" dirty="0" smtClean="0"/>
              <a:t>$</a:t>
            </a:r>
            <a:r>
              <a:rPr lang="en-US" sz="2400" dirty="0" err="1" smtClean="0"/>
              <a:t>ebp</a:t>
            </a:r>
            <a:r>
              <a:rPr lang="en-US" sz="2400" dirty="0" smtClean="0"/>
              <a:t> : Frame Pointer (FP) : points to fixed location within an activation record (stack frame)</a:t>
            </a:r>
          </a:p>
          <a:p>
            <a:pPr lvl="1">
              <a:lnSpc>
                <a:spcPct val="80000"/>
              </a:lnSpc>
            </a:pPr>
            <a:r>
              <a:rPr lang="en-US" sz="2000" dirty="0" smtClean="0"/>
              <a:t>If $</a:t>
            </a:r>
            <a:r>
              <a:rPr lang="en-US" sz="2000" dirty="0" err="1" smtClean="0"/>
              <a:t>ebp</a:t>
            </a:r>
            <a:r>
              <a:rPr lang="en-US" sz="2000" dirty="0" smtClean="0"/>
              <a:t> for some stack frame is stored at </a:t>
            </a:r>
            <a:r>
              <a:rPr lang="en-US" sz="2000" dirty="0" err="1" smtClean="0"/>
              <a:t>addr</a:t>
            </a:r>
            <a:r>
              <a:rPr lang="en-US" sz="2000" dirty="0" smtClean="0"/>
              <a:t> X then $</a:t>
            </a:r>
            <a:r>
              <a:rPr lang="en-US" sz="2000" dirty="0" err="1" smtClean="0"/>
              <a:t>eip</a:t>
            </a:r>
            <a:r>
              <a:rPr lang="en-US" sz="2000" dirty="0" smtClean="0"/>
              <a:t> for that frame is stored at </a:t>
            </a:r>
            <a:r>
              <a:rPr lang="en-US" sz="2000" dirty="0" err="1" smtClean="0"/>
              <a:t>addr</a:t>
            </a:r>
            <a:r>
              <a:rPr lang="en-US" sz="2000" dirty="0" smtClean="0"/>
              <a:t> X + 4</a:t>
            </a:r>
          </a:p>
          <a:p>
            <a:pPr lvl="1">
              <a:lnSpc>
                <a:spcPct val="80000"/>
              </a:lnSpc>
            </a:pPr>
            <a:r>
              <a:rPr lang="en-US" sz="2000" dirty="0" smtClean="0"/>
              <a:t>Used to reference local </a:t>
            </a:r>
            <a:r>
              <a:rPr lang="en-US" sz="2000" dirty="0" err="1" smtClean="0"/>
              <a:t>vars</a:t>
            </a:r>
            <a:r>
              <a:rPr lang="en-US" sz="2000" dirty="0" smtClean="0"/>
              <a:t> and parameters since the distance from those to the frame pointer will not change whereas the distance from those to the stack pointer will (as other functions are called and the stack pointer is </a:t>
            </a:r>
            <a:r>
              <a:rPr lang="en-US" sz="2000" dirty="0" err="1" smtClean="0"/>
              <a:t>decrem’d</a:t>
            </a:r>
            <a:r>
              <a:rPr lang="en-US" sz="2000" dirty="0" smtClean="0"/>
              <a:t> …)</a:t>
            </a:r>
          </a:p>
          <a:p>
            <a:pPr>
              <a:lnSpc>
                <a:spcPct val="80000"/>
              </a:lnSpc>
            </a:pPr>
            <a:r>
              <a:rPr lang="en-US" sz="2400" dirty="0" smtClean="0"/>
              <a:t>$</a:t>
            </a:r>
            <a:r>
              <a:rPr lang="en-US" sz="2400" dirty="0" err="1" smtClean="0"/>
              <a:t>eip</a:t>
            </a:r>
            <a:r>
              <a:rPr lang="en-US" sz="2400" dirty="0" smtClean="0"/>
              <a:t> : instruction pointer (aka $</a:t>
            </a:r>
            <a:r>
              <a:rPr lang="en-US" sz="2400" dirty="0" err="1" smtClean="0"/>
              <a:t>ra</a:t>
            </a:r>
            <a:r>
              <a:rPr lang="en-US" sz="2400" dirty="0" smtClean="0"/>
              <a:t>)</a:t>
            </a:r>
          </a:p>
          <a:p>
            <a:pPr lvl="1">
              <a:lnSpc>
                <a:spcPct val="80000"/>
              </a:lnSpc>
            </a:pPr>
            <a:r>
              <a:rPr lang="en-US" sz="2000" dirty="0" smtClean="0"/>
              <a:t>“The instruction pointer (EIP) register contains the offset in the current code segment for the next instruction to be executed.”</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IA32 Review (cont.)</a:t>
            </a:r>
            <a:endParaRPr lang="en-US" dirty="0"/>
          </a:p>
        </p:txBody>
      </p:sp>
      <p:sp>
        <p:nvSpPr>
          <p:cNvPr id="3" name="Content Placeholder 2"/>
          <p:cNvSpPr>
            <a:spLocks noGrp="1"/>
          </p:cNvSpPr>
          <p:nvPr>
            <p:ph idx="1"/>
          </p:nvPr>
        </p:nvSpPr>
        <p:spPr/>
        <p:txBody>
          <a:bodyPr/>
          <a:lstStyle/>
          <a:p>
            <a:pPr>
              <a:lnSpc>
                <a:spcPct val="80000"/>
              </a:lnSpc>
            </a:pPr>
            <a:r>
              <a:rPr lang="en-US" sz="2800" dirty="0" smtClean="0"/>
              <a:t>When CALL procedure p(),</a:t>
            </a:r>
          </a:p>
          <a:p>
            <a:pPr lvl="1">
              <a:lnSpc>
                <a:spcPct val="80000"/>
              </a:lnSpc>
            </a:pPr>
            <a:r>
              <a:rPr lang="en-US" sz="2400" dirty="0" smtClean="0"/>
              <a:t>Push </a:t>
            </a:r>
            <a:r>
              <a:rPr lang="en-US" sz="2400" dirty="0" err="1" smtClean="0"/>
              <a:t>eip</a:t>
            </a:r>
            <a:r>
              <a:rPr lang="en-US" sz="2400" dirty="0" smtClean="0"/>
              <a:t> : the return address ($</a:t>
            </a:r>
            <a:r>
              <a:rPr lang="en-US" sz="2400" dirty="0" err="1" smtClean="0"/>
              <a:t>ra</a:t>
            </a:r>
            <a:r>
              <a:rPr lang="en-US" sz="2400" dirty="0" smtClean="0"/>
              <a:t>)</a:t>
            </a:r>
          </a:p>
          <a:p>
            <a:pPr lvl="1">
              <a:lnSpc>
                <a:spcPct val="80000"/>
              </a:lnSpc>
            </a:pPr>
            <a:r>
              <a:rPr lang="en-US" sz="2400" dirty="0" smtClean="0"/>
              <a:t>Push </a:t>
            </a:r>
            <a:r>
              <a:rPr lang="en-US" sz="2400" dirty="0" err="1" smtClean="0"/>
              <a:t>ebp</a:t>
            </a:r>
            <a:r>
              <a:rPr lang="en-US" sz="2400" dirty="0" smtClean="0"/>
              <a:t> : saves previous frame pointer</a:t>
            </a:r>
          </a:p>
          <a:p>
            <a:pPr lvl="1">
              <a:lnSpc>
                <a:spcPct val="80000"/>
              </a:lnSpc>
            </a:pPr>
            <a:r>
              <a:rPr lang="en-US" sz="2400" dirty="0" smtClean="0"/>
              <a:t>Copy sp into </a:t>
            </a:r>
            <a:r>
              <a:rPr lang="en-US" sz="2400" dirty="0" err="1" smtClean="0"/>
              <a:t>fp</a:t>
            </a:r>
            <a:r>
              <a:rPr lang="en-US" sz="2400" dirty="0" smtClean="0"/>
              <a:t> : </a:t>
            </a:r>
            <a:r>
              <a:rPr lang="en-US" sz="2400" dirty="0" err="1" smtClean="0"/>
              <a:t>ebp</a:t>
            </a:r>
            <a:r>
              <a:rPr lang="en-US" sz="2400" dirty="0" smtClean="0"/>
              <a:t> = </a:t>
            </a:r>
            <a:r>
              <a:rPr lang="en-US" sz="2400" dirty="0" err="1" smtClean="0"/>
              <a:t>esp</a:t>
            </a:r>
            <a:endParaRPr lang="en-US" sz="2400" dirty="0" smtClean="0"/>
          </a:p>
          <a:p>
            <a:pPr lvl="2">
              <a:lnSpc>
                <a:spcPct val="80000"/>
              </a:lnSpc>
            </a:pPr>
            <a:r>
              <a:rPr lang="en-US" sz="2000" dirty="0" smtClean="0"/>
              <a:t>The new AR’s frame pointer will be the previous value of the stack pointer</a:t>
            </a:r>
          </a:p>
          <a:p>
            <a:pPr lvl="1">
              <a:lnSpc>
                <a:spcPct val="80000"/>
              </a:lnSpc>
            </a:pPr>
            <a:r>
              <a:rPr lang="en-US" sz="2400" dirty="0" smtClean="0"/>
              <a:t>Advance sp (</a:t>
            </a:r>
            <a:r>
              <a:rPr lang="en-US" sz="2400" dirty="0" err="1" smtClean="0"/>
              <a:t>esp</a:t>
            </a:r>
            <a:r>
              <a:rPr lang="en-US" sz="2400" dirty="0" smtClean="0"/>
              <a:t>) for allocations on stack (that is, decrement it)</a:t>
            </a:r>
          </a:p>
          <a:p>
            <a:pPr>
              <a:lnSpc>
                <a:spcPct val="80000"/>
              </a:lnSpc>
            </a:pPr>
            <a:r>
              <a:rPr lang="en-US" sz="2800" dirty="0" smtClean="0"/>
              <a:t>When LEAVE procedure p(),</a:t>
            </a:r>
          </a:p>
          <a:p>
            <a:pPr lvl="1">
              <a:lnSpc>
                <a:spcPct val="80000"/>
              </a:lnSpc>
            </a:pPr>
            <a:r>
              <a:rPr lang="en-US" sz="2400" dirty="0" smtClean="0"/>
              <a:t>This process is reversed</a:t>
            </a:r>
          </a:p>
          <a:p>
            <a:pPr lvl="1">
              <a:lnSpc>
                <a:spcPct val="80000"/>
              </a:lnSpc>
            </a:pPr>
            <a:r>
              <a:rPr lang="en-US" sz="2400" dirty="0" smtClean="0"/>
              <a:t>Load </a:t>
            </a:r>
            <a:r>
              <a:rPr lang="en-US" sz="2400" dirty="0" err="1" smtClean="0"/>
              <a:t>ebp</a:t>
            </a:r>
            <a:r>
              <a:rPr lang="en-US" sz="2400" dirty="0" smtClean="0"/>
              <a:t> into </a:t>
            </a:r>
            <a:r>
              <a:rPr lang="en-US" sz="2400" dirty="0" err="1" smtClean="0"/>
              <a:t>esp</a:t>
            </a:r>
            <a:endParaRPr lang="en-US" sz="2400" dirty="0" smtClean="0"/>
          </a:p>
          <a:p>
            <a:pPr lvl="1">
              <a:lnSpc>
                <a:spcPct val="80000"/>
              </a:lnSpc>
            </a:pPr>
            <a:r>
              <a:rPr lang="en-US" sz="2400" dirty="0" smtClean="0"/>
              <a:t>Restore </a:t>
            </a:r>
            <a:r>
              <a:rPr lang="en-US" sz="2400" dirty="0" err="1" smtClean="0"/>
              <a:t>ebp</a:t>
            </a:r>
            <a:r>
              <a:rPr lang="en-US" sz="2400" dirty="0" smtClean="0"/>
              <a:t> from the stack</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IA32 Review (cont.)</a:t>
            </a:r>
            <a:endParaRPr lang="en-US" dirty="0"/>
          </a:p>
        </p:txBody>
      </p:sp>
      <p:sp>
        <p:nvSpPr>
          <p:cNvPr id="3" name="Content Placeholder 2"/>
          <p:cNvSpPr>
            <a:spLocks noGrp="1"/>
          </p:cNvSpPr>
          <p:nvPr>
            <p:ph idx="1"/>
          </p:nvPr>
        </p:nvSpPr>
        <p:spPr/>
        <p:txBody>
          <a:bodyPr/>
          <a:lstStyle/>
          <a:p>
            <a:r>
              <a:rPr lang="en-US" sz="2800" dirty="0" smtClean="0"/>
              <a:t>During CALL, value of </a:t>
            </a:r>
            <a:r>
              <a:rPr lang="en-US" sz="2800" dirty="0" err="1" smtClean="0"/>
              <a:t>eip</a:t>
            </a:r>
            <a:r>
              <a:rPr lang="en-US" sz="2800" dirty="0" smtClean="0"/>
              <a:t> register pushed onto stack</a:t>
            </a:r>
          </a:p>
          <a:p>
            <a:r>
              <a:rPr lang="en-US" sz="2800" dirty="0" smtClean="0"/>
              <a:t>Before RET, programmer should make sure that stack pointer (</a:t>
            </a:r>
            <a:r>
              <a:rPr lang="en-US" sz="2800" dirty="0" err="1" smtClean="0"/>
              <a:t>esp</a:t>
            </a:r>
            <a:r>
              <a:rPr lang="en-US" sz="2800" dirty="0" smtClean="0"/>
              <a:t>) is pointing to the </a:t>
            </a:r>
            <a:r>
              <a:rPr lang="en-US" sz="2800" dirty="0" err="1" smtClean="0"/>
              <a:t>eip</a:t>
            </a:r>
            <a:r>
              <a:rPr lang="en-US" sz="2800" dirty="0" smtClean="0"/>
              <a:t> on the stack; does this via:</a:t>
            </a:r>
          </a:p>
          <a:p>
            <a:pPr lvl="1"/>
            <a:r>
              <a:rPr lang="en-US" sz="2400" dirty="0" smtClean="0"/>
              <a:t>Move contents of $</a:t>
            </a:r>
            <a:r>
              <a:rPr lang="en-US" sz="2400" dirty="0" err="1" smtClean="0"/>
              <a:t>ebp</a:t>
            </a:r>
            <a:r>
              <a:rPr lang="en-US" sz="2400" dirty="0" smtClean="0"/>
              <a:t> into $</a:t>
            </a:r>
            <a:r>
              <a:rPr lang="en-US" sz="2400" dirty="0" err="1" smtClean="0"/>
              <a:t>esp</a:t>
            </a:r>
            <a:endParaRPr lang="en-US" sz="2400" dirty="0" smtClean="0"/>
          </a:p>
          <a:p>
            <a:pPr lvl="1"/>
            <a:r>
              <a:rPr lang="en-US" sz="2400" dirty="0" smtClean="0"/>
              <a:t>Increment $</a:t>
            </a:r>
            <a:r>
              <a:rPr lang="en-US" sz="2400" dirty="0" err="1" smtClean="0"/>
              <a:t>esp</a:t>
            </a:r>
            <a:r>
              <a:rPr lang="en-US" sz="2400" dirty="0" smtClean="0"/>
              <a:t> by 4</a:t>
            </a:r>
          </a:p>
          <a:p>
            <a:pPr lvl="1"/>
            <a:r>
              <a:rPr lang="en-US" sz="2400" dirty="0" smtClean="0"/>
              <a:t>$</a:t>
            </a:r>
            <a:r>
              <a:rPr lang="en-US" sz="2400" dirty="0" err="1" smtClean="0"/>
              <a:t>esp</a:t>
            </a:r>
            <a:r>
              <a:rPr lang="en-US" sz="2400" dirty="0" smtClean="0"/>
              <a:t> should now point to (contain </a:t>
            </a:r>
            <a:r>
              <a:rPr lang="en-US" sz="2400" dirty="0" err="1" smtClean="0"/>
              <a:t>addy</a:t>
            </a:r>
            <a:r>
              <a:rPr lang="en-US" sz="2400" dirty="0" smtClean="0"/>
              <a:t> of) $</a:t>
            </a:r>
            <a:r>
              <a:rPr lang="en-US" sz="2400" dirty="0" err="1" smtClean="0"/>
              <a:t>eip</a:t>
            </a:r>
            <a:endParaRPr lang="en-US" sz="2400" dirty="0" smtClean="0"/>
          </a:p>
          <a:p>
            <a:pPr lvl="1"/>
            <a:r>
              <a:rPr lang="en-US" sz="2400" dirty="0" smtClean="0"/>
              <a:t>RET will load the value stored in $</a:t>
            </a:r>
            <a:r>
              <a:rPr lang="en-US" sz="2400" dirty="0" err="1" smtClean="0"/>
              <a:t>esp</a:t>
            </a:r>
            <a:r>
              <a:rPr lang="en-US" sz="2400" dirty="0" smtClean="0"/>
              <a:t> into the $</a:t>
            </a:r>
            <a:r>
              <a:rPr lang="en-US" sz="2400" dirty="0" err="1" smtClean="0"/>
              <a:t>eip</a:t>
            </a:r>
            <a:r>
              <a:rPr lang="en-US" sz="2400" dirty="0" smtClean="0"/>
              <a:t> register then jump to that value</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a:t>
            </a:r>
            <a:endParaRPr lang="en-US" dirty="0"/>
          </a:p>
        </p:txBody>
      </p:sp>
      <p:sp>
        <p:nvSpPr>
          <p:cNvPr id="3" name="Content Placeholder 2"/>
          <p:cNvSpPr>
            <a:spLocks noGrp="1"/>
          </p:cNvSpPr>
          <p:nvPr>
            <p:ph idx="1"/>
          </p:nvPr>
        </p:nvSpPr>
        <p:spPr/>
        <p:txBody>
          <a:bodyPr/>
          <a:lstStyle/>
          <a:p>
            <a:r>
              <a:rPr lang="en-US" dirty="0" smtClean="0"/>
              <a:t>Start early!</a:t>
            </a:r>
          </a:p>
          <a:p>
            <a:r>
              <a:rPr lang="en-US" dirty="0" smtClean="0"/>
              <a:t>Get a partner</a:t>
            </a:r>
          </a:p>
          <a:p>
            <a:r>
              <a:rPr lang="en-US" dirty="0" smtClean="0"/>
              <a:t>Don’t cheat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Control Hijacking + </a:t>
            </a:r>
            <a:r>
              <a:rPr lang="en-US" dirty="0" err="1" smtClean="0"/>
              <a:t>setuid</a:t>
            </a:r>
            <a:r>
              <a:rPr lang="en-US" dirty="0" smtClean="0"/>
              <a:t> = Privilege Escalation</a:t>
            </a:r>
          </a:p>
          <a:p>
            <a:pPr lvl="1"/>
            <a:r>
              <a:rPr lang="en-US" dirty="0" err="1" smtClean="0"/>
              <a:t>setuid</a:t>
            </a:r>
            <a:r>
              <a:rPr lang="en-US" dirty="0" smtClean="0"/>
              <a:t> and </a:t>
            </a:r>
            <a:r>
              <a:rPr lang="en-US" dirty="0" err="1" smtClean="0"/>
              <a:t>chmod</a:t>
            </a:r>
            <a:r>
              <a:rPr lang="en-US" dirty="0" smtClean="0"/>
              <a:t> 4755</a:t>
            </a:r>
          </a:p>
          <a:p>
            <a:r>
              <a:rPr lang="en-US" dirty="0" smtClean="0"/>
              <a:t>2 Parts of an exploit:</a:t>
            </a:r>
          </a:p>
          <a:p>
            <a:pPr lvl="1"/>
            <a:r>
              <a:rPr lang="en-US" dirty="0" smtClean="0"/>
              <a:t>Data: Inserting payload (shell code)</a:t>
            </a:r>
          </a:p>
          <a:p>
            <a:pPr lvl="1"/>
            <a:r>
              <a:rPr lang="en-US" dirty="0" smtClean="0"/>
              <a:t>Control: Moving program counter to payload</a:t>
            </a:r>
          </a:p>
          <a:p>
            <a:r>
              <a:rPr lang="en-US" dirty="0" smtClean="0"/>
              <a:t>Demo of setup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Target1: What’s the Problem?</a:t>
            </a:r>
            <a:endParaRPr lang="en-US" dirty="0"/>
          </a:p>
        </p:txBody>
      </p:sp>
      <p:sp>
        <p:nvSpPr>
          <p:cNvPr id="3" name="Content Placeholder 2"/>
          <p:cNvSpPr>
            <a:spLocks noGrp="1"/>
          </p:cNvSpPr>
          <p:nvPr>
            <p:ph idx="1"/>
          </p:nvPr>
        </p:nvSpPr>
        <p:spPr/>
        <p:txBody>
          <a:bodyPr>
            <a:noAutofit/>
          </a:bodyPr>
          <a:lstStyle/>
          <a:p>
            <a:pPr>
              <a:lnSpc>
                <a:spcPct val="80000"/>
              </a:lnSpc>
              <a:buFontTx/>
              <a:buNone/>
            </a:pPr>
            <a:r>
              <a:rPr lang="en-US" sz="3600" dirty="0" err="1" smtClean="0">
                <a:latin typeface="Trebuchet MS" pitchFamily="34" charset="0"/>
              </a:rPr>
              <a:t>int</a:t>
            </a:r>
            <a:r>
              <a:rPr lang="en-US" sz="3600" dirty="0" smtClean="0">
                <a:latin typeface="Trebuchet MS" pitchFamily="34" charset="0"/>
              </a:rPr>
              <a:t> bar(char *</a:t>
            </a:r>
            <a:r>
              <a:rPr lang="en-US" sz="3600" dirty="0" err="1" smtClean="0">
                <a:latin typeface="Trebuchet MS" pitchFamily="34" charset="0"/>
              </a:rPr>
              <a:t>arg</a:t>
            </a:r>
            <a:r>
              <a:rPr lang="en-US" sz="3600" dirty="0" smtClean="0">
                <a:latin typeface="Trebuchet MS" pitchFamily="34" charset="0"/>
              </a:rPr>
              <a:t>, char *out) {</a:t>
            </a:r>
          </a:p>
          <a:p>
            <a:pPr>
              <a:lnSpc>
                <a:spcPct val="80000"/>
              </a:lnSpc>
              <a:buFontTx/>
              <a:buNone/>
            </a:pPr>
            <a:r>
              <a:rPr lang="en-US" sz="3600" dirty="0">
                <a:latin typeface="Trebuchet MS" pitchFamily="34" charset="0"/>
              </a:rPr>
              <a:t>	</a:t>
            </a:r>
            <a:r>
              <a:rPr lang="en-US" sz="3600" dirty="0" smtClean="0">
                <a:latin typeface="Trebuchet MS" pitchFamily="34" charset="0"/>
              </a:rPr>
              <a:t>	</a:t>
            </a:r>
            <a:r>
              <a:rPr lang="en-US" sz="3600" dirty="0" err="1" smtClean="0">
                <a:latin typeface="Trebuchet MS" pitchFamily="34" charset="0"/>
              </a:rPr>
              <a:t>strcpy</a:t>
            </a:r>
            <a:r>
              <a:rPr lang="en-US" sz="3600" dirty="0" smtClean="0">
                <a:latin typeface="Trebuchet MS" pitchFamily="34" charset="0"/>
              </a:rPr>
              <a:t>(out, </a:t>
            </a:r>
            <a:r>
              <a:rPr lang="en-US" sz="3600" dirty="0" err="1" smtClean="0">
                <a:latin typeface="Trebuchet MS" pitchFamily="34" charset="0"/>
              </a:rPr>
              <a:t>arg</a:t>
            </a:r>
            <a:r>
              <a:rPr lang="en-US" sz="3600" dirty="0" smtClean="0">
                <a:latin typeface="Trebuchet MS" pitchFamily="34" charset="0"/>
              </a:rPr>
              <a:t>);</a:t>
            </a:r>
          </a:p>
          <a:p>
            <a:pPr>
              <a:lnSpc>
                <a:spcPct val="80000"/>
              </a:lnSpc>
              <a:buFontTx/>
              <a:buNone/>
            </a:pPr>
            <a:r>
              <a:rPr lang="en-US" sz="3600" dirty="0">
                <a:latin typeface="Trebuchet MS" pitchFamily="34" charset="0"/>
              </a:rPr>
              <a:t>	</a:t>
            </a:r>
            <a:r>
              <a:rPr lang="en-US" sz="3600" dirty="0" smtClean="0">
                <a:latin typeface="Trebuchet MS" pitchFamily="34" charset="0"/>
              </a:rPr>
              <a:t>	return 0;</a:t>
            </a:r>
          </a:p>
          <a:p>
            <a:pPr>
              <a:lnSpc>
                <a:spcPct val="80000"/>
              </a:lnSpc>
              <a:buFontTx/>
              <a:buNone/>
            </a:pPr>
            <a:r>
              <a:rPr lang="en-US" sz="3600" dirty="0" smtClean="0">
                <a:latin typeface="Trebuchet MS" pitchFamily="34" charset="0"/>
              </a:rPr>
              <a:t>}</a:t>
            </a:r>
          </a:p>
          <a:p>
            <a:pPr>
              <a:lnSpc>
                <a:spcPct val="80000"/>
              </a:lnSpc>
              <a:buFontTx/>
              <a:buNone/>
            </a:pPr>
            <a:r>
              <a:rPr lang="en-US" sz="3600" dirty="0" err="1" smtClean="0">
                <a:latin typeface="Trebuchet MS" pitchFamily="34" charset="0"/>
              </a:rPr>
              <a:t>int</a:t>
            </a:r>
            <a:r>
              <a:rPr lang="en-US" sz="3600" dirty="0" smtClean="0">
                <a:latin typeface="Trebuchet MS" pitchFamily="34" charset="0"/>
              </a:rPr>
              <a:t> </a:t>
            </a:r>
            <a:r>
              <a:rPr lang="en-US" sz="3600" dirty="0" err="1" smtClean="0">
                <a:latin typeface="Trebuchet MS" pitchFamily="34" charset="0"/>
              </a:rPr>
              <a:t>foo</a:t>
            </a:r>
            <a:r>
              <a:rPr lang="en-US" sz="3600" dirty="0" smtClean="0">
                <a:latin typeface="Trebuchet MS" pitchFamily="34" charset="0"/>
              </a:rPr>
              <a:t>(char *</a:t>
            </a:r>
            <a:r>
              <a:rPr lang="en-US" sz="3600" dirty="0" err="1" smtClean="0">
                <a:latin typeface="Trebuchet MS" pitchFamily="34" charset="0"/>
              </a:rPr>
              <a:t>argv</a:t>
            </a:r>
            <a:r>
              <a:rPr lang="en-US" sz="3600" dirty="0" smtClean="0">
                <a:latin typeface="Trebuchet MS" pitchFamily="34" charset="0"/>
              </a:rPr>
              <a:t>[]){ //</a:t>
            </a:r>
            <a:r>
              <a:rPr lang="en-US" sz="3600" dirty="0" err="1" smtClean="0">
                <a:latin typeface="Trebuchet MS" pitchFamily="34" charset="0"/>
              </a:rPr>
              <a:t>argv</a:t>
            </a:r>
            <a:r>
              <a:rPr lang="en-US" sz="3600" dirty="0" smtClean="0">
                <a:latin typeface="Trebuchet MS" pitchFamily="34" charset="0"/>
              </a:rPr>
              <a:t> from user</a:t>
            </a:r>
          </a:p>
          <a:p>
            <a:pPr>
              <a:lnSpc>
                <a:spcPct val="80000"/>
              </a:lnSpc>
              <a:buFontTx/>
              <a:buNone/>
            </a:pPr>
            <a:r>
              <a:rPr lang="en-US" sz="3600" dirty="0">
                <a:latin typeface="Trebuchet MS" pitchFamily="34" charset="0"/>
              </a:rPr>
              <a:t>	</a:t>
            </a:r>
            <a:r>
              <a:rPr lang="en-US" sz="3600" dirty="0" smtClean="0">
                <a:latin typeface="Trebuchet MS" pitchFamily="34" charset="0"/>
              </a:rPr>
              <a:t>	char </a:t>
            </a:r>
            <a:r>
              <a:rPr lang="en-US" sz="3600" dirty="0" err="1" smtClean="0">
                <a:latin typeface="Trebuchet MS" pitchFamily="34" charset="0"/>
              </a:rPr>
              <a:t>buf</a:t>
            </a:r>
            <a:r>
              <a:rPr lang="en-US" sz="3600" dirty="0" smtClean="0">
                <a:latin typeface="Trebuchet MS" pitchFamily="34" charset="0"/>
              </a:rPr>
              <a:t>[256];</a:t>
            </a:r>
          </a:p>
          <a:p>
            <a:pPr>
              <a:lnSpc>
                <a:spcPct val="80000"/>
              </a:lnSpc>
              <a:buFontTx/>
              <a:buNone/>
            </a:pPr>
            <a:r>
              <a:rPr lang="en-US" sz="3600" dirty="0">
                <a:latin typeface="Trebuchet MS" pitchFamily="34" charset="0"/>
              </a:rPr>
              <a:t>	</a:t>
            </a:r>
            <a:r>
              <a:rPr lang="en-US" sz="3600" dirty="0" smtClean="0">
                <a:latin typeface="Trebuchet MS" pitchFamily="34" charset="0"/>
              </a:rPr>
              <a:t>	bar(</a:t>
            </a:r>
            <a:r>
              <a:rPr lang="en-US" sz="3600" dirty="0" err="1" smtClean="0">
                <a:latin typeface="Trebuchet MS" pitchFamily="34" charset="0"/>
              </a:rPr>
              <a:t>argv</a:t>
            </a:r>
            <a:r>
              <a:rPr lang="en-US" sz="3600" dirty="0" smtClean="0">
                <a:latin typeface="Trebuchet MS" pitchFamily="34" charset="0"/>
              </a:rPr>
              <a:t>[1], </a:t>
            </a:r>
            <a:r>
              <a:rPr lang="en-US" sz="3600" dirty="0" err="1" smtClean="0">
                <a:latin typeface="Trebuchet MS" pitchFamily="34" charset="0"/>
              </a:rPr>
              <a:t>buf</a:t>
            </a:r>
            <a:r>
              <a:rPr lang="en-US" sz="3600" dirty="0" smtClean="0">
                <a:latin typeface="Trebuchet MS" pitchFamily="34" charset="0"/>
              </a:rPr>
              <a:t>);</a:t>
            </a:r>
          </a:p>
          <a:p>
            <a:pPr>
              <a:lnSpc>
                <a:spcPct val="80000"/>
              </a:lnSpc>
              <a:buFontTx/>
              <a:buNone/>
            </a:pPr>
            <a:r>
              <a:rPr lang="en-US" sz="3600" dirty="0" smtClean="0">
                <a:latin typeface="Trebuchet MS" pitchFamily="34" charset="0"/>
              </a:rPr>
              <a:t>}</a:t>
            </a:r>
            <a:endParaRPr lang="en-US" sz="36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
            </a:r>
            <a:r>
              <a:rPr lang="en-US" dirty="0" err="1" smtClean="0"/>
              <a:t>oo’s</a:t>
            </a:r>
            <a:r>
              <a:rPr lang="en-US" dirty="0" smtClean="0"/>
              <a:t> Stack Frame</a:t>
            </a:r>
            <a:endParaRPr lang="en-US" dirty="0"/>
          </a:p>
        </p:txBody>
      </p:sp>
      <p:sp>
        <p:nvSpPr>
          <p:cNvPr id="3" name="Content Placeholder 2"/>
          <p:cNvSpPr>
            <a:spLocks noGrp="1"/>
          </p:cNvSpPr>
          <p:nvPr>
            <p:ph idx="1"/>
          </p:nvPr>
        </p:nvSpPr>
        <p:spPr>
          <a:xfrm>
            <a:off x="1524000" y="1600200"/>
            <a:ext cx="7467600" cy="4724400"/>
          </a:xfrm>
        </p:spPr>
        <p:txBody>
          <a:bodyPr>
            <a:normAutofit lnSpcReduction="10000"/>
          </a:bodyPr>
          <a:lstStyle/>
          <a:p>
            <a:pPr>
              <a:lnSpc>
                <a:spcPct val="90000"/>
              </a:lnSpc>
              <a:buFontTx/>
              <a:buNone/>
            </a:pPr>
            <a:r>
              <a:rPr lang="en-US" dirty="0" smtClean="0">
                <a:latin typeface="Trebuchet MS" pitchFamily="34" charset="0"/>
              </a:rPr>
              <a:t> </a:t>
            </a:r>
            <a:r>
              <a:rPr lang="en-US" dirty="0" err="1" smtClean="0">
                <a:latin typeface="Trebuchet MS" pitchFamily="34" charset="0"/>
              </a:rPr>
              <a:t>argv</a:t>
            </a:r>
            <a:r>
              <a:rPr lang="en-US" dirty="0" smtClean="0">
                <a:latin typeface="Trebuchet MS" pitchFamily="34" charset="0"/>
              </a:rPr>
              <a:t>[1]      == &lt;</a:t>
            </a:r>
            <a:r>
              <a:rPr lang="en-US" dirty="0" err="1" smtClean="0">
                <a:latin typeface="Trebuchet MS" pitchFamily="34" charset="0"/>
              </a:rPr>
              <a:t>shellcode</a:t>
            </a:r>
            <a:r>
              <a:rPr lang="en-US" dirty="0" smtClean="0">
                <a:latin typeface="Trebuchet MS" pitchFamily="34" charset="0"/>
              </a:rPr>
              <a:t> + </a:t>
            </a:r>
            <a:r>
              <a:rPr lang="en-US" dirty="0" err="1" smtClean="0">
                <a:latin typeface="Trebuchet MS" pitchFamily="34" charset="0"/>
              </a:rPr>
              <a:t>buf’s</a:t>
            </a:r>
            <a:r>
              <a:rPr lang="en-US" dirty="0" smtClean="0">
                <a:latin typeface="Trebuchet MS" pitchFamily="34" charset="0"/>
              </a:rPr>
              <a:t> </a:t>
            </a:r>
            <a:r>
              <a:rPr lang="en-US" dirty="0" err="1" smtClean="0">
                <a:latin typeface="Trebuchet MS" pitchFamily="34" charset="0"/>
              </a:rPr>
              <a:t>addy</a:t>
            </a:r>
            <a:r>
              <a:rPr lang="en-US" dirty="0" smtClean="0">
                <a:latin typeface="Trebuchet MS" pitchFamily="34" charset="0"/>
              </a:rPr>
              <a:t>&gt;</a:t>
            </a:r>
          </a:p>
          <a:p>
            <a:pPr>
              <a:lnSpc>
                <a:spcPct val="90000"/>
              </a:lnSpc>
              <a:buFontTx/>
              <a:buNone/>
            </a:pPr>
            <a:r>
              <a:rPr lang="en-US" dirty="0" smtClean="0">
                <a:latin typeface="Trebuchet MS" pitchFamily="34" charset="0"/>
              </a:rPr>
              <a:t> </a:t>
            </a:r>
            <a:r>
              <a:rPr lang="en-US" dirty="0" err="1" smtClean="0">
                <a:latin typeface="Trebuchet MS" pitchFamily="34" charset="0"/>
              </a:rPr>
              <a:t>argv</a:t>
            </a:r>
            <a:r>
              <a:rPr lang="en-US" dirty="0" smtClean="0">
                <a:latin typeface="Trebuchet MS" pitchFamily="34" charset="0"/>
              </a:rPr>
              <a:t>[0]      == “/</a:t>
            </a:r>
            <a:r>
              <a:rPr lang="en-US" dirty="0" err="1" smtClean="0">
                <a:latin typeface="Trebuchet MS" pitchFamily="34" charset="0"/>
              </a:rPr>
              <a:t>tmp</a:t>
            </a:r>
            <a:r>
              <a:rPr lang="en-US" dirty="0" smtClean="0">
                <a:latin typeface="Trebuchet MS" pitchFamily="34" charset="0"/>
              </a:rPr>
              <a:t>/target1”</a:t>
            </a:r>
          </a:p>
          <a:p>
            <a:pPr>
              <a:lnSpc>
                <a:spcPct val="90000"/>
              </a:lnSpc>
              <a:buFontTx/>
              <a:buNone/>
            </a:pPr>
            <a:r>
              <a:rPr lang="en-US" dirty="0" smtClean="0">
                <a:latin typeface="Trebuchet MS" pitchFamily="34" charset="0"/>
              </a:rPr>
              <a:t> *($</a:t>
            </a:r>
            <a:r>
              <a:rPr lang="en-US" dirty="0" err="1" smtClean="0">
                <a:latin typeface="Trebuchet MS" pitchFamily="34" charset="0"/>
              </a:rPr>
              <a:t>ra</a:t>
            </a:r>
            <a:r>
              <a:rPr lang="en-US" dirty="0" smtClean="0">
                <a:latin typeface="Trebuchet MS" pitchFamily="34" charset="0"/>
              </a:rPr>
              <a:t>) 	   – Saved Program Counter</a:t>
            </a:r>
          </a:p>
          <a:p>
            <a:pPr>
              <a:lnSpc>
                <a:spcPct val="90000"/>
              </a:lnSpc>
              <a:buFontTx/>
              <a:buNone/>
            </a:pPr>
            <a:r>
              <a:rPr lang="en-US" dirty="0" smtClean="0">
                <a:latin typeface="Trebuchet MS" pitchFamily="34" charset="0"/>
              </a:rPr>
              <a:t> *($</a:t>
            </a:r>
            <a:r>
              <a:rPr lang="en-US" dirty="0" err="1" smtClean="0">
                <a:latin typeface="Trebuchet MS" pitchFamily="34" charset="0"/>
              </a:rPr>
              <a:t>fp</a:t>
            </a:r>
            <a:r>
              <a:rPr lang="en-US" dirty="0">
                <a:latin typeface="Trebuchet MS" pitchFamily="34" charset="0"/>
              </a:rPr>
              <a:t>)</a:t>
            </a:r>
            <a:r>
              <a:rPr lang="en-US" dirty="0" smtClean="0">
                <a:latin typeface="Trebuchet MS" pitchFamily="34" charset="0"/>
              </a:rPr>
              <a:t>         – Saved Frame Pointer</a:t>
            </a:r>
          </a:p>
          <a:p>
            <a:pPr>
              <a:lnSpc>
                <a:spcPct val="90000"/>
              </a:lnSpc>
              <a:buFontTx/>
              <a:buNone/>
            </a:pPr>
            <a:r>
              <a:rPr lang="en-US" dirty="0" smtClean="0">
                <a:latin typeface="Trebuchet MS" pitchFamily="34" charset="0"/>
              </a:rPr>
              <a:t> </a:t>
            </a:r>
            <a:r>
              <a:rPr lang="en-US" dirty="0" err="1" smtClean="0">
                <a:latin typeface="Trebuchet MS" pitchFamily="34" charset="0"/>
              </a:rPr>
              <a:t>buf</a:t>
            </a:r>
            <a:r>
              <a:rPr lang="en-US" dirty="0" smtClean="0">
                <a:latin typeface="Trebuchet MS" pitchFamily="34" charset="0"/>
              </a:rPr>
              <a:t>[255]</a:t>
            </a:r>
          </a:p>
          <a:p>
            <a:pPr>
              <a:lnSpc>
                <a:spcPct val="90000"/>
              </a:lnSpc>
              <a:buFontTx/>
              <a:buNone/>
            </a:pPr>
            <a:r>
              <a:rPr lang="en-US" dirty="0" smtClean="0">
                <a:latin typeface="Trebuchet MS" pitchFamily="34" charset="0"/>
              </a:rPr>
              <a:t> …</a:t>
            </a:r>
          </a:p>
          <a:p>
            <a:pPr>
              <a:lnSpc>
                <a:spcPct val="90000"/>
              </a:lnSpc>
              <a:buFontTx/>
              <a:buNone/>
            </a:pPr>
            <a:r>
              <a:rPr lang="en-US" dirty="0" smtClean="0">
                <a:latin typeface="Trebuchet MS" pitchFamily="34" charset="0"/>
              </a:rPr>
              <a:t> </a:t>
            </a:r>
            <a:r>
              <a:rPr lang="en-US" dirty="0" err="1" smtClean="0">
                <a:latin typeface="Trebuchet MS" pitchFamily="34" charset="0"/>
              </a:rPr>
              <a:t>buf</a:t>
            </a:r>
            <a:r>
              <a:rPr lang="en-US" dirty="0" smtClean="0">
                <a:latin typeface="Trebuchet MS" pitchFamily="34" charset="0"/>
              </a:rPr>
              <a:t>[0]</a:t>
            </a:r>
          </a:p>
          <a:p>
            <a:pPr>
              <a:lnSpc>
                <a:spcPct val="90000"/>
              </a:lnSpc>
              <a:buFontTx/>
              <a:buNone/>
            </a:pPr>
            <a:r>
              <a:rPr lang="en-US" dirty="0" smtClean="0">
                <a:latin typeface="Trebuchet MS" pitchFamily="34" charset="0"/>
              </a:rPr>
              <a:t> </a:t>
            </a:r>
            <a:r>
              <a:rPr lang="en-US" dirty="0" err="1" smtClean="0">
                <a:latin typeface="Trebuchet MS" pitchFamily="34" charset="0"/>
              </a:rPr>
              <a:t>ptr</a:t>
            </a:r>
            <a:r>
              <a:rPr lang="en-US" dirty="0" smtClean="0">
                <a:latin typeface="Trebuchet MS" pitchFamily="34" charset="0"/>
              </a:rPr>
              <a:t> to </a:t>
            </a:r>
            <a:r>
              <a:rPr lang="en-US" dirty="0" err="1" smtClean="0">
                <a:latin typeface="Trebuchet MS" pitchFamily="34" charset="0"/>
              </a:rPr>
              <a:t>buf</a:t>
            </a:r>
            <a:r>
              <a:rPr lang="en-US" dirty="0" smtClean="0">
                <a:latin typeface="Trebuchet MS" pitchFamily="34" charset="0"/>
              </a:rPr>
              <a:t>   == “out”</a:t>
            </a:r>
          </a:p>
          <a:p>
            <a:pPr>
              <a:lnSpc>
                <a:spcPct val="90000"/>
              </a:lnSpc>
              <a:buFontTx/>
              <a:buNone/>
            </a:pPr>
            <a:r>
              <a:rPr lang="en-US" dirty="0" smtClean="0">
                <a:latin typeface="Trebuchet MS" pitchFamily="34" charset="0"/>
              </a:rPr>
              <a:t> </a:t>
            </a:r>
            <a:r>
              <a:rPr lang="en-US" dirty="0" err="1" smtClean="0">
                <a:latin typeface="Trebuchet MS" pitchFamily="34" charset="0"/>
              </a:rPr>
              <a:t>ptr</a:t>
            </a:r>
            <a:r>
              <a:rPr lang="en-US" dirty="0" smtClean="0">
                <a:latin typeface="Trebuchet MS" pitchFamily="34" charset="0"/>
              </a:rPr>
              <a:t> to </a:t>
            </a:r>
            <a:r>
              <a:rPr lang="en-US" dirty="0" err="1" smtClean="0">
                <a:latin typeface="Trebuchet MS" pitchFamily="34" charset="0"/>
              </a:rPr>
              <a:t>argv</a:t>
            </a:r>
            <a:r>
              <a:rPr lang="en-US" dirty="0" smtClean="0">
                <a:latin typeface="Trebuchet MS" pitchFamily="34" charset="0"/>
              </a:rPr>
              <a:t>[1] == “</a:t>
            </a:r>
            <a:r>
              <a:rPr lang="en-US" dirty="0" err="1" smtClean="0">
                <a:latin typeface="Trebuchet MS" pitchFamily="34" charset="0"/>
              </a:rPr>
              <a:t>arg</a:t>
            </a:r>
            <a:r>
              <a:rPr lang="en-US" dirty="0" smtClean="0">
                <a:latin typeface="Trebuchet MS" pitchFamily="34" charset="0"/>
              </a:rPr>
              <a:t>”</a:t>
            </a:r>
          </a:p>
          <a:p>
            <a:pPr>
              <a:buNone/>
            </a:pPr>
            <a:endParaRPr lang="en-US" dirty="0"/>
          </a:p>
        </p:txBody>
      </p:sp>
      <p:sp>
        <p:nvSpPr>
          <p:cNvPr id="4" name="TextBox 3"/>
          <p:cNvSpPr txBox="1"/>
          <p:nvPr/>
        </p:nvSpPr>
        <p:spPr>
          <a:xfrm>
            <a:off x="304800" y="1600200"/>
            <a:ext cx="1219200" cy="646331"/>
          </a:xfrm>
          <a:prstGeom prst="rect">
            <a:avLst/>
          </a:prstGeom>
          <a:noFill/>
        </p:spPr>
        <p:txBody>
          <a:bodyPr wrap="square" rtlCol="0">
            <a:spAutoFit/>
          </a:bodyPr>
          <a:lstStyle/>
          <a:p>
            <a:pPr algn="ctr"/>
            <a:r>
              <a:rPr lang="en-US" sz="3600" dirty="0" smtClean="0"/>
              <a:t>High</a:t>
            </a:r>
            <a:endParaRPr lang="en-US" sz="3600" dirty="0"/>
          </a:p>
        </p:txBody>
      </p:sp>
      <p:sp>
        <p:nvSpPr>
          <p:cNvPr id="5" name="TextBox 4"/>
          <p:cNvSpPr txBox="1"/>
          <p:nvPr/>
        </p:nvSpPr>
        <p:spPr>
          <a:xfrm>
            <a:off x="304800" y="5297269"/>
            <a:ext cx="1219200" cy="646331"/>
          </a:xfrm>
          <a:prstGeom prst="rect">
            <a:avLst/>
          </a:prstGeom>
          <a:noFill/>
        </p:spPr>
        <p:txBody>
          <a:bodyPr wrap="square" rtlCol="0">
            <a:spAutoFit/>
          </a:bodyPr>
          <a:lstStyle/>
          <a:p>
            <a:pPr algn="ctr"/>
            <a:r>
              <a:rPr lang="en-US" sz="3600" dirty="0" smtClean="0"/>
              <a:t>Low</a:t>
            </a:r>
            <a:endParaRPr lang="en-US" sz="3600" dirty="0"/>
          </a:p>
        </p:txBody>
      </p:sp>
      <p:cxnSp>
        <p:nvCxnSpPr>
          <p:cNvPr id="7" name="Straight Arrow Connector 6"/>
          <p:cNvCxnSpPr>
            <a:stCxn id="4" idx="2"/>
            <a:endCxn id="5" idx="0"/>
          </p:cNvCxnSpPr>
          <p:nvPr/>
        </p:nvCxnSpPr>
        <p:spPr>
          <a:xfrm>
            <a:off x="914400" y="2246531"/>
            <a:ext cx="0" cy="3050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Deliver Payload</a:t>
            </a:r>
            <a:endParaRPr lang="en-US" dirty="0"/>
          </a:p>
        </p:txBody>
      </p:sp>
      <p:sp>
        <p:nvSpPr>
          <p:cNvPr id="3" name="Content Placeholder 2"/>
          <p:cNvSpPr>
            <a:spLocks noGrp="1"/>
          </p:cNvSpPr>
          <p:nvPr>
            <p:ph idx="1"/>
          </p:nvPr>
        </p:nvSpPr>
        <p:spPr/>
        <p:txBody>
          <a:bodyPr/>
          <a:lstStyle/>
          <a:p>
            <a:r>
              <a:rPr lang="en-US" dirty="0" smtClean="0"/>
              <a:t>How large is the input?</a:t>
            </a:r>
          </a:p>
          <a:p>
            <a:r>
              <a:rPr lang="en-US" dirty="0" smtClean="0"/>
              <a:t>Can the non-</a:t>
            </a:r>
            <a:r>
              <a:rPr lang="en-US" dirty="0" err="1" smtClean="0"/>
              <a:t>shellcode</a:t>
            </a:r>
            <a:r>
              <a:rPr lang="en-US" dirty="0" smtClean="0"/>
              <a:t> part be anything?</a:t>
            </a:r>
          </a:p>
          <a:p>
            <a:r>
              <a:rPr lang="en-US" dirty="0" smtClean="0"/>
              <a:t>Demo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Take control</a:t>
            </a:r>
            <a:endParaRPr lang="en-US" dirty="0"/>
          </a:p>
        </p:txBody>
      </p:sp>
      <p:sp>
        <p:nvSpPr>
          <p:cNvPr id="3" name="Content Placeholder 2"/>
          <p:cNvSpPr>
            <a:spLocks noGrp="1"/>
          </p:cNvSpPr>
          <p:nvPr>
            <p:ph idx="1"/>
          </p:nvPr>
        </p:nvSpPr>
        <p:spPr/>
        <p:txBody>
          <a:bodyPr/>
          <a:lstStyle/>
          <a:p>
            <a:r>
              <a:rPr lang="en-US" dirty="0" smtClean="0"/>
              <a:t>What’s the offset from the frame pointer?</a:t>
            </a:r>
          </a:p>
          <a:p>
            <a:r>
              <a:rPr lang="en-US" dirty="0" smtClean="0"/>
              <a:t>Demo</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Disassembling</a:t>
            </a:r>
            <a:endParaRPr lang="en-US" dirty="0"/>
          </a:p>
        </p:txBody>
      </p:sp>
      <p:sp>
        <p:nvSpPr>
          <p:cNvPr id="3" name="Content Placeholder 2"/>
          <p:cNvSpPr>
            <a:spLocks noGrp="1"/>
          </p:cNvSpPr>
          <p:nvPr>
            <p:ph idx="1"/>
          </p:nvPr>
        </p:nvSpPr>
        <p:spPr/>
        <p:txBody>
          <a:bodyPr/>
          <a:lstStyle/>
          <a:p>
            <a:r>
              <a:rPr lang="en-US" dirty="0" smtClean="0"/>
              <a:t>gcc-4.3!!</a:t>
            </a:r>
          </a:p>
          <a:p>
            <a:r>
              <a:rPr lang="en-US" dirty="0" smtClean="0"/>
              <a:t>Registers: </a:t>
            </a:r>
            <a:r>
              <a:rPr lang="en-US" dirty="0" err="1" smtClean="0"/>
              <a:t>esp</a:t>
            </a:r>
            <a:r>
              <a:rPr lang="en-US" dirty="0" smtClean="0"/>
              <a:t>, </a:t>
            </a:r>
            <a:r>
              <a:rPr lang="en-US" dirty="0" err="1" smtClean="0"/>
              <a:t>ebp</a:t>
            </a:r>
            <a:r>
              <a:rPr lang="en-US" dirty="0" smtClean="0"/>
              <a:t>, </a:t>
            </a:r>
            <a:r>
              <a:rPr lang="en-US" dirty="0" err="1" smtClean="0"/>
              <a:t>eax</a:t>
            </a:r>
            <a:endParaRPr lang="en-US" dirty="0" smtClean="0"/>
          </a:p>
          <a:p>
            <a:r>
              <a:rPr lang="en-US" dirty="0" smtClean="0"/>
              <a:t>Intel </a:t>
            </a:r>
            <a:r>
              <a:rPr lang="en-US" dirty="0" err="1" smtClean="0"/>
              <a:t>vs</a:t>
            </a:r>
            <a:r>
              <a:rPr lang="en-US" dirty="0" smtClean="0"/>
              <a:t> AT&amp;T syntax. </a:t>
            </a:r>
          </a:p>
          <a:p>
            <a:r>
              <a:rPr lang="en-US" dirty="0" smtClean="0"/>
              <a:t>Demo</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
            </a:r>
            <a:r>
              <a:rPr lang="en-US" dirty="0" err="1" smtClean="0"/>
              <a:t>gdb</a:t>
            </a:r>
            <a:r>
              <a:rPr lang="en-US" dirty="0" smtClean="0"/>
              <a:t> instructions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fp</a:t>
            </a:r>
            <a:r>
              <a:rPr lang="en-US" dirty="0" smtClean="0"/>
              <a:t> == $</a:t>
            </a:r>
            <a:r>
              <a:rPr lang="en-US" dirty="0" err="1" smtClean="0"/>
              <a:t>ebp</a:t>
            </a:r>
            <a:endParaRPr lang="en-US" dirty="0" smtClean="0"/>
          </a:p>
          <a:p>
            <a:r>
              <a:rPr lang="en-US" dirty="0" smtClean="0"/>
              <a:t>x and p/x</a:t>
            </a:r>
          </a:p>
          <a:p>
            <a:r>
              <a:rPr lang="en-US" dirty="0" err="1" smtClean="0"/>
              <a:t>stepi</a:t>
            </a:r>
            <a:endParaRPr lang="en-US" dirty="0" smtClean="0"/>
          </a:p>
          <a:p>
            <a:r>
              <a:rPr lang="en-US" dirty="0" err="1" smtClean="0"/>
              <a:t>disas</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1108</TotalTime>
  <Words>564</Words>
  <Application>Microsoft Macintosh PowerPoint</Application>
  <PresentationFormat>On-screen Show (4:3)</PresentationFormat>
  <Paragraphs>85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CS 155 Section 1</vt:lpstr>
      <vt:lpstr>Advice</vt:lpstr>
      <vt:lpstr>Background</vt:lpstr>
      <vt:lpstr>Target1: What’s the Problem?</vt:lpstr>
      <vt:lpstr>foo’s Stack Frame</vt:lpstr>
      <vt:lpstr>Step 1: Deliver Payload</vt:lpstr>
      <vt:lpstr>Step 2: Take control</vt:lpstr>
      <vt:lpstr>Disassembling</vt:lpstr>
      <vt:lpstr>Useful gdb instructions</vt:lpstr>
      <vt:lpstr>Useful x86</vt:lpstr>
      <vt:lpstr>Hints</vt:lpstr>
      <vt:lpstr>IA32 Review </vt:lpstr>
      <vt:lpstr>IA32 Review (cont.)</vt:lpstr>
      <vt:lpstr>IA32 Review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155 Section 1</dc:title>
  <dc:creator>Tyler-Sager</dc:creator>
  <cp:lastModifiedBy>a</cp:lastModifiedBy>
  <cp:revision>37</cp:revision>
  <dcterms:created xsi:type="dcterms:W3CDTF">2012-04-06T06:10:38Z</dcterms:created>
  <dcterms:modified xsi:type="dcterms:W3CDTF">2013-04-06T21:17:29Z</dcterms:modified>
</cp:coreProperties>
</file>