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b0b1e803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b0b1e803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b0b1e80386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b0b1e80386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b0b1e80386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b0b1e80386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b0b1e80386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b0b1e80386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b0b1e80386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b0b1e80386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b0b1e8038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b0b1e8038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b0b1e80386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b0b1e80386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b0b1e8038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b0b1e8038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b23a691379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b23a691379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b0b1e80386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b0b1e80386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0b1e80386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0b1e80386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0b1e8038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0b1e8038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0b1e8038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0b1e8038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b0b1e8038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b0b1e8038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b0b1e80386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b0b1e80386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b0b1e80386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b0b1e80386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b0b1e80386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b0b1e80386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b0b1e80386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b0b1e80386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kaggle.com/code/aslanahmedov/walmart-sales-forecasting/data?select=features.csv" TargetMode="External"/><Relationship Id="rId4" Type="http://schemas.openxmlformats.org/officeDocument/2006/relationships/hyperlink" Target="https://www.kaggle.com/code/aslanahmedov/walmart-sales-forecasting/data?select=stores.csv" TargetMode="External"/><Relationship Id="rId5" Type="http://schemas.openxmlformats.org/officeDocument/2006/relationships/hyperlink" Target="https://www.kaggle.com/code/aslanahmedov/walmart-sales-forecasting/data?select=Walmart_Store_sales.csv" TargetMode="External"/><Relationship Id="rId6" Type="http://schemas.openxmlformats.org/officeDocument/2006/relationships/hyperlink" Target="https://thecleverprogrammer.com/2022/09/05/business-forecasting-using-python/" TargetMode="External"/><Relationship Id="rId7" Type="http://schemas.openxmlformats.org/officeDocument/2006/relationships/hyperlink" Target="https://www.youtube.com/watch?v=ZoJ2OctrFLA&amp;list=PLvcbYUQ5t0UHOLnBzl46_Q6QKtFgfMGc3&amp;ab_channel=ritvikmat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95225" y="926175"/>
            <a:ext cx="64869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Business </a:t>
            </a:r>
            <a:br>
              <a:rPr lang="en"/>
            </a:br>
            <a:r>
              <a:rPr lang="en"/>
              <a:t>Forecasting</a:t>
            </a:r>
            <a:br>
              <a:rPr lang="en"/>
            </a:br>
            <a:r>
              <a:rPr b="0" i="1" lang="en" sz="2144"/>
              <a:t>—Walmart Sales Forecasting —</a:t>
            </a:r>
            <a:endParaRPr b="0" i="1" sz="2144"/>
          </a:p>
        </p:txBody>
      </p:sp>
      <p:sp>
        <p:nvSpPr>
          <p:cNvPr id="278" name="Google Shape;278;p13"/>
          <p:cNvSpPr txBox="1"/>
          <p:nvPr>
            <p:ph idx="1" type="subTitle"/>
          </p:nvPr>
        </p:nvSpPr>
        <p:spPr>
          <a:xfrm>
            <a:off x="631725" y="3268775"/>
            <a:ext cx="4668000" cy="16824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SzPts val="358"/>
              <a:buNone/>
            </a:pPr>
            <a:r>
              <a:rPr lang="en" sz="1420"/>
              <a:t>By</a:t>
            </a:r>
            <a:br>
              <a:rPr lang="en" sz="1420"/>
            </a:br>
            <a:br>
              <a:rPr lang="en" sz="1420"/>
            </a:br>
            <a:r>
              <a:rPr lang="en" sz="1420"/>
              <a:t>Anirudh Gaur - 216007356 </a:t>
            </a:r>
            <a:br>
              <a:rPr lang="en" sz="1420"/>
            </a:br>
            <a:r>
              <a:rPr lang="en" sz="1420"/>
              <a:t>Manisha Damera - 220002345 </a:t>
            </a:r>
            <a:br>
              <a:rPr lang="en" sz="1420"/>
            </a:br>
            <a:r>
              <a:rPr lang="en" sz="1420"/>
              <a:t>Neha Thonta - 219009543 </a:t>
            </a:r>
            <a:br>
              <a:rPr lang="en" sz="1420"/>
            </a:br>
            <a:r>
              <a:rPr lang="en" sz="1420"/>
              <a:t>Rohit Macherla - 219008045 </a:t>
            </a:r>
            <a:br>
              <a:rPr lang="en" sz="1420"/>
            </a:br>
            <a:r>
              <a:rPr lang="en" sz="1420"/>
              <a:t>Vivek Reddy Chithari - 220002664</a:t>
            </a:r>
            <a:endParaRPr sz="14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516600" y="1911125"/>
            <a:ext cx="22443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between features</a:t>
            </a:r>
            <a:endParaRPr/>
          </a:p>
        </p:txBody>
      </p:sp>
      <p:pic>
        <p:nvPicPr>
          <p:cNvPr id="334" name="Google Shape;334;p22"/>
          <p:cNvPicPr preferRelativeResize="0"/>
          <p:nvPr/>
        </p:nvPicPr>
        <p:blipFill>
          <a:blip r:embed="rId3">
            <a:alphaModFix/>
          </a:blip>
          <a:stretch>
            <a:fillRect/>
          </a:stretch>
        </p:blipFill>
        <p:spPr>
          <a:xfrm>
            <a:off x="2548025" y="90375"/>
            <a:ext cx="6245756" cy="5053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Series Analysis - Plotting Sales</a:t>
            </a:r>
            <a:endParaRPr/>
          </a:p>
        </p:txBody>
      </p:sp>
      <p:pic>
        <p:nvPicPr>
          <p:cNvPr id="340" name="Google Shape;340;p23"/>
          <p:cNvPicPr preferRelativeResize="0"/>
          <p:nvPr/>
        </p:nvPicPr>
        <p:blipFill rotWithShape="1">
          <a:blip r:embed="rId3">
            <a:alphaModFix/>
          </a:blip>
          <a:srcRect b="0" l="0" r="2286" t="0"/>
          <a:stretch/>
        </p:blipFill>
        <p:spPr>
          <a:xfrm>
            <a:off x="938063" y="1472700"/>
            <a:ext cx="7521623" cy="354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Decomposing Weekly Data to Observe Seasonality</a:t>
            </a:r>
            <a:endParaRPr/>
          </a:p>
        </p:txBody>
      </p:sp>
      <p:pic>
        <p:nvPicPr>
          <p:cNvPr id="346" name="Google Shape;346;p24"/>
          <p:cNvPicPr preferRelativeResize="0"/>
          <p:nvPr/>
        </p:nvPicPr>
        <p:blipFill>
          <a:blip r:embed="rId3">
            <a:alphaModFix/>
          </a:blip>
          <a:stretch>
            <a:fillRect/>
          </a:stretch>
        </p:blipFill>
        <p:spPr>
          <a:xfrm>
            <a:off x="1656425" y="1473025"/>
            <a:ext cx="6515574" cy="354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282625" y="503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Train &amp; Test Splits</a:t>
            </a:r>
            <a:endParaRPr/>
          </a:p>
        </p:txBody>
      </p:sp>
      <p:pic>
        <p:nvPicPr>
          <p:cNvPr id="352" name="Google Shape;352;p25"/>
          <p:cNvPicPr preferRelativeResize="0"/>
          <p:nvPr/>
        </p:nvPicPr>
        <p:blipFill rotWithShape="1">
          <a:blip r:embed="rId3">
            <a:alphaModFix/>
          </a:blip>
          <a:srcRect b="0" l="0" r="0" t="0"/>
          <a:stretch/>
        </p:blipFill>
        <p:spPr>
          <a:xfrm>
            <a:off x="811500" y="1309625"/>
            <a:ext cx="7350675" cy="2847625"/>
          </a:xfrm>
          <a:prstGeom prst="rect">
            <a:avLst/>
          </a:prstGeom>
          <a:noFill/>
          <a:ln>
            <a:noFill/>
          </a:ln>
        </p:spPr>
      </p:pic>
      <p:sp>
        <p:nvSpPr>
          <p:cNvPr id="353" name="Google Shape;353;p25"/>
          <p:cNvSpPr txBox="1"/>
          <p:nvPr/>
        </p:nvSpPr>
        <p:spPr>
          <a:xfrm>
            <a:off x="1282625" y="4035300"/>
            <a:ext cx="6879600" cy="1108200"/>
          </a:xfrm>
          <a:prstGeom prst="rect">
            <a:avLst/>
          </a:prstGeom>
          <a:noFill/>
          <a:ln>
            <a:noFill/>
          </a:ln>
        </p:spPr>
        <p:txBody>
          <a:bodyPr anchorCtr="0" anchor="t" bIns="91425" lIns="91425" spcFirstLastPara="1" rIns="91425" wrap="square" tIns="91425">
            <a:spAutoFit/>
          </a:bodyPr>
          <a:lstStyle/>
          <a:p>
            <a:pPr indent="0" lvl="0" marL="152400" rtl="0" algn="l">
              <a:lnSpc>
                <a:spcPct val="115000"/>
              </a:lnSpc>
              <a:spcBef>
                <a:spcPts val="0"/>
              </a:spcBef>
              <a:spcAft>
                <a:spcPts val="0"/>
              </a:spcAft>
              <a:buNone/>
            </a:pPr>
            <a:r>
              <a:t/>
            </a:r>
            <a:endParaRPr>
              <a:latin typeface="Nunito"/>
              <a:ea typeface="Nunito"/>
              <a:cs typeface="Nunito"/>
              <a:sym typeface="Nunito"/>
            </a:endParaRPr>
          </a:p>
          <a:p>
            <a:pPr indent="0" lvl="0" marL="152400" rtl="0" algn="l">
              <a:lnSpc>
                <a:spcPct val="115000"/>
              </a:lnSpc>
              <a:spcBef>
                <a:spcPts val="0"/>
              </a:spcBef>
              <a:spcAft>
                <a:spcPts val="0"/>
              </a:spcAft>
              <a:buNone/>
            </a:pPr>
            <a:r>
              <a:rPr lang="en" sz="1300">
                <a:highlight>
                  <a:srgbClr val="FFFFFF"/>
                </a:highlight>
              </a:rPr>
              <a:t>Since our data has continuity, we can’t split it randomly. Thus we split  the data manually according to the 70%-30% training testing split which is the thumb rule.</a:t>
            </a:r>
            <a:endParaRPr sz="1300">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Plotting ACF &amp; PACF  </a:t>
            </a:r>
            <a:endParaRPr/>
          </a:p>
        </p:txBody>
      </p:sp>
      <p:pic>
        <p:nvPicPr>
          <p:cNvPr id="359" name="Google Shape;359;p26"/>
          <p:cNvPicPr preferRelativeResize="0"/>
          <p:nvPr/>
        </p:nvPicPr>
        <p:blipFill>
          <a:blip r:embed="rId3">
            <a:alphaModFix/>
          </a:blip>
          <a:stretch>
            <a:fillRect/>
          </a:stretch>
        </p:blipFill>
        <p:spPr>
          <a:xfrm>
            <a:off x="258425" y="1348300"/>
            <a:ext cx="8633377" cy="366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Plotting Residuals</a:t>
            </a:r>
            <a:endParaRPr/>
          </a:p>
        </p:txBody>
      </p:sp>
      <p:pic>
        <p:nvPicPr>
          <p:cNvPr id="365" name="Google Shape;365;p27"/>
          <p:cNvPicPr preferRelativeResize="0"/>
          <p:nvPr/>
        </p:nvPicPr>
        <p:blipFill rotWithShape="1">
          <a:blip r:embed="rId3">
            <a:alphaModFix/>
          </a:blip>
          <a:srcRect b="2257" l="0" r="0" t="0"/>
          <a:stretch/>
        </p:blipFill>
        <p:spPr>
          <a:xfrm>
            <a:off x="355800" y="1473000"/>
            <a:ext cx="8432400" cy="3448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Predictions of Weekly sale by SARIMA</a:t>
            </a:r>
            <a:endParaRPr/>
          </a:p>
        </p:txBody>
      </p:sp>
      <p:pic>
        <p:nvPicPr>
          <p:cNvPr id="371" name="Google Shape;371;p28"/>
          <p:cNvPicPr preferRelativeResize="0"/>
          <p:nvPr/>
        </p:nvPicPr>
        <p:blipFill>
          <a:blip r:embed="rId3">
            <a:alphaModFix/>
          </a:blip>
          <a:stretch>
            <a:fillRect/>
          </a:stretch>
        </p:blipFill>
        <p:spPr>
          <a:xfrm>
            <a:off x="0" y="1733781"/>
            <a:ext cx="9143999" cy="26867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Predictions</a:t>
            </a:r>
            <a:endParaRPr/>
          </a:p>
        </p:txBody>
      </p:sp>
      <p:pic>
        <p:nvPicPr>
          <p:cNvPr id="377" name="Google Shape;377;p29"/>
          <p:cNvPicPr preferRelativeResize="0"/>
          <p:nvPr/>
        </p:nvPicPr>
        <p:blipFill>
          <a:blip r:embed="rId3">
            <a:alphaModFix/>
          </a:blip>
          <a:stretch>
            <a:fillRect/>
          </a:stretch>
        </p:blipFill>
        <p:spPr>
          <a:xfrm>
            <a:off x="0" y="1723564"/>
            <a:ext cx="9143999" cy="26473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References</a:t>
            </a:r>
            <a:endParaRPr/>
          </a:p>
        </p:txBody>
      </p:sp>
      <p:sp>
        <p:nvSpPr>
          <p:cNvPr id="383" name="Google Shape;383;p30"/>
          <p:cNvSpPr txBox="1"/>
          <p:nvPr>
            <p:ph idx="1" type="body"/>
          </p:nvPr>
        </p:nvSpPr>
        <p:spPr>
          <a:xfrm>
            <a:off x="1303800" y="1423200"/>
            <a:ext cx="7030500" cy="3108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solidFill>
                  <a:srgbClr val="000000"/>
                </a:solidFill>
                <a:latin typeface="Arial"/>
                <a:ea typeface="Arial"/>
                <a:cs typeface="Arial"/>
                <a:sym typeface="Arial"/>
              </a:rPr>
              <a:t>Datasets: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10832" lvl="0" marL="457200" rtl="0" algn="l">
              <a:spcBef>
                <a:spcPts val="0"/>
              </a:spcBef>
              <a:spcAft>
                <a:spcPts val="0"/>
              </a:spcAft>
              <a:buSzPct val="100000"/>
              <a:buFont typeface="Arial"/>
              <a:buChar char="●"/>
            </a:pPr>
            <a:r>
              <a:rPr lang="en" sz="1400" u="sng">
                <a:solidFill>
                  <a:schemeClr val="hlink"/>
                </a:solidFill>
                <a:latin typeface="Arial"/>
                <a:ea typeface="Arial"/>
                <a:cs typeface="Arial"/>
                <a:sym typeface="Arial"/>
                <a:hlinkClick r:id="rId3"/>
              </a:rPr>
              <a:t>https://www.kaggle.com/code/aslanahmedov/walmart-sales-forecasting/data?select=features.csv</a:t>
            </a:r>
            <a:endParaRPr sz="1400" u="sng">
              <a:solidFill>
                <a:schemeClr val="hlink"/>
              </a:solidFill>
              <a:latin typeface="Arial"/>
              <a:ea typeface="Arial"/>
              <a:cs typeface="Arial"/>
              <a:sym typeface="Arial"/>
            </a:endParaRPr>
          </a:p>
          <a:p>
            <a:pPr indent="-310832" lvl="0" marL="457200" rtl="0" algn="l">
              <a:spcBef>
                <a:spcPts val="0"/>
              </a:spcBef>
              <a:spcAft>
                <a:spcPts val="0"/>
              </a:spcAft>
              <a:buSzPct val="100000"/>
              <a:buFont typeface="Arial"/>
              <a:buChar char="●"/>
            </a:pPr>
            <a:r>
              <a:rPr lang="en" sz="1400" u="sng">
                <a:solidFill>
                  <a:schemeClr val="hlink"/>
                </a:solidFill>
                <a:latin typeface="Arial"/>
                <a:ea typeface="Arial"/>
                <a:cs typeface="Arial"/>
                <a:sym typeface="Arial"/>
                <a:hlinkClick r:id="rId4"/>
              </a:rPr>
              <a:t>https://www.kaggle.com/code/aslanahmedov/walmart-sales-forecasting/data?select=stores.csv</a:t>
            </a:r>
            <a:endParaRPr sz="1400" u="sng">
              <a:solidFill>
                <a:schemeClr val="hlink"/>
              </a:solidFill>
              <a:latin typeface="Arial"/>
              <a:ea typeface="Arial"/>
              <a:cs typeface="Arial"/>
              <a:sym typeface="Arial"/>
            </a:endParaRPr>
          </a:p>
          <a:p>
            <a:pPr indent="-310832" lvl="0" marL="457200" rtl="0" algn="l">
              <a:spcBef>
                <a:spcPts val="0"/>
              </a:spcBef>
              <a:spcAft>
                <a:spcPts val="0"/>
              </a:spcAft>
              <a:buSzPct val="100000"/>
              <a:buFont typeface="Arial"/>
              <a:buChar char="●"/>
            </a:pPr>
            <a:r>
              <a:rPr lang="en" sz="1400" u="sng">
                <a:solidFill>
                  <a:schemeClr val="hlink"/>
                </a:solidFill>
                <a:latin typeface="Arial"/>
                <a:ea typeface="Arial"/>
                <a:cs typeface="Arial"/>
                <a:sym typeface="Arial"/>
                <a:hlinkClick r:id="rId5"/>
              </a:rPr>
              <a:t>https://www.kaggle.com/code/aslanahmedov/walmart-sales-forecasting/data?select=Walmart_Store_sales.csv</a:t>
            </a:r>
            <a:endParaRPr sz="1400" u="sng">
              <a:solidFill>
                <a:schemeClr val="hlink"/>
              </a:solidFill>
              <a:latin typeface="Arial"/>
              <a:ea typeface="Arial"/>
              <a:cs typeface="Arial"/>
              <a:sym typeface="Arial"/>
            </a:endParaRPr>
          </a:p>
          <a:p>
            <a:pPr indent="0" lvl="0" marL="0" rtl="0" algn="l">
              <a:spcBef>
                <a:spcPts val="0"/>
              </a:spcBef>
              <a:spcAft>
                <a:spcPts val="0"/>
              </a:spcAft>
              <a:buNone/>
            </a:pPr>
            <a:r>
              <a:t/>
            </a:r>
            <a:endParaRPr sz="1400" u="sng">
              <a:solidFill>
                <a:schemeClr val="hlink"/>
              </a:solidFill>
              <a:latin typeface="Arial"/>
              <a:ea typeface="Arial"/>
              <a:cs typeface="Arial"/>
              <a:sym typeface="Arial"/>
            </a:endParaRPr>
          </a:p>
          <a:p>
            <a:pPr indent="0" lvl="0" marL="0" rtl="0" algn="l">
              <a:spcBef>
                <a:spcPts val="0"/>
              </a:spcBef>
              <a:spcAft>
                <a:spcPts val="0"/>
              </a:spcAft>
              <a:buNone/>
            </a:pPr>
            <a:r>
              <a:t/>
            </a:r>
            <a:endParaRPr sz="1400" u="sng">
              <a:solidFill>
                <a:schemeClr val="hlink"/>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Time Series Analysis:</a:t>
            </a:r>
            <a:endParaRPr sz="1400">
              <a:solidFill>
                <a:srgbClr val="000000"/>
              </a:solidFill>
              <a:latin typeface="Arial"/>
              <a:ea typeface="Arial"/>
              <a:cs typeface="Arial"/>
              <a:sym typeface="Arial"/>
            </a:endParaRPr>
          </a:p>
          <a:p>
            <a:pPr indent="-310832" lvl="0" marL="457200" rtl="0" algn="l">
              <a:spcBef>
                <a:spcPts val="0"/>
              </a:spcBef>
              <a:spcAft>
                <a:spcPts val="0"/>
              </a:spcAft>
              <a:buSzPct val="100000"/>
              <a:buFont typeface="Arial"/>
              <a:buChar char="●"/>
            </a:pPr>
            <a:r>
              <a:rPr lang="en" sz="1400" u="sng">
                <a:solidFill>
                  <a:schemeClr val="hlink"/>
                </a:solidFill>
                <a:latin typeface="Arial"/>
                <a:ea typeface="Arial"/>
                <a:cs typeface="Arial"/>
                <a:sym typeface="Arial"/>
                <a:hlinkClick r:id="rId6"/>
              </a:rPr>
              <a:t>https://thecleverprogrammer.com/2022/09/05/business-forecasting-using-python/</a:t>
            </a:r>
            <a:endParaRPr sz="1400" u="sng">
              <a:solidFill>
                <a:schemeClr val="hlink"/>
              </a:solidFill>
              <a:latin typeface="Arial"/>
              <a:ea typeface="Arial"/>
              <a:cs typeface="Arial"/>
              <a:sym typeface="Arial"/>
            </a:endParaRPr>
          </a:p>
          <a:p>
            <a:pPr indent="-310832" lvl="0" marL="457200" rtl="0" algn="l">
              <a:spcBef>
                <a:spcPts val="0"/>
              </a:spcBef>
              <a:spcAft>
                <a:spcPts val="0"/>
              </a:spcAft>
              <a:buClr>
                <a:srgbClr val="000000"/>
              </a:buClr>
              <a:buSzPct val="100000"/>
              <a:buFont typeface="Arial"/>
              <a:buChar char="●"/>
            </a:pPr>
            <a:r>
              <a:rPr lang="en" sz="1400" u="sng">
                <a:solidFill>
                  <a:schemeClr val="hlink"/>
                </a:solidFill>
                <a:latin typeface="Arial"/>
                <a:ea typeface="Arial"/>
                <a:cs typeface="Arial"/>
                <a:sym typeface="Arial"/>
                <a:hlinkClick r:id="rId7"/>
              </a:rPr>
              <a:t>https://www.youtube.com/watch?v=ZoJ2OctrFLA&amp;list=PLvcbYUQ5t0UHOLnBzl46_Q6QKtFgfMGc3&amp;ab_channel=ritvikmath</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idx="4294967295" type="title"/>
          </p:nvPr>
        </p:nvSpPr>
        <p:spPr>
          <a:xfrm>
            <a:off x="1000775" y="19792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412375" y="610375"/>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Business Forecasting?</a:t>
            </a:r>
            <a:endParaRPr/>
          </a:p>
        </p:txBody>
      </p:sp>
      <p:sp>
        <p:nvSpPr>
          <p:cNvPr id="284" name="Google Shape;284;p14"/>
          <p:cNvSpPr txBox="1"/>
          <p:nvPr>
            <p:ph idx="1" type="body"/>
          </p:nvPr>
        </p:nvSpPr>
        <p:spPr>
          <a:xfrm>
            <a:off x="1303800" y="1597875"/>
            <a:ext cx="7030500" cy="3183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solidFill>
                <a:srgbClr val="111111"/>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111111"/>
              </a:buClr>
              <a:buSzPts val="1600"/>
              <a:buFont typeface="Arial"/>
              <a:buChar char="●"/>
            </a:pPr>
            <a:r>
              <a:rPr lang="en" sz="1600">
                <a:latin typeface="Arial"/>
                <a:ea typeface="Arial"/>
                <a:cs typeface="Arial"/>
                <a:sym typeface="Arial"/>
              </a:rPr>
              <a:t>Businesses are always looking for ways to increase profitability and one of the ways to do this is through Business Forecasting using Time Series. </a:t>
            </a:r>
            <a:endParaRPr sz="1600">
              <a:solidFill>
                <a:srgbClr val="111111"/>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111111"/>
              </a:buClr>
              <a:buSzPts val="1600"/>
              <a:buFont typeface="Arial"/>
              <a:buChar char="●"/>
            </a:pPr>
            <a:r>
              <a:rPr lang="en" sz="1600">
                <a:solidFill>
                  <a:srgbClr val="111111"/>
                </a:solidFill>
                <a:highlight>
                  <a:srgbClr val="FFFFFF"/>
                </a:highlight>
                <a:latin typeface="Arial"/>
                <a:ea typeface="Arial"/>
                <a:cs typeface="Arial"/>
                <a:sym typeface="Arial"/>
              </a:rPr>
              <a:t>Financial forecasts are fundamentally informed guesses, and there are risks involved in relying on past data and methods that cannot include certain variables for which EDA needs to be performed.</a:t>
            </a:r>
            <a:endParaRPr sz="1600">
              <a:solidFill>
                <a:srgbClr val="111111"/>
              </a:solidFill>
              <a:highlight>
                <a:srgbClr val="FFFFFF"/>
              </a:highlight>
              <a:latin typeface="Arial"/>
              <a:ea typeface="Arial"/>
              <a:cs typeface="Arial"/>
              <a:sym typeface="Arial"/>
            </a:endParaRPr>
          </a:p>
          <a:p>
            <a:pPr indent="-330200" lvl="0" marL="457200" rtl="0" algn="l">
              <a:spcBef>
                <a:spcPts val="0"/>
              </a:spcBef>
              <a:spcAft>
                <a:spcPts val="0"/>
              </a:spcAft>
              <a:buClr>
                <a:srgbClr val="111111"/>
              </a:buClr>
              <a:buSzPts val="1600"/>
              <a:buFont typeface="Arial"/>
              <a:buChar char="●"/>
            </a:pPr>
            <a:r>
              <a:rPr lang="en" sz="1600">
                <a:solidFill>
                  <a:srgbClr val="111111"/>
                </a:solidFill>
                <a:highlight>
                  <a:srgbClr val="FFFFFF"/>
                </a:highlight>
                <a:latin typeface="Arial"/>
                <a:ea typeface="Arial"/>
                <a:cs typeface="Arial"/>
                <a:sym typeface="Arial"/>
              </a:rPr>
              <a:t>Forecasting approaches include qualitative models and quantitative models.</a:t>
            </a:r>
            <a:endParaRPr sz="1600">
              <a:solidFill>
                <a:srgbClr val="111111"/>
              </a:solidFill>
              <a:highlight>
                <a:srgbClr val="FFFFFF"/>
              </a:highlight>
              <a:latin typeface="Arial"/>
              <a:ea typeface="Arial"/>
              <a:cs typeface="Arial"/>
              <a:sym typeface="Arial"/>
            </a:endParaRPr>
          </a:p>
          <a:p>
            <a:pPr indent="-330200" lvl="0" marL="457200" rtl="0" algn="l">
              <a:spcBef>
                <a:spcPts val="0"/>
              </a:spcBef>
              <a:spcAft>
                <a:spcPts val="0"/>
              </a:spcAft>
              <a:buSzPts val="1600"/>
              <a:buChar char="●"/>
            </a:pPr>
            <a:r>
              <a:rPr lang="en" sz="1600">
                <a:solidFill>
                  <a:srgbClr val="111111"/>
                </a:solidFill>
                <a:highlight>
                  <a:srgbClr val="FFFFFF"/>
                </a:highlight>
                <a:latin typeface="Arial"/>
                <a:ea typeface="Arial"/>
                <a:cs typeface="Arial"/>
                <a:sym typeface="Arial"/>
              </a:rPr>
              <a:t>Past sales data is collected and analyzed so that patterns can be found to predict future sales.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a:t>
            </a:r>
            <a:endParaRPr/>
          </a:p>
        </p:txBody>
      </p:sp>
      <p:sp>
        <p:nvSpPr>
          <p:cNvPr id="290" name="Google Shape;290;p15"/>
          <p:cNvSpPr txBox="1"/>
          <p:nvPr>
            <p:ph idx="1" type="body"/>
          </p:nvPr>
        </p:nvSpPr>
        <p:spPr>
          <a:xfrm>
            <a:off x="622200" y="1685350"/>
            <a:ext cx="8229000" cy="25965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1200"/>
              </a:spcAft>
              <a:buNone/>
            </a:pPr>
            <a:r>
              <a:rPr lang="en" sz="2000">
                <a:solidFill>
                  <a:srgbClr val="000000"/>
                </a:solidFill>
                <a:highlight>
                  <a:srgbClr val="FFFFFF"/>
                </a:highlight>
                <a:latin typeface="Arial"/>
                <a:ea typeface="Arial"/>
                <a:cs typeface="Arial"/>
                <a:sym typeface="Arial"/>
              </a:rPr>
              <a:t>Our Main Objective is to predict weekly sales of Walmart stores for two quarters after the given data. The input data consists of sales for two years, we analyze if sales are impacted by time-based factors and space-based factors. Most importantly how inclusion of holidays in a week soars the sales in store and finally forecast the sales using Time Series methods.</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14350" y="566800"/>
            <a:ext cx="7030500" cy="78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Dataset</a:t>
            </a:r>
            <a:endParaRPr/>
          </a:p>
        </p:txBody>
      </p:sp>
      <p:sp>
        <p:nvSpPr>
          <p:cNvPr id="296" name="Google Shape;296;p16"/>
          <p:cNvSpPr txBox="1"/>
          <p:nvPr>
            <p:ph idx="1" type="body"/>
          </p:nvPr>
        </p:nvSpPr>
        <p:spPr>
          <a:xfrm>
            <a:off x="1070975" y="1449875"/>
            <a:ext cx="7736400" cy="3534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000000"/>
                </a:solidFill>
                <a:highlight>
                  <a:srgbClr val="FFFFFF"/>
                </a:highlight>
                <a:latin typeface="Arial"/>
                <a:ea typeface="Arial"/>
                <a:cs typeface="Arial"/>
                <a:sym typeface="Arial"/>
              </a:rPr>
              <a:t>Walmart is a renowned retail corporation that operates a chain of hypermarkets. Here, Walmart has provided the data </a:t>
            </a:r>
            <a:r>
              <a:rPr lang="en" sz="1400">
                <a:solidFill>
                  <a:srgbClr val="000000"/>
                </a:solidFill>
                <a:highlight>
                  <a:schemeClr val="lt1"/>
                </a:highlight>
                <a:latin typeface="Arial"/>
                <a:ea typeface="Arial"/>
                <a:cs typeface="Arial"/>
                <a:sym typeface="Arial"/>
              </a:rPr>
              <a:t>consists of 421570 rows </a:t>
            </a:r>
            <a:r>
              <a:rPr lang="en" sz="1400">
                <a:solidFill>
                  <a:srgbClr val="000000"/>
                </a:solidFill>
                <a:highlight>
                  <a:srgbClr val="FFFFFF"/>
                </a:highlight>
                <a:latin typeface="Arial"/>
                <a:ea typeface="Arial"/>
                <a:cs typeface="Arial"/>
                <a:sym typeface="Arial"/>
              </a:rPr>
              <a:t>combining 45 stores including store information and </a:t>
            </a:r>
            <a:r>
              <a:rPr lang="en" sz="1400">
                <a:solidFill>
                  <a:srgbClr val="000000"/>
                </a:solidFill>
                <a:highlight>
                  <a:srgbClr val="FFFFFF"/>
                </a:highlight>
                <a:latin typeface="Arial"/>
                <a:ea typeface="Arial"/>
                <a:cs typeface="Arial"/>
                <a:sym typeface="Arial"/>
              </a:rPr>
              <a:t>monthly</a:t>
            </a:r>
            <a:r>
              <a:rPr lang="en" sz="1400">
                <a:solidFill>
                  <a:srgbClr val="000000"/>
                </a:solidFill>
                <a:highlight>
                  <a:srgbClr val="FFFFFF"/>
                </a:highlight>
                <a:latin typeface="Arial"/>
                <a:ea typeface="Arial"/>
                <a:cs typeface="Arial"/>
                <a:sym typeface="Arial"/>
              </a:rPr>
              <a:t> sales. The data is provided on weekly basis. Walmart tries to find the impact of holidays on the sales of store. For which it has included four holidays’ weeks into the dataset which are Christmas, Thanksgiving, Super bowl, Labor Day.</a:t>
            </a:r>
            <a:endParaRPr sz="1400">
              <a:solidFill>
                <a:srgbClr val="000000"/>
              </a:solidFill>
              <a:highlight>
                <a:srgbClr val="FFFFFF"/>
              </a:highlight>
              <a:latin typeface="Arial"/>
              <a:ea typeface="Arial"/>
              <a:cs typeface="Arial"/>
              <a:sym typeface="Arial"/>
            </a:endParaRPr>
          </a:p>
        </p:txBody>
      </p:sp>
      <p:pic>
        <p:nvPicPr>
          <p:cNvPr id="297" name="Google Shape;297;p16"/>
          <p:cNvPicPr preferRelativeResize="0"/>
          <p:nvPr/>
        </p:nvPicPr>
        <p:blipFill>
          <a:blip r:embed="rId3">
            <a:alphaModFix/>
          </a:blip>
          <a:stretch>
            <a:fillRect/>
          </a:stretch>
        </p:blipFill>
        <p:spPr>
          <a:xfrm>
            <a:off x="1070975" y="2863900"/>
            <a:ext cx="2605200" cy="2057375"/>
          </a:xfrm>
          <a:prstGeom prst="rect">
            <a:avLst/>
          </a:prstGeom>
          <a:noFill/>
          <a:ln>
            <a:noFill/>
          </a:ln>
        </p:spPr>
      </p:pic>
      <p:pic>
        <p:nvPicPr>
          <p:cNvPr id="298" name="Google Shape;298;p16"/>
          <p:cNvPicPr preferRelativeResize="0"/>
          <p:nvPr/>
        </p:nvPicPr>
        <p:blipFill>
          <a:blip r:embed="rId4">
            <a:alphaModFix/>
          </a:blip>
          <a:stretch>
            <a:fillRect/>
          </a:stretch>
        </p:blipFill>
        <p:spPr>
          <a:xfrm>
            <a:off x="4508500" y="3075600"/>
            <a:ext cx="4194825" cy="184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idx="4294967295" type="body"/>
          </p:nvPr>
        </p:nvSpPr>
        <p:spPr>
          <a:xfrm>
            <a:off x="552375" y="909325"/>
            <a:ext cx="83481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Features</a:t>
            </a:r>
            <a:r>
              <a:rPr lang="en"/>
              <a:t> - contains data related to specific time frame respective temperature, fuel price, markdowns, CPI, unemployment, holidays data.</a:t>
            </a:r>
            <a:endParaRPr/>
          </a:p>
        </p:txBody>
      </p:sp>
      <p:pic>
        <p:nvPicPr>
          <p:cNvPr id="304" name="Google Shape;304;p17"/>
          <p:cNvPicPr preferRelativeResize="0"/>
          <p:nvPr/>
        </p:nvPicPr>
        <p:blipFill>
          <a:blip r:embed="rId3">
            <a:alphaModFix/>
          </a:blip>
          <a:stretch>
            <a:fillRect/>
          </a:stretch>
        </p:blipFill>
        <p:spPr>
          <a:xfrm>
            <a:off x="254000" y="2222475"/>
            <a:ext cx="8817549" cy="167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Merging all </a:t>
            </a:r>
            <a:r>
              <a:rPr lang="en"/>
              <a:t>three DataFrames</a:t>
            </a:r>
            <a:endParaRPr/>
          </a:p>
        </p:txBody>
      </p:sp>
      <p:pic>
        <p:nvPicPr>
          <p:cNvPr id="310" name="Google Shape;310;p18"/>
          <p:cNvPicPr preferRelativeResize="0"/>
          <p:nvPr/>
        </p:nvPicPr>
        <p:blipFill>
          <a:blip r:embed="rId3">
            <a:alphaModFix/>
          </a:blip>
          <a:stretch>
            <a:fillRect/>
          </a:stretch>
        </p:blipFill>
        <p:spPr>
          <a:xfrm>
            <a:off x="74900" y="1979100"/>
            <a:ext cx="9069099" cy="211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253600" y="586425"/>
            <a:ext cx="77100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Process</a:t>
            </a:r>
            <a:endParaRPr/>
          </a:p>
        </p:txBody>
      </p:sp>
      <p:sp>
        <p:nvSpPr>
          <p:cNvPr id="316" name="Google Shape;316;p19"/>
          <p:cNvSpPr txBox="1"/>
          <p:nvPr>
            <p:ph idx="1" type="body"/>
          </p:nvPr>
        </p:nvSpPr>
        <p:spPr>
          <a:xfrm>
            <a:off x="502225" y="1588500"/>
            <a:ext cx="8520600" cy="3340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15000"/>
              </a:lnSpc>
              <a:spcBef>
                <a:spcPts val="700"/>
              </a:spcBef>
              <a:spcAft>
                <a:spcPts val="0"/>
              </a:spcAft>
              <a:buClr>
                <a:srgbClr val="000000"/>
              </a:buClr>
              <a:buSzPts val="1400"/>
              <a:buFont typeface="Arial"/>
              <a:buChar char="●"/>
            </a:pPr>
            <a:r>
              <a:rPr lang="en" sz="1400">
                <a:solidFill>
                  <a:srgbClr val="000000"/>
                </a:solidFill>
                <a:latin typeface="Arial"/>
                <a:ea typeface="Arial"/>
                <a:cs typeface="Arial"/>
                <a:sym typeface="Arial"/>
              </a:rPr>
              <a:t>We filtered rows which has positive weekly sales. So, we dropped </a:t>
            </a:r>
            <a:r>
              <a:rPr lang="en" sz="1400">
                <a:solidFill>
                  <a:srgbClr val="000000"/>
                </a:solidFill>
                <a:latin typeface="Arial"/>
                <a:ea typeface="Arial"/>
                <a:cs typeface="Arial"/>
                <a:sym typeface="Arial"/>
              </a:rPr>
              <a:t>about 0.3% of data.</a:t>
            </a: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Null values in markdowns ared changed to zero. Because, they were written as null if there were no markdown on this department.</a:t>
            </a: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New columns were created to analyze the effect of different holidays</a:t>
            </a:r>
            <a:r>
              <a:rPr lang="en" sz="1400">
                <a:solidFill>
                  <a:srgbClr val="000000"/>
                </a:solidFill>
                <a:latin typeface="Arial"/>
                <a:ea typeface="Arial"/>
                <a:cs typeface="Arial"/>
                <a:sym typeface="Arial"/>
              </a:rPr>
              <a:t> on the sales.</a:t>
            </a:r>
            <a:endParaRPr sz="1400">
              <a:solidFill>
                <a:srgbClr val="000000"/>
              </a:solidFill>
              <a:latin typeface="Arial"/>
              <a:ea typeface="Arial"/>
              <a:cs typeface="Arial"/>
              <a:sym typeface="Arial"/>
            </a:endParaRPr>
          </a:p>
          <a:p>
            <a:pPr indent="0" lvl="0" marL="457200" rtl="0" algn="l">
              <a:spcBef>
                <a:spcPts val="7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a:solidFill>
                  <a:srgbClr val="434343"/>
                </a:solidFill>
              </a:rPr>
              <a:t>Holidays Effect on Sales</a:t>
            </a:r>
            <a:endParaRPr>
              <a:solidFill>
                <a:srgbClr val="434343"/>
              </a:solidFill>
            </a:endParaRPr>
          </a:p>
          <a:p>
            <a:pPr indent="0" lvl="0" marL="0" rtl="0" algn="l">
              <a:spcBef>
                <a:spcPts val="600"/>
              </a:spcBef>
              <a:spcAft>
                <a:spcPts val="0"/>
              </a:spcAft>
              <a:buNone/>
            </a:pPr>
            <a:r>
              <a:t/>
            </a:r>
            <a:endParaRPr/>
          </a:p>
        </p:txBody>
      </p:sp>
      <p:pic>
        <p:nvPicPr>
          <p:cNvPr id="322" name="Google Shape;322;p20"/>
          <p:cNvPicPr preferRelativeResize="0"/>
          <p:nvPr/>
        </p:nvPicPr>
        <p:blipFill>
          <a:blip r:embed="rId3">
            <a:alphaModFix/>
          </a:blip>
          <a:stretch>
            <a:fillRect/>
          </a:stretch>
        </p:blipFill>
        <p:spPr>
          <a:xfrm>
            <a:off x="1303800" y="1497056"/>
            <a:ext cx="7030502" cy="33880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550200" y="1644100"/>
            <a:ext cx="1832700" cy="193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Weekly Sales over 3 years</a:t>
            </a:r>
            <a:endParaRPr/>
          </a:p>
        </p:txBody>
      </p:sp>
      <p:pic>
        <p:nvPicPr>
          <p:cNvPr id="328" name="Google Shape;328;p21"/>
          <p:cNvPicPr preferRelativeResize="0"/>
          <p:nvPr/>
        </p:nvPicPr>
        <p:blipFill rotWithShape="1">
          <a:blip r:embed="rId3">
            <a:alphaModFix/>
          </a:blip>
          <a:srcRect b="0" l="0" r="0" t="2133"/>
          <a:stretch/>
        </p:blipFill>
        <p:spPr>
          <a:xfrm>
            <a:off x="2382900" y="487776"/>
            <a:ext cx="6587700" cy="4415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