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72" r:id="rId5"/>
    <p:sldId id="260" r:id="rId6"/>
    <p:sldId id="262" r:id="rId7"/>
    <p:sldId id="263" r:id="rId8"/>
    <p:sldId id="269" r:id="rId9"/>
  </p:sldIdLst>
  <p:sldSz cx="18288000" cy="10287000"/>
  <p:notesSz cx="6858000" cy="9144000"/>
  <p:embeddedFontLst>
    <p:embeddedFont>
      <p:font typeface="Helvetica World" panose="020B0604020202020204" charset="-128"/>
      <p:regular r:id="rId10"/>
    </p:embeddedFont>
    <p:embeddedFont>
      <p:font typeface="Calibri" panose="020F0502020204030204" pitchFamily="34" charset="0"/>
      <p:regular r:id="rId11"/>
      <p:bold r:id="rId12"/>
      <p:italic r:id="rId13"/>
      <p:boldItalic r:id="rId14"/>
    </p:embeddedFont>
    <p:embeddedFont>
      <p:font typeface="DM Sans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3AD489-16FE-42C9-9590-B1DEB81330B5}" v="5" dt="2025-09-13T07:18:02.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22" autoAdjust="0"/>
  </p:normalViewPr>
  <p:slideViewPr>
    <p:cSldViewPr>
      <p:cViewPr varScale="1">
        <p:scale>
          <a:sx n="60" d="100"/>
          <a:sy n="60" d="100"/>
        </p:scale>
        <p:origin x="28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27.svg"/><Relationship Id="rId4" Type="http://schemas.openxmlformats.org/officeDocument/2006/relationships/image" Target="../media/image9.sv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27.svg"/><Relationship Id="rId4" Type="http://schemas.openxmlformats.org/officeDocument/2006/relationships/image" Target="../media/image9.sv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27.svg"/><Relationship Id="rId4" Type="http://schemas.openxmlformats.org/officeDocument/2006/relationships/image" Target="../media/image9.sv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27.svg"/><Relationship Id="rId4" Type="http://schemas.openxmlformats.org/officeDocument/2006/relationships/image" Target="../media/image9.sv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27.svg"/><Relationship Id="rId4" Type="http://schemas.openxmlformats.org/officeDocument/2006/relationships/image" Target="../media/image9.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88802" y="4116951"/>
            <a:ext cx="10910396" cy="2110706"/>
          </a:xfrm>
          <a:prstGeom prst="rect">
            <a:avLst/>
          </a:prstGeom>
        </p:spPr>
        <p:txBody>
          <a:bodyPr lIns="0" tIns="0" rIns="0" bIns="0" rtlCol="0" anchor="t">
            <a:spAutoFit/>
          </a:bodyPr>
          <a:lstStyle/>
          <a:p>
            <a:pPr algn="ctr">
              <a:lnSpc>
                <a:spcPts val="8460"/>
              </a:lnSpc>
            </a:pPr>
            <a:r>
              <a:rPr lang="en-IN" sz="6000" b="1" i="0" dirty="0">
                <a:solidFill>
                  <a:srgbClr val="0D0D0D"/>
                </a:solidFill>
                <a:effectLst/>
                <a:latin typeface="ui-sans-serif"/>
              </a:rPr>
              <a:t>Agentic RAG Chatbot for Multi-Format Document QA using MCP</a:t>
            </a:r>
          </a:p>
        </p:txBody>
      </p:sp>
      <p:sp>
        <p:nvSpPr>
          <p:cNvPr id="18" name="TextBox 18"/>
          <p:cNvSpPr txBox="1"/>
          <p:nvPr/>
        </p:nvSpPr>
        <p:spPr>
          <a:xfrm>
            <a:off x="4914102" y="6624033"/>
            <a:ext cx="8459795" cy="583686"/>
          </a:xfrm>
          <a:prstGeom prst="rect">
            <a:avLst/>
          </a:prstGeom>
        </p:spPr>
        <p:txBody>
          <a:bodyPr lIns="0" tIns="0" rIns="0" bIns="0" rtlCol="0" anchor="t">
            <a:spAutoFit/>
          </a:bodyPr>
          <a:lstStyle/>
          <a:p>
            <a:pPr algn="ctr">
              <a:lnSpc>
                <a:spcPts val="4381"/>
              </a:lnSpc>
            </a:pPr>
            <a:r>
              <a:rPr lang="en-US" sz="4381" b="1" spc="-87" dirty="0">
                <a:solidFill>
                  <a:srgbClr val="000000"/>
                </a:solidFill>
                <a:latin typeface="DM Sans Bold"/>
                <a:ea typeface="DM Sans Bold"/>
                <a:cs typeface="DM Sans Bold"/>
                <a:sym typeface="DM Sans Bold"/>
              </a:rPr>
              <a:t>By Anirudh Saukar</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2724766" y="3358691"/>
            <a:ext cx="4929880" cy="4804392"/>
          </a:xfrm>
          <a:custGeom>
            <a:avLst/>
            <a:gdLst/>
            <a:ahLst/>
            <a:cxnLst/>
            <a:rect l="l" t="t" r="r" b="b"/>
            <a:pathLst>
              <a:path w="4929880" h="4804392">
                <a:moveTo>
                  <a:pt x="0" y="0"/>
                </a:moveTo>
                <a:lnTo>
                  <a:pt x="4929880" y="0"/>
                </a:lnTo>
                <a:lnTo>
                  <a:pt x="4929880" y="4804392"/>
                </a:lnTo>
                <a:lnTo>
                  <a:pt x="0" y="48043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350999" y="2283732"/>
            <a:ext cx="7848753" cy="784860"/>
          </a:xfrm>
          <a:prstGeom prst="rect">
            <a:avLst/>
          </a:prstGeom>
        </p:spPr>
        <p:txBody>
          <a:bodyPr lIns="0" tIns="0" rIns="0" bIns="0" rtlCol="0" anchor="t">
            <a:spAutoFit/>
          </a:bodyPr>
          <a:lstStyle/>
          <a:p>
            <a:pPr algn="l">
              <a:lnSpc>
                <a:spcPts val="5820"/>
              </a:lnSpc>
            </a:pPr>
            <a:r>
              <a:rPr lang="en-US" sz="6000" b="1" dirty="0">
                <a:solidFill>
                  <a:srgbClr val="000000"/>
                </a:solidFill>
                <a:latin typeface="DM Sans Bold"/>
                <a:ea typeface="DM Sans Bold"/>
                <a:cs typeface="DM Sans Bold"/>
                <a:sym typeface="DM Sans Bold"/>
              </a:rPr>
              <a:t>Problem Statement</a:t>
            </a:r>
          </a:p>
        </p:txBody>
      </p:sp>
      <p:sp>
        <p:nvSpPr>
          <p:cNvPr id="5" name="TextBox 5"/>
          <p:cNvSpPr txBox="1"/>
          <p:nvPr/>
        </p:nvSpPr>
        <p:spPr>
          <a:xfrm>
            <a:off x="864312" y="3208309"/>
            <a:ext cx="11353049" cy="4518673"/>
          </a:xfrm>
          <a:prstGeom prst="rect">
            <a:avLst/>
          </a:prstGeom>
        </p:spPr>
        <p:txBody>
          <a:bodyPr wrap="square" lIns="0" tIns="0" rIns="0" bIns="0" rtlCol="0" anchor="t">
            <a:spAutoFit/>
          </a:bodyPr>
          <a:lstStyle/>
          <a:p>
            <a:pPr algn="just">
              <a:lnSpc>
                <a:spcPts val="3239"/>
              </a:lnSpc>
            </a:pPr>
            <a:r>
              <a:rPr lang="en-US" sz="3200" i="0" dirty="0">
                <a:solidFill>
                  <a:srgbClr val="0D0D0D"/>
                </a:solidFill>
                <a:effectLst/>
                <a:latin typeface="ui-sans-serif"/>
              </a:rPr>
              <a:t>Organizations often store their information in many different formats such as PDFs, PowerPoint presentations, Word documents, spreadsheets, and text files. Manually searching through all these files can be slow and inefficient. To solve this, there is a need for an AI assistant that can read and understand documents in multiple formats, quickly retrieve the right information, and provide clear answers. The system should follow an agent-based RAG structure, where different agents handle reading, searching, and answering, and they communicate using the Model Context Protocol (MCP). It should also support multi-turn conversations, allowing users to ask follow-up questions naturally.</a:t>
            </a:r>
            <a:endParaRPr lang="en-US" sz="3000" spc="143" dirty="0">
              <a:solidFill>
                <a:srgbClr val="000000"/>
              </a:solidFill>
              <a:latin typeface="Helvetica World" panose="020B0604020202020204" charset="-128"/>
              <a:ea typeface="Helvetica World" panose="020B0604020202020204" charset="-128"/>
              <a:cs typeface="Helvetica World" panose="020B0604020202020204" charset="-128"/>
              <a:sym typeface="Helvetica World"/>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11113437" y="9445336"/>
            <a:ext cx="4076270" cy="2863579"/>
          </a:xfrm>
          <a:custGeom>
            <a:avLst/>
            <a:gdLst/>
            <a:ahLst/>
            <a:cxnLst/>
            <a:rect l="l" t="t" r="r" b="b"/>
            <a:pathLst>
              <a:path w="4076270" h="2863579">
                <a:moveTo>
                  <a:pt x="0" y="0"/>
                </a:moveTo>
                <a:lnTo>
                  <a:pt x="4076269" y="0"/>
                </a:lnTo>
                <a:lnTo>
                  <a:pt x="4076269" y="2863580"/>
                </a:lnTo>
                <a:lnTo>
                  <a:pt x="0" y="286358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573831"/>
            <a:ext cx="11449050" cy="777713"/>
          </a:xfrm>
          <a:prstGeom prst="rect">
            <a:avLst/>
          </a:prstGeom>
        </p:spPr>
        <p:txBody>
          <a:bodyPr wrap="square" lIns="0" tIns="0" rIns="0" bIns="0" rtlCol="0" anchor="t">
            <a:spAutoFit/>
          </a:bodyPr>
          <a:lstStyle/>
          <a:p>
            <a:pPr algn="l">
              <a:lnSpc>
                <a:spcPts val="5820"/>
              </a:lnSpc>
            </a:pPr>
            <a:r>
              <a:rPr lang="en-US" sz="6000" b="1" dirty="0">
                <a:solidFill>
                  <a:srgbClr val="000000"/>
                </a:solidFill>
                <a:latin typeface="DM Sans Bold"/>
                <a:ea typeface="DM Sans Bold"/>
                <a:cs typeface="DM Sans Bold"/>
                <a:sym typeface="DM Sans Bold"/>
              </a:rPr>
              <a:t>Core Functional Requirements</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1113437" y="9445336"/>
            <a:ext cx="4076270" cy="2863579"/>
          </a:xfrm>
          <a:custGeom>
            <a:avLst/>
            <a:gdLst/>
            <a:ahLst/>
            <a:cxnLst/>
            <a:rect l="l" t="t" r="r" b="b"/>
            <a:pathLst>
              <a:path w="4076270" h="2863579">
                <a:moveTo>
                  <a:pt x="0" y="0"/>
                </a:moveTo>
                <a:lnTo>
                  <a:pt x="4076269" y="0"/>
                </a:lnTo>
                <a:lnTo>
                  <a:pt x="4076269" y="2863580"/>
                </a:lnTo>
                <a:lnTo>
                  <a:pt x="0" y="286358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TextBox 9"/>
          <p:cNvSpPr txBox="1"/>
          <p:nvPr/>
        </p:nvSpPr>
        <p:spPr>
          <a:xfrm>
            <a:off x="1504950" y="3687389"/>
            <a:ext cx="15978735" cy="5540427"/>
          </a:xfrm>
          <a:prstGeom prst="rect">
            <a:avLst/>
          </a:prstGeom>
        </p:spPr>
        <p:txBody>
          <a:bodyPr lIns="0" tIns="0" rIns="0" bIns="0" rtlCol="0" anchor="t">
            <a:spAutoFit/>
          </a:bodyPr>
          <a:lstStyle/>
          <a:p>
            <a:pPr algn="l"/>
            <a:r>
              <a:rPr lang="en-US" sz="3200" i="0" dirty="0">
                <a:solidFill>
                  <a:srgbClr val="0D0D0D"/>
                </a:solidFill>
                <a:effectLst/>
                <a:latin typeface="ui-sans-serif"/>
              </a:rPr>
              <a:t>The system is designed to handle documents in different formats such as PDF, PPTX, DOCX, CSV, TXT, and Markdown. It follows an agent-based RAG architecture, where each agent has a clear role in the workflow. These agents communicate using Model Context Protocol (MCP) to pass information smoothly. A vector database is used to store embeddings and make semantic search efficient. Finally, a user-friendly chat interface allows users to upload documents, ask questions, and get answers with supporting context.</a:t>
            </a:r>
          </a:p>
          <a:p>
            <a:pPr algn="l"/>
            <a:r>
              <a:rPr lang="en-US" sz="3200" i="0" dirty="0">
                <a:solidFill>
                  <a:srgbClr val="0D0D0D"/>
                </a:solidFill>
                <a:effectLst/>
                <a:latin typeface="ui-sans-serif"/>
              </a:rPr>
              <a:t>Main Agents used are:</a:t>
            </a:r>
          </a:p>
          <a:p>
            <a:pPr algn="l">
              <a:buFont typeface="Arial" panose="020B0604020202020204" pitchFamily="34" charset="0"/>
              <a:buChar char="•"/>
            </a:pPr>
            <a:r>
              <a:rPr lang="en-US" sz="3200" i="0" dirty="0">
                <a:solidFill>
                  <a:srgbClr val="0D0D0D"/>
                </a:solidFill>
                <a:effectLst/>
                <a:latin typeface="ui-sans-serif"/>
              </a:rPr>
              <a:t> </a:t>
            </a:r>
            <a:r>
              <a:rPr lang="en-US" sz="3200" b="1" i="0" dirty="0" err="1">
                <a:solidFill>
                  <a:srgbClr val="0D0D0D"/>
                </a:solidFill>
                <a:effectLst/>
                <a:latin typeface="ui-sans-serif"/>
              </a:rPr>
              <a:t>IngestionAgent</a:t>
            </a:r>
            <a:r>
              <a:rPr lang="en-US" sz="3200" i="0" dirty="0">
                <a:solidFill>
                  <a:srgbClr val="0D0D0D"/>
                </a:solidFill>
                <a:effectLst/>
                <a:latin typeface="ui-sans-serif"/>
              </a:rPr>
              <a:t> : Reads and preprocesses documents</a:t>
            </a:r>
          </a:p>
          <a:p>
            <a:pPr algn="l">
              <a:buFont typeface="Arial" panose="020B0604020202020204" pitchFamily="34" charset="0"/>
              <a:buChar char="•"/>
            </a:pPr>
            <a:r>
              <a:rPr lang="en-US" sz="3200" i="0" dirty="0">
                <a:solidFill>
                  <a:srgbClr val="0D0D0D"/>
                </a:solidFill>
                <a:effectLst/>
                <a:latin typeface="ui-sans-serif"/>
              </a:rPr>
              <a:t> </a:t>
            </a:r>
            <a:r>
              <a:rPr lang="en-US" sz="3200" b="1" i="0" dirty="0" err="1">
                <a:solidFill>
                  <a:srgbClr val="0D0D0D"/>
                </a:solidFill>
                <a:effectLst/>
                <a:latin typeface="ui-sans-serif"/>
              </a:rPr>
              <a:t>RetrievalAgent</a:t>
            </a:r>
            <a:r>
              <a:rPr lang="en-US" sz="3200" dirty="0">
                <a:solidFill>
                  <a:srgbClr val="0D0D0D"/>
                </a:solidFill>
                <a:latin typeface="ui-sans-serif"/>
              </a:rPr>
              <a:t> :</a:t>
            </a:r>
            <a:r>
              <a:rPr lang="en-US" sz="3200" i="0" dirty="0">
                <a:solidFill>
                  <a:srgbClr val="0D0D0D"/>
                </a:solidFill>
                <a:effectLst/>
                <a:latin typeface="ui-sans-serif"/>
              </a:rPr>
              <a:t> Creates embeddings and performs semantic search</a:t>
            </a:r>
          </a:p>
          <a:p>
            <a:pPr algn="l">
              <a:buFont typeface="Arial" panose="020B0604020202020204" pitchFamily="34" charset="0"/>
              <a:buChar char="•"/>
            </a:pPr>
            <a:r>
              <a:rPr lang="en-US" sz="3200" i="0" dirty="0">
                <a:solidFill>
                  <a:srgbClr val="0D0D0D"/>
                </a:solidFill>
                <a:effectLst/>
                <a:latin typeface="ui-sans-serif"/>
              </a:rPr>
              <a:t> </a:t>
            </a:r>
            <a:r>
              <a:rPr lang="en-US" sz="3200" b="1" i="0" dirty="0" err="1">
                <a:solidFill>
                  <a:srgbClr val="0D0D0D"/>
                </a:solidFill>
                <a:effectLst/>
                <a:latin typeface="ui-sans-serif"/>
              </a:rPr>
              <a:t>LLMResponseAgent</a:t>
            </a:r>
            <a:r>
              <a:rPr lang="en-US" sz="3200" i="0" dirty="0">
                <a:solidFill>
                  <a:srgbClr val="0D0D0D"/>
                </a:solidFill>
                <a:effectLst/>
                <a:latin typeface="ui-sans-serif"/>
              </a:rPr>
              <a:t> : Builds the final query and generates the answer</a:t>
            </a:r>
          </a:p>
          <a:p>
            <a:pPr marL="457200" lvl="0" indent="-457200" algn="just">
              <a:lnSpc>
                <a:spcPct val="150000"/>
              </a:lnSpc>
              <a:buFont typeface="Wingdings" panose="05000000000000000000" pitchFamily="2" charset="2"/>
              <a:buChar char="§"/>
            </a:pPr>
            <a:endParaRPr lang="en-US" sz="3000" spc="168" dirty="0">
              <a:solidFill>
                <a:srgbClr val="000000"/>
              </a:solidFill>
              <a:latin typeface="Helvetica World" panose="020B0604020202020204" charset="-128"/>
              <a:ea typeface="Helvetica World" panose="020B0604020202020204" charset="-128"/>
              <a:cs typeface="Helvetica World" panose="020B0604020202020204" charset="-128"/>
              <a:sym typeface="Helvetica Wor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AF7B3588-41B8-E9F0-258A-A4E9012207C8}"/>
              </a:ext>
            </a:extLst>
          </p:cNvPr>
          <p:cNvSpPr/>
          <p:nvPr/>
        </p:nvSpPr>
        <p:spPr>
          <a:xfrm rot="162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a:extLst>
              <a:ext uri="{FF2B5EF4-FFF2-40B4-BE49-F238E27FC236}">
                <a16:creationId xmlns:a16="http://schemas.microsoft.com/office/drawing/2014/main" id="{51F3DC79-CEEC-75DD-F2E1-2A403C9A553B}"/>
              </a:ext>
            </a:extLst>
          </p:cNvPr>
          <p:cNvSpPr txBox="1"/>
          <p:nvPr/>
        </p:nvSpPr>
        <p:spPr>
          <a:xfrm>
            <a:off x="1504950" y="2573831"/>
            <a:ext cx="8782050" cy="777713"/>
          </a:xfrm>
          <a:prstGeom prst="rect">
            <a:avLst/>
          </a:prstGeom>
        </p:spPr>
        <p:txBody>
          <a:bodyPr wrap="square" lIns="0" tIns="0" rIns="0" bIns="0" rtlCol="0" anchor="t">
            <a:spAutoFit/>
          </a:bodyPr>
          <a:lstStyle/>
          <a:p>
            <a:pPr algn="l">
              <a:lnSpc>
                <a:spcPts val="5820"/>
              </a:lnSpc>
            </a:pPr>
            <a:r>
              <a:rPr lang="en-US" sz="6000" b="1" dirty="0">
                <a:solidFill>
                  <a:srgbClr val="000000"/>
                </a:solidFill>
                <a:latin typeface="DM Sans Bold"/>
                <a:ea typeface="DM Sans Bold"/>
                <a:cs typeface="DM Sans Bold"/>
                <a:sym typeface="DM Sans Bold"/>
              </a:rPr>
              <a:t>Architecture Diagram</a:t>
            </a:r>
          </a:p>
        </p:txBody>
      </p:sp>
      <p:sp>
        <p:nvSpPr>
          <p:cNvPr id="4" name="Freeform 4">
            <a:extLst>
              <a:ext uri="{FF2B5EF4-FFF2-40B4-BE49-F238E27FC236}">
                <a16:creationId xmlns:a16="http://schemas.microsoft.com/office/drawing/2014/main" id="{2BF6697E-2B83-F9F4-3CC9-6D4B0D0B848C}"/>
              </a:ext>
            </a:extLst>
          </p:cNvPr>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a:extLst>
              <a:ext uri="{FF2B5EF4-FFF2-40B4-BE49-F238E27FC236}">
                <a16:creationId xmlns:a16="http://schemas.microsoft.com/office/drawing/2014/main" id="{9B1AB3C2-9F56-7393-595C-19BB92AB266E}"/>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a:extLst>
              <a:ext uri="{FF2B5EF4-FFF2-40B4-BE49-F238E27FC236}">
                <a16:creationId xmlns:a16="http://schemas.microsoft.com/office/drawing/2014/main" id="{0EC38FD0-2619-D62C-79AD-A68759F1D5BB}"/>
              </a:ext>
            </a:extLst>
          </p:cNvPr>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a:extLst>
              <a:ext uri="{FF2B5EF4-FFF2-40B4-BE49-F238E27FC236}">
                <a16:creationId xmlns:a16="http://schemas.microsoft.com/office/drawing/2014/main" id="{5A7A5375-DFAF-DC97-F826-7CBFA24D1850}"/>
              </a:ext>
            </a:extLst>
          </p:cNvPr>
          <p:cNvSpPr/>
          <p:nvPr/>
        </p:nvSpPr>
        <p:spPr>
          <a:xfrm rot="16317351">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a:extLst>
              <a:ext uri="{FF2B5EF4-FFF2-40B4-BE49-F238E27FC236}">
                <a16:creationId xmlns:a16="http://schemas.microsoft.com/office/drawing/2014/main" id="{98B07CC5-1339-313E-7151-AC9BAA675227}"/>
              </a:ext>
            </a:extLst>
          </p:cNvPr>
          <p:cNvSpPr/>
          <p:nvPr/>
        </p:nvSpPr>
        <p:spPr>
          <a:xfrm>
            <a:off x="11113437" y="9445336"/>
            <a:ext cx="4076270" cy="2863579"/>
          </a:xfrm>
          <a:custGeom>
            <a:avLst/>
            <a:gdLst/>
            <a:ahLst/>
            <a:cxnLst/>
            <a:rect l="l" t="t" r="r" b="b"/>
            <a:pathLst>
              <a:path w="4076270" h="2863579">
                <a:moveTo>
                  <a:pt x="0" y="0"/>
                </a:moveTo>
                <a:lnTo>
                  <a:pt x="4076269" y="0"/>
                </a:lnTo>
                <a:lnTo>
                  <a:pt x="4076269" y="2863580"/>
                </a:lnTo>
                <a:lnTo>
                  <a:pt x="0" y="286358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pic>
        <p:nvPicPr>
          <p:cNvPr id="11" name="Picture 10">
            <a:extLst>
              <a:ext uri="{FF2B5EF4-FFF2-40B4-BE49-F238E27FC236}">
                <a16:creationId xmlns:a16="http://schemas.microsoft.com/office/drawing/2014/main" id="{74115923-B847-18FA-2F77-198C6C49DA2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04950" y="3886563"/>
            <a:ext cx="11820525" cy="5381625"/>
          </a:xfrm>
          <a:prstGeom prst="rect">
            <a:avLst/>
          </a:prstGeom>
        </p:spPr>
      </p:pic>
    </p:spTree>
    <p:extLst>
      <p:ext uri="{BB962C8B-B14F-4D97-AF65-F5344CB8AC3E}">
        <p14:creationId xmlns:p14="http://schemas.microsoft.com/office/powerpoint/2010/main" val="1701231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573831"/>
            <a:ext cx="7848753" cy="784860"/>
          </a:xfrm>
          <a:prstGeom prst="rect">
            <a:avLst/>
          </a:prstGeom>
        </p:spPr>
        <p:txBody>
          <a:bodyPr lIns="0" tIns="0" rIns="0" bIns="0" rtlCol="0" anchor="t">
            <a:spAutoFit/>
          </a:bodyPr>
          <a:lstStyle/>
          <a:p>
            <a:pPr algn="l">
              <a:lnSpc>
                <a:spcPts val="5820"/>
              </a:lnSpc>
            </a:pPr>
            <a:r>
              <a:rPr lang="en-US" sz="6000" b="1" dirty="0">
                <a:solidFill>
                  <a:srgbClr val="000000"/>
                </a:solidFill>
                <a:latin typeface="DM Sans Bold"/>
                <a:ea typeface="DM Sans Bold"/>
                <a:cs typeface="DM Sans Bold"/>
                <a:sym typeface="DM Sans Bold"/>
              </a:rPr>
              <a:t>Tech Stack</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1113437" y="9445336"/>
            <a:ext cx="4076270" cy="2863579"/>
          </a:xfrm>
          <a:custGeom>
            <a:avLst/>
            <a:gdLst/>
            <a:ahLst/>
            <a:cxnLst/>
            <a:rect l="l" t="t" r="r" b="b"/>
            <a:pathLst>
              <a:path w="4076270" h="2863579">
                <a:moveTo>
                  <a:pt x="0" y="0"/>
                </a:moveTo>
                <a:lnTo>
                  <a:pt x="4076269" y="0"/>
                </a:lnTo>
                <a:lnTo>
                  <a:pt x="4076269" y="2863580"/>
                </a:lnTo>
                <a:lnTo>
                  <a:pt x="0" y="286358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TextBox 9"/>
          <p:cNvSpPr txBox="1"/>
          <p:nvPr/>
        </p:nvSpPr>
        <p:spPr>
          <a:xfrm>
            <a:off x="1504950" y="3687389"/>
            <a:ext cx="15978735" cy="6863417"/>
          </a:xfrm>
          <a:prstGeom prst="rect">
            <a:avLst/>
          </a:prstGeom>
        </p:spPr>
        <p:txBody>
          <a:bodyPr lIns="0" tIns="0" rIns="0" bIns="0" rtlCol="0" anchor="t">
            <a:spAutoFit/>
          </a:bodyPr>
          <a:lstStyle/>
          <a:p>
            <a:pPr algn="l"/>
            <a:r>
              <a:rPr lang="en-IN" sz="3200" i="0" dirty="0">
                <a:solidFill>
                  <a:srgbClr val="0D0D0D"/>
                </a:solidFill>
                <a:effectLst/>
                <a:latin typeface="ui-sans-serif"/>
              </a:rPr>
              <a:t>The solution is built using widely adopted tools and frameworks to ensure flexibility and scalability. Python serves as the backbone, supported by specialized libraries for document parsing, embeddings, and retrieval. The system also integrates a powerful LLM through </a:t>
            </a:r>
            <a:r>
              <a:rPr lang="en-IN" sz="3200" i="0" dirty="0" err="1">
                <a:solidFill>
                  <a:srgbClr val="0D0D0D"/>
                </a:solidFill>
                <a:effectLst/>
                <a:latin typeface="ui-sans-serif"/>
              </a:rPr>
              <a:t>Groq</a:t>
            </a:r>
            <a:r>
              <a:rPr lang="en-IN" sz="3200" i="0" dirty="0">
                <a:solidFill>
                  <a:srgbClr val="0D0D0D"/>
                </a:solidFill>
                <a:effectLst/>
                <a:latin typeface="ui-sans-serif"/>
              </a:rPr>
              <a:t> for generating accurate responses.</a:t>
            </a:r>
          </a:p>
          <a:p>
            <a:pPr algn="l"/>
            <a:r>
              <a:rPr lang="en-IN" sz="3200" i="0" dirty="0">
                <a:solidFill>
                  <a:srgbClr val="0D0D0D"/>
                </a:solidFill>
                <a:effectLst/>
                <a:latin typeface="ui-sans-serif"/>
              </a:rPr>
              <a:t>Key Components:</a:t>
            </a:r>
          </a:p>
          <a:p>
            <a:pPr algn="l">
              <a:buFont typeface="Arial" panose="020B0604020202020204" pitchFamily="34" charset="0"/>
              <a:buChar char="•"/>
            </a:pPr>
            <a:r>
              <a:rPr lang="en-IN" sz="3200" i="0" dirty="0">
                <a:solidFill>
                  <a:srgbClr val="0D0D0D"/>
                </a:solidFill>
                <a:effectLst/>
                <a:latin typeface="ui-sans-serif"/>
              </a:rPr>
              <a:t> Programming Language: Python</a:t>
            </a:r>
          </a:p>
          <a:p>
            <a:pPr algn="l">
              <a:buFont typeface="Arial" panose="020B0604020202020204" pitchFamily="34" charset="0"/>
              <a:buChar char="•"/>
            </a:pPr>
            <a:r>
              <a:rPr lang="en-IN" sz="3200" i="0" dirty="0">
                <a:solidFill>
                  <a:srgbClr val="0D0D0D"/>
                </a:solidFill>
                <a:effectLst/>
                <a:latin typeface="ui-sans-serif"/>
              </a:rPr>
              <a:t> Document Parsing: </a:t>
            </a:r>
            <a:r>
              <a:rPr lang="en-IN" sz="3200" i="0" dirty="0" err="1">
                <a:solidFill>
                  <a:srgbClr val="0D0D0D"/>
                </a:solidFill>
                <a:effectLst/>
                <a:latin typeface="ui-sans-serif"/>
              </a:rPr>
              <a:t>pdfplumber</a:t>
            </a:r>
            <a:r>
              <a:rPr lang="en-IN" sz="3200" i="0" dirty="0">
                <a:solidFill>
                  <a:srgbClr val="0D0D0D"/>
                </a:solidFill>
                <a:effectLst/>
                <a:latin typeface="ui-sans-serif"/>
              </a:rPr>
              <a:t>, python-docx, python-pptx, pandas, markdown</a:t>
            </a:r>
          </a:p>
          <a:p>
            <a:pPr algn="l">
              <a:buFont typeface="Arial" panose="020B0604020202020204" pitchFamily="34" charset="0"/>
              <a:buChar char="•"/>
            </a:pPr>
            <a:r>
              <a:rPr lang="en-IN" sz="3200" i="0" dirty="0">
                <a:solidFill>
                  <a:srgbClr val="0D0D0D"/>
                </a:solidFill>
                <a:effectLst/>
                <a:latin typeface="ui-sans-serif"/>
              </a:rPr>
              <a:t> Embeddings: </a:t>
            </a:r>
            <a:r>
              <a:rPr lang="en-IN" sz="3200" i="0" dirty="0" err="1">
                <a:solidFill>
                  <a:srgbClr val="0D0D0D"/>
                </a:solidFill>
                <a:effectLst/>
                <a:latin typeface="ui-sans-serif"/>
              </a:rPr>
              <a:t>SpaCy</a:t>
            </a:r>
            <a:r>
              <a:rPr lang="en-IN" sz="3200" i="0" dirty="0">
                <a:solidFill>
                  <a:srgbClr val="0D0D0D"/>
                </a:solidFill>
                <a:effectLst/>
                <a:latin typeface="ui-sans-serif"/>
              </a:rPr>
              <a:t> embeddings</a:t>
            </a:r>
          </a:p>
          <a:p>
            <a:pPr algn="l">
              <a:buFont typeface="Arial" panose="020B0604020202020204" pitchFamily="34" charset="0"/>
              <a:buChar char="•"/>
            </a:pPr>
            <a:r>
              <a:rPr lang="en-IN" sz="3200" i="0" dirty="0">
                <a:solidFill>
                  <a:srgbClr val="0D0D0D"/>
                </a:solidFill>
                <a:effectLst/>
                <a:latin typeface="ui-sans-serif"/>
              </a:rPr>
              <a:t> Vector Database: FAISS for efficient semantic search</a:t>
            </a:r>
          </a:p>
          <a:p>
            <a:pPr algn="l">
              <a:buFont typeface="Arial" panose="020B0604020202020204" pitchFamily="34" charset="0"/>
              <a:buChar char="•"/>
            </a:pPr>
            <a:r>
              <a:rPr lang="en-IN" sz="3200" dirty="0">
                <a:solidFill>
                  <a:srgbClr val="0D0D0D"/>
                </a:solidFill>
                <a:latin typeface="ui-sans-serif"/>
              </a:rPr>
              <a:t> </a:t>
            </a:r>
            <a:r>
              <a:rPr lang="en-IN" sz="3200" i="0" dirty="0">
                <a:solidFill>
                  <a:srgbClr val="0D0D0D"/>
                </a:solidFill>
                <a:effectLst/>
                <a:latin typeface="ui-sans-serif"/>
              </a:rPr>
              <a:t>LLM: </a:t>
            </a:r>
            <a:r>
              <a:rPr lang="en-IN" sz="3200" i="0" dirty="0" err="1">
                <a:solidFill>
                  <a:srgbClr val="0D0D0D"/>
                </a:solidFill>
                <a:effectLst/>
                <a:latin typeface="ui-sans-serif"/>
              </a:rPr>
              <a:t>Groq</a:t>
            </a:r>
            <a:r>
              <a:rPr lang="en-IN" sz="3200" i="0" dirty="0">
                <a:solidFill>
                  <a:srgbClr val="0D0D0D"/>
                </a:solidFill>
                <a:effectLst/>
                <a:latin typeface="ui-sans-serif"/>
              </a:rPr>
              <a:t> API (</a:t>
            </a:r>
            <a:r>
              <a:rPr lang="en-IN" sz="3200" i="0" dirty="0" err="1">
                <a:solidFill>
                  <a:srgbClr val="0D0D0D"/>
                </a:solidFill>
                <a:effectLst/>
                <a:latin typeface="ui-sans-serif"/>
              </a:rPr>
              <a:t>LLaMA</a:t>
            </a:r>
            <a:r>
              <a:rPr lang="en-IN" sz="3200" i="0" dirty="0">
                <a:solidFill>
                  <a:srgbClr val="0D0D0D"/>
                </a:solidFill>
                <a:effectLst/>
                <a:latin typeface="ui-sans-serif"/>
              </a:rPr>
              <a:t> 3.3–70B)</a:t>
            </a:r>
          </a:p>
          <a:p>
            <a:pPr algn="l">
              <a:buFont typeface="Arial" panose="020B0604020202020204" pitchFamily="34" charset="0"/>
              <a:buChar char="•"/>
            </a:pPr>
            <a:r>
              <a:rPr lang="en-IN" sz="3200" i="0" dirty="0">
                <a:solidFill>
                  <a:srgbClr val="0D0D0D"/>
                </a:solidFill>
                <a:effectLst/>
                <a:latin typeface="ui-sans-serif"/>
              </a:rPr>
              <a:t> Agent Communication: </a:t>
            </a:r>
            <a:r>
              <a:rPr lang="en-IN" sz="3200" i="0" dirty="0" err="1">
                <a:solidFill>
                  <a:srgbClr val="0D0D0D"/>
                </a:solidFill>
                <a:effectLst/>
                <a:latin typeface="ui-sans-serif"/>
              </a:rPr>
              <a:t>FastMCP</a:t>
            </a:r>
            <a:r>
              <a:rPr lang="en-IN" sz="3200" i="0" dirty="0">
                <a:solidFill>
                  <a:srgbClr val="0D0D0D"/>
                </a:solidFill>
                <a:effectLst/>
                <a:latin typeface="ui-sans-serif"/>
              </a:rPr>
              <a:t> (Model Context Protocol)</a:t>
            </a:r>
          </a:p>
          <a:p>
            <a:pPr algn="l">
              <a:buFont typeface="Arial" panose="020B0604020202020204" pitchFamily="34" charset="0"/>
              <a:buChar char="•"/>
            </a:pPr>
            <a:r>
              <a:rPr lang="en-IN" sz="3200" i="0" dirty="0">
                <a:solidFill>
                  <a:srgbClr val="0D0D0D"/>
                </a:solidFill>
                <a:effectLst/>
                <a:latin typeface="ui-sans-serif"/>
              </a:rPr>
              <a:t> UI Framework: MCP Inspector</a:t>
            </a:r>
          </a:p>
          <a:p>
            <a:br>
              <a:rPr lang="en-IN" sz="3200" dirty="0"/>
            </a:br>
            <a:endParaRPr lang="en-US" sz="3000" spc="179" dirty="0">
              <a:solidFill>
                <a:srgbClr val="000000"/>
              </a:solidFill>
              <a:latin typeface="Helvetica World" panose="020B0604020202020204" charset="-128"/>
              <a:ea typeface="Helvetica World" panose="020B0604020202020204" charset="-128"/>
              <a:cs typeface="Helvetica World" panose="020B0604020202020204" charset="-128"/>
              <a:sym typeface="Helvetica Wor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573831"/>
            <a:ext cx="7848753" cy="784860"/>
          </a:xfrm>
          <a:prstGeom prst="rect">
            <a:avLst/>
          </a:prstGeom>
        </p:spPr>
        <p:txBody>
          <a:bodyPr lIns="0" tIns="0" rIns="0" bIns="0" rtlCol="0" anchor="t">
            <a:spAutoFit/>
          </a:bodyPr>
          <a:lstStyle/>
          <a:p>
            <a:pPr algn="l">
              <a:lnSpc>
                <a:spcPts val="5820"/>
              </a:lnSpc>
            </a:pPr>
            <a:r>
              <a:rPr lang="en-US" sz="6000" b="1" dirty="0">
                <a:solidFill>
                  <a:srgbClr val="000000"/>
                </a:solidFill>
                <a:latin typeface="DM Sans Bold"/>
                <a:ea typeface="DM Sans Bold"/>
                <a:cs typeface="DM Sans Bold"/>
                <a:sym typeface="DM Sans Bold"/>
              </a:rPr>
              <a:t>Challenges</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1113437" y="9445336"/>
            <a:ext cx="4076270" cy="2863579"/>
          </a:xfrm>
          <a:custGeom>
            <a:avLst/>
            <a:gdLst/>
            <a:ahLst/>
            <a:cxnLst/>
            <a:rect l="l" t="t" r="r" b="b"/>
            <a:pathLst>
              <a:path w="4076270" h="2863579">
                <a:moveTo>
                  <a:pt x="0" y="0"/>
                </a:moveTo>
                <a:lnTo>
                  <a:pt x="4076269" y="0"/>
                </a:lnTo>
                <a:lnTo>
                  <a:pt x="4076269" y="2863580"/>
                </a:lnTo>
                <a:lnTo>
                  <a:pt x="0" y="286358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TextBox 9"/>
          <p:cNvSpPr txBox="1"/>
          <p:nvPr/>
        </p:nvSpPr>
        <p:spPr>
          <a:xfrm>
            <a:off x="1504950" y="3701591"/>
            <a:ext cx="15978735" cy="6370975"/>
          </a:xfrm>
          <a:prstGeom prst="rect">
            <a:avLst/>
          </a:prstGeom>
        </p:spPr>
        <p:txBody>
          <a:bodyPr lIns="0" tIns="0" rIns="0" bIns="0" rtlCol="0" anchor="t">
            <a:spAutoFit/>
          </a:bodyPr>
          <a:lstStyle/>
          <a:p>
            <a:pPr algn="l">
              <a:buFont typeface="Arial" panose="020B0604020202020204" pitchFamily="34" charset="0"/>
              <a:buChar char="•"/>
            </a:pPr>
            <a:r>
              <a:rPr lang="en-US" sz="3200" i="0" dirty="0">
                <a:solidFill>
                  <a:srgbClr val="0D0D0D"/>
                </a:solidFill>
                <a:effectLst/>
                <a:latin typeface="ui-sans-serif"/>
              </a:rPr>
              <a:t> </a:t>
            </a:r>
            <a:r>
              <a:rPr lang="en-US" sz="3200" b="1" i="0" dirty="0">
                <a:solidFill>
                  <a:srgbClr val="0D0D0D"/>
                </a:solidFill>
                <a:effectLst/>
                <a:latin typeface="ui-sans-serif"/>
              </a:rPr>
              <a:t>Handling multiple file formats consistently</a:t>
            </a:r>
            <a:r>
              <a:rPr lang="en-US" sz="3200" i="0" dirty="0">
                <a:solidFill>
                  <a:srgbClr val="0D0D0D"/>
                </a:solidFill>
                <a:effectLst/>
                <a:latin typeface="ui-sans-serif"/>
              </a:rPr>
              <a:t>: Each file type (PDF, PPTX, DOCX, CSV, TXT/Markdown) comes with its own structure and parsing issues. Ensuring that all documents are processed uniformly without losing important data was a major challenge.</a:t>
            </a:r>
          </a:p>
          <a:p>
            <a:pPr algn="l"/>
            <a:endParaRPr lang="en-US" sz="3200" i="0" dirty="0">
              <a:solidFill>
                <a:srgbClr val="0D0D0D"/>
              </a:solidFill>
              <a:effectLst/>
              <a:latin typeface="ui-sans-serif"/>
            </a:endParaRPr>
          </a:p>
          <a:p>
            <a:pPr algn="l">
              <a:buFont typeface="Arial" panose="020B0604020202020204" pitchFamily="34" charset="0"/>
              <a:buChar char="•"/>
            </a:pPr>
            <a:r>
              <a:rPr lang="en-US" sz="3200" i="0" dirty="0">
                <a:solidFill>
                  <a:srgbClr val="0D0D0D"/>
                </a:solidFill>
                <a:effectLst/>
                <a:latin typeface="ui-sans-serif"/>
              </a:rPr>
              <a:t> </a:t>
            </a:r>
            <a:r>
              <a:rPr lang="en-US" sz="3200" b="1" i="0" dirty="0">
                <a:solidFill>
                  <a:srgbClr val="0D0D0D"/>
                </a:solidFill>
                <a:effectLst/>
                <a:latin typeface="ui-sans-serif"/>
              </a:rPr>
              <a:t>Ensuring accurate chunking and embeddings</a:t>
            </a:r>
            <a:r>
              <a:rPr lang="en-US" sz="3200" i="0" dirty="0">
                <a:solidFill>
                  <a:srgbClr val="0D0D0D"/>
                </a:solidFill>
                <a:effectLst/>
                <a:latin typeface="ui-sans-serif"/>
              </a:rPr>
              <a:t>: Large documents had to be broken into smaller chunks for retrieval. Designing the right chunk size and overlap was tricky, as poor chunking could lead to loss of context or irrelevant results during search.</a:t>
            </a:r>
          </a:p>
          <a:p>
            <a:pPr algn="l"/>
            <a:endParaRPr lang="en-US" sz="3200" i="0" dirty="0">
              <a:solidFill>
                <a:srgbClr val="0D0D0D"/>
              </a:solidFill>
              <a:effectLst/>
              <a:latin typeface="ui-sans-serif"/>
            </a:endParaRPr>
          </a:p>
          <a:p>
            <a:pPr algn="l">
              <a:buFont typeface="Arial" panose="020B0604020202020204" pitchFamily="34" charset="0"/>
              <a:buChar char="•"/>
            </a:pPr>
            <a:r>
              <a:rPr lang="en-US" sz="3200" i="0" dirty="0">
                <a:solidFill>
                  <a:srgbClr val="0D0D0D"/>
                </a:solidFill>
                <a:effectLst/>
                <a:latin typeface="ui-sans-serif"/>
              </a:rPr>
              <a:t> </a:t>
            </a:r>
            <a:r>
              <a:rPr lang="en-US" sz="3200" b="1" i="0" dirty="0">
                <a:solidFill>
                  <a:srgbClr val="0D0D0D"/>
                </a:solidFill>
                <a:effectLst/>
                <a:latin typeface="ui-sans-serif"/>
              </a:rPr>
              <a:t>Designing structured MCP messages for agent communication</a:t>
            </a:r>
            <a:r>
              <a:rPr lang="en-US" sz="3200" i="0" dirty="0">
                <a:solidFill>
                  <a:srgbClr val="0D0D0D"/>
                </a:solidFill>
                <a:effectLst/>
                <a:latin typeface="ui-sans-serif"/>
              </a:rPr>
              <a:t>: Since agents communicate using MCP, creating a consistent message format that could carry all necessary information (query, context, results) required careful planning and debugging.</a:t>
            </a:r>
          </a:p>
          <a:p>
            <a:br>
              <a:rPr lang="en-US" sz="3200" dirty="0"/>
            </a:br>
            <a:endParaRPr lang="en-US" sz="3000" spc="179" dirty="0">
              <a:solidFill>
                <a:srgbClr val="000000"/>
              </a:solidFill>
              <a:latin typeface="Helvetica World" panose="020B0604020202020204" charset="-128"/>
              <a:ea typeface="Helvetica World" panose="020B0604020202020204" charset="-128"/>
              <a:cs typeface="Helvetica World" panose="020B0604020202020204" charset="-128"/>
              <a:sym typeface="Helvetica Wor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573831"/>
            <a:ext cx="8235950" cy="777713"/>
          </a:xfrm>
          <a:prstGeom prst="rect">
            <a:avLst/>
          </a:prstGeom>
        </p:spPr>
        <p:txBody>
          <a:bodyPr wrap="square" lIns="0" tIns="0" rIns="0" bIns="0" rtlCol="0" anchor="t">
            <a:spAutoFit/>
          </a:bodyPr>
          <a:lstStyle/>
          <a:p>
            <a:pPr algn="l">
              <a:lnSpc>
                <a:spcPts val="5820"/>
              </a:lnSpc>
            </a:pPr>
            <a:r>
              <a:rPr lang="en-US" sz="6000" b="1" dirty="0">
                <a:solidFill>
                  <a:srgbClr val="000000"/>
                </a:solidFill>
                <a:latin typeface="DM Sans Bold"/>
                <a:ea typeface="DM Sans Bold"/>
                <a:cs typeface="DM Sans Bold"/>
                <a:sym typeface="DM Sans Bold"/>
              </a:rPr>
              <a:t>Future Improvements</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1113437" y="9445336"/>
            <a:ext cx="4076270" cy="2863579"/>
          </a:xfrm>
          <a:custGeom>
            <a:avLst/>
            <a:gdLst/>
            <a:ahLst/>
            <a:cxnLst/>
            <a:rect l="l" t="t" r="r" b="b"/>
            <a:pathLst>
              <a:path w="4076270" h="2863579">
                <a:moveTo>
                  <a:pt x="0" y="0"/>
                </a:moveTo>
                <a:lnTo>
                  <a:pt x="4076269" y="0"/>
                </a:lnTo>
                <a:lnTo>
                  <a:pt x="4076269" y="2863580"/>
                </a:lnTo>
                <a:lnTo>
                  <a:pt x="0" y="286358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TextBox 9"/>
          <p:cNvSpPr txBox="1"/>
          <p:nvPr/>
        </p:nvSpPr>
        <p:spPr>
          <a:xfrm>
            <a:off x="1504950" y="3687389"/>
            <a:ext cx="15978735" cy="6863417"/>
          </a:xfrm>
          <a:prstGeom prst="rect">
            <a:avLst/>
          </a:prstGeom>
        </p:spPr>
        <p:txBody>
          <a:bodyPr lIns="0" tIns="0" rIns="0" bIns="0" rtlCol="0" anchor="t">
            <a:spAutoFit/>
          </a:bodyPr>
          <a:lstStyle/>
          <a:p>
            <a:pPr algn="l">
              <a:buFont typeface="Arial" panose="020B0604020202020204" pitchFamily="34" charset="0"/>
              <a:buChar char="•"/>
            </a:pPr>
            <a:r>
              <a:rPr lang="en-US" sz="3200" i="0" dirty="0">
                <a:solidFill>
                  <a:srgbClr val="0D0D0D"/>
                </a:solidFill>
                <a:effectLst/>
                <a:latin typeface="ui-sans-serif"/>
              </a:rPr>
              <a:t> </a:t>
            </a:r>
            <a:r>
              <a:rPr lang="en-US" sz="3200" b="1" i="0" dirty="0">
                <a:solidFill>
                  <a:srgbClr val="0D0D0D"/>
                </a:solidFill>
                <a:effectLst/>
                <a:latin typeface="ui-sans-serif"/>
              </a:rPr>
              <a:t>Add support for image-based documents using OCR</a:t>
            </a:r>
            <a:r>
              <a:rPr lang="en-US" sz="3200" i="0" dirty="0">
                <a:solidFill>
                  <a:srgbClr val="0D0D0D"/>
                </a:solidFill>
                <a:effectLst/>
                <a:latin typeface="ui-sans-serif"/>
              </a:rPr>
              <a:t>: Currently, only text-based documents are supported. Extending the system with OCR (Optical Character Recognition) would allow it to process scanned images or photos of documents.</a:t>
            </a:r>
          </a:p>
          <a:p>
            <a:pPr algn="l"/>
            <a:endParaRPr lang="en-US" sz="3200" i="0" dirty="0">
              <a:solidFill>
                <a:srgbClr val="0D0D0D"/>
              </a:solidFill>
              <a:effectLst/>
              <a:latin typeface="ui-sans-serif"/>
            </a:endParaRPr>
          </a:p>
          <a:p>
            <a:pPr algn="l">
              <a:buFont typeface="Arial" panose="020B0604020202020204" pitchFamily="34" charset="0"/>
              <a:buChar char="•"/>
            </a:pPr>
            <a:r>
              <a:rPr lang="en-US" sz="3200" i="0" dirty="0">
                <a:solidFill>
                  <a:srgbClr val="0D0D0D"/>
                </a:solidFill>
                <a:effectLst/>
                <a:latin typeface="ui-sans-serif"/>
              </a:rPr>
              <a:t> </a:t>
            </a:r>
            <a:r>
              <a:rPr lang="en-US" sz="3200" b="1" i="0" dirty="0">
                <a:solidFill>
                  <a:srgbClr val="0D0D0D"/>
                </a:solidFill>
                <a:effectLst/>
                <a:latin typeface="ui-sans-serif"/>
              </a:rPr>
              <a:t>Integrate advanced embedding models (</a:t>
            </a:r>
            <a:r>
              <a:rPr lang="en-US" sz="3200" b="1" i="0" dirty="0" err="1">
                <a:solidFill>
                  <a:srgbClr val="0D0D0D"/>
                </a:solidFill>
                <a:effectLst/>
                <a:latin typeface="ui-sans-serif"/>
              </a:rPr>
              <a:t>OpenAI</a:t>
            </a:r>
            <a:r>
              <a:rPr lang="en-US" sz="3200" b="1" i="0" dirty="0">
                <a:solidFill>
                  <a:srgbClr val="0D0D0D"/>
                </a:solidFill>
                <a:effectLst/>
                <a:latin typeface="ui-sans-serif"/>
              </a:rPr>
              <a:t>, </a:t>
            </a:r>
            <a:r>
              <a:rPr lang="en-US" sz="3200" b="1" i="0" dirty="0" err="1">
                <a:solidFill>
                  <a:srgbClr val="0D0D0D"/>
                </a:solidFill>
                <a:effectLst/>
                <a:latin typeface="ui-sans-serif"/>
              </a:rPr>
              <a:t>HuggingFace</a:t>
            </a:r>
            <a:r>
              <a:rPr lang="en-US" sz="3200" b="1" i="0" dirty="0">
                <a:solidFill>
                  <a:srgbClr val="0D0D0D"/>
                </a:solidFill>
                <a:effectLst/>
                <a:latin typeface="ui-sans-serif"/>
              </a:rPr>
              <a:t>, etc.)</a:t>
            </a:r>
            <a:r>
              <a:rPr lang="en-US" sz="3200" i="0" dirty="0">
                <a:solidFill>
                  <a:srgbClr val="0D0D0D"/>
                </a:solidFill>
                <a:effectLst/>
                <a:latin typeface="ui-sans-serif"/>
              </a:rPr>
              <a:t>: Using stronger embedding models could significantly improve retrieval accuracy, especially for complex queries or technical documents.</a:t>
            </a:r>
          </a:p>
          <a:p>
            <a:pPr algn="l"/>
            <a:endParaRPr lang="en-US" sz="3200" i="0" dirty="0">
              <a:solidFill>
                <a:srgbClr val="0D0D0D"/>
              </a:solidFill>
              <a:effectLst/>
              <a:latin typeface="ui-sans-serif"/>
            </a:endParaRPr>
          </a:p>
          <a:p>
            <a:pPr algn="l">
              <a:buFont typeface="Arial" panose="020B0604020202020204" pitchFamily="34" charset="0"/>
              <a:buChar char="•"/>
            </a:pPr>
            <a:r>
              <a:rPr lang="en-US" sz="3200" i="0" dirty="0">
                <a:solidFill>
                  <a:srgbClr val="0D0D0D"/>
                </a:solidFill>
                <a:effectLst/>
                <a:latin typeface="ui-sans-serif"/>
              </a:rPr>
              <a:t> </a:t>
            </a:r>
            <a:r>
              <a:rPr lang="en-US" sz="3200" b="1" i="0" dirty="0">
                <a:solidFill>
                  <a:srgbClr val="0D0D0D"/>
                </a:solidFill>
                <a:effectLst/>
                <a:latin typeface="ui-sans-serif"/>
              </a:rPr>
              <a:t>Extend the architecture with more specialized agents</a:t>
            </a:r>
            <a:r>
              <a:rPr lang="en-US" sz="3200" i="0" dirty="0">
                <a:solidFill>
                  <a:srgbClr val="0D0D0D"/>
                </a:solidFill>
                <a:effectLst/>
                <a:latin typeface="ui-sans-serif"/>
              </a:rPr>
              <a:t>: Additional agents like a </a:t>
            </a:r>
            <a:r>
              <a:rPr lang="en-US" sz="3200" i="0" dirty="0" err="1">
                <a:solidFill>
                  <a:srgbClr val="0D0D0D"/>
                </a:solidFill>
                <a:effectLst/>
                <a:latin typeface="ui-sans-serif"/>
              </a:rPr>
              <a:t>SummarizerAgent</a:t>
            </a:r>
            <a:r>
              <a:rPr lang="en-US" sz="3200" i="0" dirty="0">
                <a:solidFill>
                  <a:srgbClr val="0D0D0D"/>
                </a:solidFill>
                <a:effectLst/>
                <a:latin typeface="ui-sans-serif"/>
              </a:rPr>
              <a:t> (to generate concise summaries) or </a:t>
            </a:r>
            <a:r>
              <a:rPr lang="en-US" sz="3200" i="0" dirty="0" err="1">
                <a:solidFill>
                  <a:srgbClr val="0D0D0D"/>
                </a:solidFill>
                <a:effectLst/>
                <a:latin typeface="ui-sans-serif"/>
              </a:rPr>
              <a:t>PlannerAgent</a:t>
            </a:r>
            <a:r>
              <a:rPr lang="en-US" sz="3200" i="0" dirty="0">
                <a:solidFill>
                  <a:srgbClr val="0D0D0D"/>
                </a:solidFill>
                <a:effectLst/>
                <a:latin typeface="ui-sans-serif"/>
              </a:rPr>
              <a:t> (to decide workflow steps) could make the system more powerful and flexible.</a:t>
            </a:r>
          </a:p>
          <a:p>
            <a:pPr algn="l"/>
            <a:r>
              <a:rPr lang="en-US" sz="3200" i="0" dirty="0">
                <a:solidFill>
                  <a:srgbClr val="0D0D0D"/>
                </a:solidFill>
                <a:effectLst/>
                <a:latin typeface="ui-sans-serif"/>
              </a:rPr>
              <a:t>.</a:t>
            </a:r>
          </a:p>
          <a:p>
            <a:br>
              <a:rPr lang="en-US" sz="3200" dirty="0"/>
            </a:br>
            <a:endParaRPr lang="en-US" sz="3000" spc="179" dirty="0">
              <a:solidFill>
                <a:srgbClr val="000000"/>
              </a:solidFill>
              <a:latin typeface="Helvetica World" panose="020B0604020202020204" charset="-128"/>
              <a:ea typeface="Helvetica World" panose="020B0604020202020204" charset="-128"/>
              <a:cs typeface="Helvetica World" panose="020B0604020202020204" charset="-128"/>
              <a:sym typeface="Helvetica Wor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4499469"/>
            <a:ext cx="10910396" cy="1754786"/>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11062</TotalTime>
  <Words>619</Words>
  <Application>Microsoft Office PowerPoint</Application>
  <PresentationFormat>Custom</PresentationFormat>
  <Paragraphs>38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DM Sans Bold</vt:lpstr>
      <vt:lpstr>Wingdings</vt:lpstr>
      <vt:lpstr>Helvetica World</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ANIRUDH</dc:creator>
  <cp:lastModifiedBy>Anirudh Saukar</cp:lastModifiedBy>
  <cp:revision>7</cp:revision>
  <dcterms:created xsi:type="dcterms:W3CDTF">2006-08-16T00:00:00Z</dcterms:created>
  <dcterms:modified xsi:type="dcterms:W3CDTF">2025-09-13T08:45:57Z</dcterms:modified>
  <dc:identifier>DAGZecA-C7M</dc:identifier>
</cp:coreProperties>
</file>