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0249" y="127000"/>
            <a:ext cx="7683500" cy="66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1398" y="226567"/>
            <a:ext cx="2521203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0616" y="2476500"/>
            <a:ext cx="5382767" cy="2094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875" y="291591"/>
            <a:ext cx="8333740" cy="321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Shri </a:t>
            </a:r>
            <a:r>
              <a:rPr dirty="0" sz="2000" spc="-5">
                <a:latin typeface="Times New Roman"/>
                <a:cs typeface="Times New Roman"/>
              </a:rPr>
              <a:t>Shankaracharya </a:t>
            </a:r>
            <a:r>
              <a:rPr dirty="0" sz="2000">
                <a:latin typeface="Times New Roman"/>
                <a:cs typeface="Times New Roman"/>
              </a:rPr>
              <a:t>Institute of </a:t>
            </a:r>
            <a:r>
              <a:rPr dirty="0" sz="2000" spc="-5">
                <a:latin typeface="Times New Roman"/>
                <a:cs typeface="Times New Roman"/>
              </a:rPr>
              <a:t>Professional Management </a:t>
            </a:r>
            <a:r>
              <a:rPr dirty="0" sz="2000">
                <a:latin typeface="Times New Roman"/>
                <a:cs typeface="Times New Roman"/>
              </a:rPr>
              <a:t>&amp; </a:t>
            </a:r>
            <a:r>
              <a:rPr dirty="0" sz="2000" spc="-25">
                <a:latin typeface="Times New Roman"/>
                <a:cs typeface="Times New Roman"/>
              </a:rPr>
              <a:t>Technology,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Raipur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2044" y="823976"/>
            <a:ext cx="351282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0">
                <a:latin typeface="Times New Roman"/>
                <a:cs typeface="Times New Roman"/>
              </a:rPr>
              <a:t>Minor Project Report</a:t>
            </a:r>
            <a:r>
              <a:rPr dirty="0" sz="2800" spc="-3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1527047"/>
            <a:ext cx="747204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 b="1">
                <a:solidFill>
                  <a:srgbClr val="0070C0"/>
                </a:solidFill>
                <a:latin typeface="Times New Roman"/>
                <a:cs typeface="Times New Roman"/>
              </a:rPr>
              <a:t>Student Feedback Sentiment</a:t>
            </a:r>
            <a:r>
              <a:rPr dirty="0" sz="3600" spc="-27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70C0"/>
                </a:solidFill>
                <a:latin typeface="Times New Roman"/>
                <a:cs typeface="Times New Roman"/>
              </a:rPr>
              <a:t>Analyser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212725">
              <a:lnSpc>
                <a:spcPct val="100000"/>
              </a:lnSpc>
            </a:pPr>
            <a:r>
              <a:rPr dirty="0" spc="-10"/>
              <a:t>CSE </a:t>
            </a:r>
            <a:r>
              <a:rPr dirty="0"/>
              <a:t>7</a:t>
            </a:r>
            <a:r>
              <a:rPr dirty="0" baseline="24691" sz="2700"/>
              <a:t>th</a:t>
            </a:r>
            <a:r>
              <a:rPr dirty="0" baseline="24691" sz="2700" spc="-300"/>
              <a:t> </a:t>
            </a:r>
            <a:r>
              <a:rPr dirty="0" sz="2700" spc="-5"/>
              <a:t>Semester</a:t>
            </a:r>
            <a:endParaRPr sz="2700"/>
          </a:p>
          <a:p>
            <a:pPr algn="ctr" marL="149860">
              <a:lnSpc>
                <a:spcPct val="100000"/>
              </a:lnSpc>
              <a:spcBef>
                <a:spcPts val="2210"/>
              </a:spcBef>
            </a:pPr>
            <a:r>
              <a:rPr dirty="0" sz="2000" spc="-5" b="0">
                <a:latin typeface="Times New Roman"/>
                <a:cs typeface="Times New Roman"/>
              </a:rPr>
              <a:t>Department </a:t>
            </a:r>
            <a:r>
              <a:rPr dirty="0" sz="2000" b="0">
                <a:latin typeface="Times New Roman"/>
                <a:cs typeface="Times New Roman"/>
              </a:rPr>
              <a:t>of </a:t>
            </a:r>
            <a:r>
              <a:rPr dirty="0" sz="2000" spc="-5" b="0">
                <a:latin typeface="Times New Roman"/>
                <a:cs typeface="Times New Roman"/>
              </a:rPr>
              <a:t>Computer Science and</a:t>
            </a:r>
            <a:r>
              <a:rPr dirty="0" sz="2000" spc="3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Engineering,</a:t>
            </a:r>
            <a:endParaRPr sz="2000">
              <a:latin typeface="Times New Roman"/>
              <a:cs typeface="Times New Roman"/>
            </a:endParaRPr>
          </a:p>
          <a:p>
            <a:pPr algn="ctr" marL="149860">
              <a:lnSpc>
                <a:spcPct val="100000"/>
              </a:lnSpc>
              <a:spcBef>
                <a:spcPts val="1915"/>
              </a:spcBef>
            </a:pPr>
            <a:r>
              <a:rPr dirty="0" sz="1800"/>
              <a:t>Batch</a:t>
            </a:r>
            <a:r>
              <a:rPr dirty="0" sz="1800" spc="-100"/>
              <a:t> </a:t>
            </a:r>
            <a:r>
              <a:rPr dirty="0" sz="1800"/>
              <a:t>2018-2022</a:t>
            </a:r>
            <a:endParaRPr sz="1800"/>
          </a:p>
          <a:p>
            <a:pPr marL="149860"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14629">
              <a:lnSpc>
                <a:spcPct val="100000"/>
              </a:lnSpc>
            </a:pPr>
            <a:r>
              <a:rPr dirty="0" sz="2000" spc="-5" b="0">
                <a:latin typeface="Times New Roman"/>
                <a:cs typeface="Times New Roman"/>
              </a:rPr>
              <a:t>Session July </a:t>
            </a:r>
            <a:r>
              <a:rPr dirty="0" sz="2000" b="0">
                <a:latin typeface="Times New Roman"/>
                <a:cs typeface="Times New Roman"/>
              </a:rPr>
              <a:t>– Dec</a:t>
            </a:r>
            <a:r>
              <a:rPr dirty="0" sz="2000" spc="-6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2021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839" y="5164835"/>
            <a:ext cx="2494280" cy="111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699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  <a:p>
            <a:pPr algn="ctr" marR="52069">
              <a:lnSpc>
                <a:spcPts val="2155"/>
              </a:lnSpc>
              <a:spcBef>
                <a:spcPts val="35"/>
              </a:spcBef>
            </a:pPr>
            <a:r>
              <a:rPr dirty="0" sz="1800" b="1">
                <a:latin typeface="Times New Roman"/>
                <a:cs typeface="Times New Roman"/>
              </a:rPr>
              <a:t>Prof. </a:t>
            </a:r>
            <a:r>
              <a:rPr dirty="0" sz="1800" spc="-5" b="1">
                <a:latin typeface="Times New Roman"/>
                <a:cs typeface="Times New Roman"/>
              </a:rPr>
              <a:t>Guide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35"/>
              </a:lnSpc>
            </a:pPr>
            <a:r>
              <a:rPr dirty="0" sz="1800" spc="-45" b="1">
                <a:latin typeface="Times New Roman"/>
                <a:cs typeface="Times New Roman"/>
              </a:rPr>
              <a:t>Dr. </a:t>
            </a:r>
            <a:r>
              <a:rPr dirty="0" sz="1800" spc="-5" b="1">
                <a:latin typeface="Times New Roman"/>
                <a:cs typeface="Times New Roman"/>
              </a:rPr>
              <a:t>Chaitali Biswas</a:t>
            </a:r>
            <a:r>
              <a:rPr dirty="0" sz="1800" spc="-2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Dutta</a:t>
            </a: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ts val="2140"/>
              </a:lnSpc>
            </a:pPr>
            <a:r>
              <a:rPr dirty="0" sz="1800" spc="-5">
                <a:latin typeface="Times New Roman"/>
                <a:cs typeface="Times New Roman"/>
              </a:rPr>
              <a:t>(Assistant Professor,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CSE)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8479" y="5281167"/>
            <a:ext cx="217233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Project Group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Members: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552" y="5782564"/>
            <a:ext cx="3309620" cy="713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ts val="1839"/>
              </a:lnSpc>
            </a:pPr>
            <a:r>
              <a:rPr dirty="0" sz="1700" spc="-5" b="1">
                <a:latin typeface="Times New Roman"/>
                <a:cs typeface="Times New Roman"/>
              </a:rPr>
              <a:t>ADHIREDDY </a:t>
            </a:r>
            <a:r>
              <a:rPr dirty="0" sz="1700" spc="-35" b="1">
                <a:latin typeface="Times New Roman"/>
                <a:cs typeface="Times New Roman"/>
              </a:rPr>
              <a:t>PRAVEEN</a:t>
            </a:r>
            <a:r>
              <a:rPr dirty="0" sz="1700" spc="-12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KUMAR  </a:t>
            </a:r>
            <a:r>
              <a:rPr dirty="0" sz="1700" b="1">
                <a:latin typeface="Times New Roman"/>
                <a:cs typeface="Times New Roman"/>
              </a:rPr>
              <a:t>ANIRUDH </a:t>
            </a:r>
            <a:r>
              <a:rPr dirty="0" sz="1700" spc="-80" b="1">
                <a:latin typeface="Times New Roman"/>
                <a:cs typeface="Times New Roman"/>
              </a:rPr>
              <a:t>GOPAWAR  </a:t>
            </a:r>
            <a:r>
              <a:rPr dirty="0" sz="1700" spc="-20" b="1">
                <a:latin typeface="Times New Roman"/>
                <a:cs typeface="Times New Roman"/>
              </a:rPr>
              <a:t>DEVWRAT</a:t>
            </a:r>
            <a:r>
              <a:rPr dirty="0" sz="1700" spc="-114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SINGH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9308"/>
            <a:ext cx="7900034" cy="402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99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This application </a:t>
            </a:r>
            <a:r>
              <a:rPr dirty="0" sz="3200" spc="-20">
                <a:latin typeface="Calibri"/>
                <a:cs typeface="Calibri"/>
              </a:rPr>
              <a:t>represents </a:t>
            </a:r>
            <a:r>
              <a:rPr dirty="0" sz="3200" spc="-5">
                <a:latin typeface="Calibri"/>
                <a:cs typeface="Calibri"/>
              </a:rPr>
              <a:t>end result in </a:t>
            </a:r>
            <a:r>
              <a:rPr dirty="0" sz="3200" spc="-15">
                <a:latin typeface="Calibri"/>
                <a:cs typeface="Calibri"/>
              </a:rPr>
              <a:t>word  </a:t>
            </a:r>
            <a:r>
              <a:rPr dirty="0" sz="3200" spc="-5">
                <a:latin typeface="Calibri"/>
                <a:cs typeface="Calibri"/>
              </a:rPr>
              <a:t>cloud, confusion matrix, classification report  and pie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charts.</a:t>
            </a:r>
            <a:endParaRPr sz="3200">
              <a:latin typeface="Calibri"/>
              <a:cs typeface="Calibri"/>
            </a:endParaRPr>
          </a:p>
          <a:p>
            <a:pPr marL="355600" marR="275590" indent="-342900">
              <a:lnSpc>
                <a:spcPct val="996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This is </a:t>
            </a:r>
            <a:r>
              <a:rPr dirty="0" sz="3200">
                <a:latin typeface="Calibri"/>
                <a:cs typeface="Calibri"/>
              </a:rPr>
              <a:t>highly </a:t>
            </a:r>
            <a:r>
              <a:rPr dirty="0" sz="3200" spc="-5">
                <a:latin typeface="Calibri"/>
                <a:cs typeface="Calibri"/>
              </a:rPr>
              <a:t>scalable and </a:t>
            </a:r>
            <a:r>
              <a:rPr dirty="0" sz="3200">
                <a:latin typeface="Calibri"/>
                <a:cs typeface="Calibri"/>
              </a:rPr>
              <a:t>can </a:t>
            </a:r>
            <a:r>
              <a:rPr dirty="0" sz="3200" spc="-5">
                <a:latin typeface="Calibri"/>
                <a:cs typeface="Calibri"/>
              </a:rPr>
              <a:t>be used </a:t>
            </a:r>
            <a:r>
              <a:rPr dirty="0" sz="3200" spc="-10">
                <a:latin typeface="Calibri"/>
                <a:cs typeface="Calibri"/>
              </a:rPr>
              <a:t>in  </a:t>
            </a:r>
            <a:r>
              <a:rPr dirty="0" sz="3200" spc="-25">
                <a:latin typeface="Calibri"/>
                <a:cs typeface="Calibri"/>
              </a:rPr>
              <a:t>different </a:t>
            </a:r>
            <a:r>
              <a:rPr dirty="0" sz="3200" spc="-5">
                <a:latin typeface="Calibri"/>
                <a:cs typeface="Calibri"/>
              </a:rPr>
              <a:t>scenarios </a:t>
            </a:r>
            <a:r>
              <a:rPr dirty="0" sz="3200" spc="-30">
                <a:latin typeface="Calibri"/>
                <a:cs typeface="Calibri"/>
              </a:rPr>
              <a:t>like </a:t>
            </a:r>
            <a:r>
              <a:rPr dirty="0" sz="3200" spc="-15">
                <a:latin typeface="Calibri"/>
                <a:cs typeface="Calibri"/>
              </a:rPr>
              <a:t>to perform </a:t>
            </a:r>
            <a:r>
              <a:rPr dirty="0" sz="3200" spc="-5">
                <a:latin typeface="Calibri"/>
                <a:cs typeface="Calibri"/>
              </a:rPr>
              <a:t>analysis  hotel and </a:t>
            </a:r>
            <a:r>
              <a:rPr dirty="0" sz="3200" spc="-25">
                <a:latin typeface="Calibri"/>
                <a:cs typeface="Calibri"/>
              </a:rPr>
              <a:t>restaurant </a:t>
            </a:r>
            <a:r>
              <a:rPr dirty="0" sz="3200" spc="-15">
                <a:latin typeface="Calibri"/>
                <a:cs typeface="Calibri"/>
              </a:rPr>
              <a:t>feedback. </a:t>
            </a:r>
            <a:r>
              <a:rPr dirty="0" sz="3200" spc="-5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was  </a:t>
            </a:r>
            <a:r>
              <a:rPr dirty="0" sz="3200" spc="-5">
                <a:latin typeface="Calibri"/>
                <a:cs typeface="Calibri"/>
              </a:rPr>
              <a:t>developed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run </a:t>
            </a:r>
            <a:r>
              <a:rPr dirty="0" sz="3200">
                <a:latin typeface="Calibri"/>
                <a:cs typeface="Calibri"/>
              </a:rPr>
              <a:t>on </a:t>
            </a:r>
            <a:r>
              <a:rPr dirty="0" sz="3200" spc="-40">
                <a:latin typeface="Calibri"/>
                <a:cs typeface="Calibri"/>
              </a:rPr>
              <a:t>Window, </a:t>
            </a:r>
            <a:r>
              <a:rPr dirty="0" sz="3200">
                <a:latin typeface="Calibri"/>
                <a:cs typeface="Calibri"/>
              </a:rPr>
              <a:t>Mac OS X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 </a:t>
            </a:r>
            <a:r>
              <a:rPr dirty="0" sz="3200" spc="-5">
                <a:latin typeface="Calibri"/>
                <a:cs typeface="Calibri"/>
              </a:rPr>
              <a:t>Linux.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219212"/>
            <a:ext cx="6663053" cy="514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388" y="500379"/>
            <a:ext cx="5499735" cy="711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/>
              <a:t>WORK </a:t>
            </a:r>
            <a:r>
              <a:rPr dirty="0" sz="4400" spc="-5"/>
              <a:t>FLOW</a:t>
            </a:r>
            <a:r>
              <a:rPr dirty="0" sz="4400" spc="-95"/>
              <a:t> </a:t>
            </a:r>
            <a:r>
              <a:rPr dirty="0" sz="4400"/>
              <a:t>DIAGRAM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027" y="344932"/>
            <a:ext cx="3616325" cy="5054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Product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02740"/>
            <a:ext cx="1995170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Function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Requirement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6111" y="2087892"/>
          <a:ext cx="7409815" cy="423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71"/>
                <a:gridCol w="6434321"/>
              </a:tblGrid>
              <a:tr h="230879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 &amp;</a:t>
                      </a:r>
                      <a:r>
                        <a:rPr dirty="0" sz="12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716286">
                <a:tc>
                  <a:txBody>
                    <a:bodyPr/>
                    <a:lstStyle/>
                    <a:p>
                      <a:pPr marL="60960">
                        <a:lnSpc>
                          <a:spcPts val="128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</a:t>
                      </a:r>
                      <a:r>
                        <a:rPr dirty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Login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The admin and user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able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 login into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system.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marL="60960">
                        <a:lnSpc>
                          <a:spcPts val="136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6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 :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File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Selection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The admin will be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able to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select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file.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56088">
                <a:tc>
                  <a:txBody>
                    <a:bodyPr/>
                    <a:lstStyle/>
                    <a:p>
                      <a:pPr marL="6096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Test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Train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This feature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allow admin to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perform analysis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dataset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marL="60960">
                        <a:lnSpc>
                          <a:spcPts val="136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6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 :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Dashboard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Here admin can check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Insights.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6096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2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Form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Student should be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able to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give feedback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here.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56082">
                <a:tc>
                  <a:txBody>
                    <a:bodyPr/>
                    <a:lstStyle/>
                    <a:p>
                      <a:pPr marL="6096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Dump</a:t>
                      </a:r>
                      <a:r>
                        <a:rPr dirty="0" sz="12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Student feedback should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dump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excel</a:t>
                      </a:r>
                      <a:r>
                        <a:rPr dirty="0" sz="120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file.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3408"/>
            <a:ext cx="4597400" cy="52133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/>
              <a:t>Non </a:t>
            </a:r>
            <a:r>
              <a:rPr dirty="0" sz="3200" spc="-5"/>
              <a:t>Function</a:t>
            </a:r>
            <a:r>
              <a:rPr dirty="0" sz="3200" spc="-30"/>
              <a:t> </a:t>
            </a:r>
            <a:r>
              <a:rPr dirty="0" sz="3200" spc="-5"/>
              <a:t>Requirement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608" y="1213103"/>
          <a:ext cx="7632700" cy="504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694"/>
                <a:gridCol w="6633203"/>
              </a:tblGrid>
              <a:tr h="273557"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 &amp;</a:t>
                      </a:r>
                      <a:r>
                        <a:rPr dirty="0" sz="12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854201">
                <a:tc>
                  <a:txBody>
                    <a:bodyPr/>
                    <a:lstStyle/>
                    <a:p>
                      <a:pPr marL="62230">
                        <a:lnSpc>
                          <a:spcPts val="128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</a:t>
                      </a:r>
                      <a:r>
                        <a:rPr dirty="0" sz="12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Responsive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System Design should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responsive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80288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 :</a:t>
                      </a:r>
                      <a:r>
                        <a:rPr dirty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Response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Data analysis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time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should be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quick.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80288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</a:t>
                      </a:r>
                      <a:r>
                        <a:rPr dirty="0" sz="12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UI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System UI should be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friendly.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80288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 :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Compatibility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System should be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compatibile.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80288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</a:t>
                      </a:r>
                      <a:r>
                        <a:rPr dirty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Support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Proposed System should support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browser.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NFR6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192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Title:</a:t>
                      </a:r>
                      <a:r>
                        <a:rPr dirty="0" sz="12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Scalable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Desc: System should be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scalable.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2">
                      <a:solidFill>
                        <a:srgbClr val="FFFFFF"/>
                      </a:solidFill>
                      <a:prstDash val="solid"/>
                    </a:lnL>
                    <a:lnR w="12179">
                      <a:solidFill>
                        <a:srgbClr val="FFFFFF"/>
                      </a:solidFill>
                      <a:prstDash val="solid"/>
                    </a:lnR>
                    <a:lnT w="12179">
                      <a:solidFill>
                        <a:srgbClr val="FFFFFF"/>
                      </a:solidFill>
                      <a:prstDash val="solid"/>
                    </a:lnT>
                    <a:lnB w="1217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0" y="3009899"/>
            <a:ext cx="6431267" cy="170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">
              <a:lnSpc>
                <a:spcPct val="100000"/>
              </a:lnSpc>
            </a:pPr>
            <a:r>
              <a:rPr dirty="0" spc="-5"/>
              <a:t>DFD</a:t>
            </a:r>
            <a:r>
              <a:rPr dirty="0" spc="-75"/>
              <a:t> </a:t>
            </a:r>
            <a:r>
              <a:rPr dirty="0" spc="-5"/>
              <a:t>Level-0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9260" y="1905012"/>
            <a:ext cx="5745467" cy="3915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">
              <a:lnSpc>
                <a:spcPct val="100000"/>
              </a:lnSpc>
            </a:pPr>
            <a:r>
              <a:rPr dirty="0" spc="-5"/>
              <a:t>DFD</a:t>
            </a:r>
            <a:r>
              <a:rPr dirty="0" spc="-75"/>
              <a:t> </a:t>
            </a:r>
            <a:r>
              <a:rPr dirty="0" spc="-5"/>
              <a:t>Level-1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199" y="1444624"/>
            <a:ext cx="6172199" cy="466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135" y="500379"/>
            <a:ext cx="4182110" cy="711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/>
              <a:t>Use </a:t>
            </a:r>
            <a:r>
              <a:rPr dirty="0" sz="4400" spc="-5"/>
              <a:t>Case</a:t>
            </a:r>
            <a:r>
              <a:rPr dirty="0" sz="4400" spc="-80"/>
              <a:t> </a:t>
            </a:r>
            <a:r>
              <a:rPr dirty="0" sz="4400" spc="-5"/>
              <a:t>Diagram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355" y="2310129"/>
            <a:ext cx="7781288" cy="310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0767" y="226567"/>
            <a:ext cx="2453005" cy="6477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ER</a:t>
            </a:r>
            <a:r>
              <a:rPr dirty="0" spc="-85"/>
              <a:t> </a:t>
            </a:r>
            <a:r>
              <a:rPr dirty="0" spc="-5"/>
              <a:t>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59" y="2362212"/>
            <a:ext cx="7726678" cy="300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9979" y="226567"/>
            <a:ext cx="4399280" cy="6477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Component</a:t>
            </a:r>
            <a:r>
              <a:rPr dirty="0" spc="-65"/>
              <a:t> </a:t>
            </a:r>
            <a:r>
              <a:rPr dirty="0" spc="-5"/>
              <a:t>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7" y="2631947"/>
            <a:ext cx="5362575" cy="12103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1">
                <a:latin typeface="Arial Black"/>
                <a:cs typeface="Arial Black"/>
              </a:rPr>
              <a:t>Thank</a:t>
            </a:r>
            <a:r>
              <a:rPr dirty="0" sz="7200" spc="-105" b="1">
                <a:latin typeface="Arial Black"/>
                <a:cs typeface="Arial Black"/>
              </a:rPr>
              <a:t> </a:t>
            </a:r>
            <a:r>
              <a:rPr dirty="0" sz="7200" b="1">
                <a:latin typeface="Arial Black"/>
                <a:cs typeface="Arial Black"/>
              </a:rPr>
              <a:t>You</a:t>
            </a:r>
            <a:endParaRPr sz="7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140" y="381508"/>
            <a:ext cx="182626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OBJECTIVE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3246" y="1173480"/>
            <a:ext cx="7954009" cy="3843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6350">
              <a:lnSpc>
                <a:spcPts val="2400"/>
              </a:lnSpc>
            </a:pPr>
            <a:r>
              <a:rPr dirty="0" sz="2500" spc="-5">
                <a:latin typeface="Calibri"/>
                <a:cs typeface="Calibri"/>
              </a:rPr>
              <a:t>It is crucial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20">
                <a:latin typeface="Calibri"/>
                <a:cs typeface="Calibri"/>
              </a:rPr>
              <a:t>understand </a:t>
            </a:r>
            <a:r>
              <a:rPr dirty="0" sz="2500" spc="-5">
                <a:latin typeface="Calibri"/>
                <a:cs typeface="Calibri"/>
              </a:rPr>
              <a:t>the patterns </a:t>
            </a:r>
            <a:r>
              <a:rPr dirty="0" sz="2500" spc="-15">
                <a:latin typeface="Calibri"/>
                <a:cs typeface="Calibri"/>
              </a:rPr>
              <a:t>generated </a:t>
            </a:r>
            <a:r>
              <a:rPr dirty="0" sz="2500" spc="-5">
                <a:latin typeface="Calibri"/>
                <a:cs typeface="Calibri"/>
              </a:rPr>
              <a:t>by student  feedback </a:t>
            </a:r>
            <a:r>
              <a:rPr dirty="0" sz="2500" spc="-10">
                <a:latin typeface="Calibri"/>
                <a:cs typeface="Calibri"/>
              </a:rPr>
              <a:t>data to </a:t>
            </a:r>
            <a:r>
              <a:rPr dirty="0" sz="2500" spc="-20">
                <a:latin typeface="Calibri"/>
                <a:cs typeface="Calibri"/>
              </a:rPr>
              <a:t>effectively improve </a:t>
            </a:r>
            <a:r>
              <a:rPr dirty="0" sz="2500" spc="-5">
                <a:latin typeface="Calibri"/>
                <a:cs typeface="Calibri"/>
              </a:rPr>
              <a:t>the performance of the  institution. There is </a:t>
            </a:r>
            <a:r>
              <a:rPr dirty="0" sz="2500">
                <a:latin typeface="Calibri"/>
                <a:cs typeface="Calibri"/>
              </a:rPr>
              <a:t>also </a:t>
            </a:r>
            <a:r>
              <a:rPr dirty="0" sz="2500" spc="-5">
                <a:latin typeface="Calibri"/>
                <a:cs typeface="Calibri"/>
              </a:rPr>
              <a:t>a requirement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automate the  student feedback </a:t>
            </a:r>
            <a:r>
              <a:rPr dirty="0" sz="2500" spc="-25">
                <a:latin typeface="Calibri"/>
                <a:cs typeface="Calibri"/>
              </a:rPr>
              <a:t>system </a:t>
            </a:r>
            <a:r>
              <a:rPr dirty="0" sz="2500" spc="-5">
                <a:latin typeface="Calibri"/>
                <a:cs typeface="Calibri"/>
              </a:rPr>
              <a:t>in order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handle a </a:t>
            </a:r>
            <a:r>
              <a:rPr dirty="0" sz="2500" spc="-15">
                <a:latin typeface="Calibri"/>
                <a:cs typeface="Calibri"/>
              </a:rPr>
              <a:t>large </a:t>
            </a:r>
            <a:r>
              <a:rPr dirty="0" sz="2500" spc="-5">
                <a:latin typeface="Calibri"/>
                <a:cs typeface="Calibri"/>
              </a:rPr>
              <a:t>amount</a:t>
            </a:r>
            <a:r>
              <a:rPr dirty="0" sz="2500" spc="-1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 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5">
                <a:latin typeface="Calibri"/>
                <a:cs typeface="Calibri"/>
              </a:rPr>
              <a:t>and analyse them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effectively.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 marL="50165" marR="42545" indent="-635">
              <a:lnSpc>
                <a:spcPct val="80100"/>
              </a:lnSpc>
            </a:pPr>
            <a:r>
              <a:rPr dirty="0" sz="2500" spc="-7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achieve this </a:t>
            </a:r>
            <a:r>
              <a:rPr dirty="0" sz="2500">
                <a:latin typeface="Calibri"/>
                <a:cs typeface="Calibri"/>
              </a:rPr>
              <a:t>proposed </a:t>
            </a:r>
            <a:r>
              <a:rPr dirty="0" sz="2500" spc="-25">
                <a:latin typeface="Calibri"/>
                <a:cs typeface="Calibri"/>
              </a:rPr>
              <a:t>system </a:t>
            </a:r>
            <a:r>
              <a:rPr dirty="0" sz="2500" spc="-5">
                <a:latin typeface="Calibri"/>
                <a:cs typeface="Calibri"/>
              </a:rPr>
              <a:t>is </a:t>
            </a:r>
            <a:r>
              <a:rPr dirty="0" sz="2500">
                <a:latin typeface="Calibri"/>
                <a:cs typeface="Calibri"/>
              </a:rPr>
              <a:t>created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5">
                <a:latin typeface="Calibri"/>
                <a:cs typeface="Calibri"/>
              </a:rPr>
              <a:t>educational 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5">
                <a:latin typeface="Calibri"/>
                <a:cs typeface="Calibri"/>
              </a:rPr>
              <a:t>mining. Educational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5">
                <a:latin typeface="Calibri"/>
                <a:cs typeface="Calibri"/>
              </a:rPr>
              <a:t>mining </a:t>
            </a:r>
            <a:r>
              <a:rPr dirty="0" sz="2500" spc="-30">
                <a:latin typeface="Calibri"/>
                <a:cs typeface="Calibri"/>
              </a:rPr>
              <a:t>refers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practices,  mechanisms and </a:t>
            </a:r>
            <a:r>
              <a:rPr dirty="0" sz="2500">
                <a:latin typeface="Calibri"/>
                <a:cs typeface="Calibri"/>
              </a:rPr>
              <a:t>researches </a:t>
            </a:r>
            <a:r>
              <a:rPr dirty="0" sz="2500" spc="-15">
                <a:latin typeface="Calibri"/>
                <a:cs typeface="Calibri"/>
              </a:rPr>
              <a:t>invented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>
                <a:latin typeface="Calibri"/>
                <a:cs typeface="Calibri"/>
              </a:rPr>
              <a:t>automatically  </a:t>
            </a:r>
            <a:r>
              <a:rPr dirty="0" sz="2500" spc="-5">
                <a:latin typeface="Calibri"/>
                <a:cs typeface="Calibri"/>
              </a:rPr>
              <a:t>extracting meaning </a:t>
            </a:r>
            <a:r>
              <a:rPr dirty="0" sz="2500" spc="-10">
                <a:latin typeface="Calibri"/>
                <a:cs typeface="Calibri"/>
              </a:rPr>
              <a:t>from </a:t>
            </a:r>
            <a:r>
              <a:rPr dirty="0" sz="2500" spc="-15">
                <a:latin typeface="Calibri"/>
                <a:cs typeface="Calibri"/>
              </a:rPr>
              <a:t>large </a:t>
            </a:r>
            <a:r>
              <a:rPr dirty="0" sz="2500" spc="-5">
                <a:latin typeface="Calibri"/>
                <a:cs typeface="Calibri"/>
              </a:rPr>
              <a:t>repositories of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20">
                <a:latin typeface="Calibri"/>
                <a:cs typeface="Calibri"/>
              </a:rPr>
              <a:t>generated  </a:t>
            </a:r>
            <a:r>
              <a:rPr dirty="0" sz="2500" spc="-5">
                <a:latin typeface="Calibri"/>
                <a:cs typeface="Calibri"/>
              </a:rPr>
              <a:t>by or related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20">
                <a:latin typeface="Calibri"/>
                <a:cs typeface="Calibri"/>
              </a:rPr>
              <a:t>student’s </a:t>
            </a:r>
            <a:r>
              <a:rPr dirty="0" sz="2500" spc="-5">
                <a:latin typeface="Calibri"/>
                <a:cs typeface="Calibri"/>
              </a:rPr>
              <a:t>learning activities in educational  </a:t>
            </a:r>
            <a:r>
              <a:rPr dirty="0" sz="2500" spc="-30">
                <a:latin typeface="Calibri"/>
                <a:cs typeface="Calibri"/>
              </a:rPr>
              <a:t>system.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848" y="471423"/>
            <a:ext cx="4218305" cy="711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/>
              <a:t>About The</a:t>
            </a:r>
            <a:r>
              <a:rPr dirty="0" sz="4400" spc="-85"/>
              <a:t> </a:t>
            </a:r>
            <a:r>
              <a:rPr dirty="0" sz="4400" spc="-5"/>
              <a:t>Project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8041005" cy="3914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2636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Student Feedback Sentiment Analysis is a tool that helps  admin or university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check student feedback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5">
                <a:latin typeface="Calibri"/>
                <a:cs typeface="Calibri"/>
              </a:rPr>
              <a:t>the  university and </a:t>
            </a:r>
            <a:r>
              <a:rPr dirty="0" sz="2500" spc="-35">
                <a:latin typeface="Calibri"/>
                <a:cs typeface="Calibri"/>
              </a:rPr>
              <a:t>faculty. </a:t>
            </a:r>
            <a:r>
              <a:rPr dirty="0" sz="2500" spc="-5">
                <a:latin typeface="Calibri"/>
                <a:cs typeface="Calibri"/>
              </a:rPr>
              <a:t>This tool primary purpose is to  identify the problem in the university by the student  feedback. This tool performs sentiment analysis to </a:t>
            </a:r>
            <a:r>
              <a:rPr dirty="0" sz="2500" spc="25">
                <a:latin typeface="Calibri"/>
                <a:cs typeface="Calibri"/>
              </a:rPr>
              <a:t>findout 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5">
                <a:latin typeface="Calibri"/>
                <a:cs typeface="Calibri"/>
              </a:rPr>
              <a:t>insights </a:t>
            </a:r>
            <a:r>
              <a:rPr dirty="0" sz="2500" spc="-15">
                <a:latin typeface="Calibri"/>
                <a:cs typeface="Calibri"/>
              </a:rPr>
              <a:t>from </a:t>
            </a:r>
            <a:r>
              <a:rPr dirty="0" sz="2500" spc="-5">
                <a:latin typeface="Calibri"/>
                <a:cs typeface="Calibri"/>
              </a:rPr>
              <a:t>the student</a:t>
            </a:r>
            <a:r>
              <a:rPr dirty="0" sz="2500" spc="-20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feedback.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This tool will give the quick and </a:t>
            </a:r>
            <a:r>
              <a:rPr dirty="0" sz="2500" spc="-15">
                <a:latin typeface="Calibri"/>
                <a:cs typeface="Calibri"/>
              </a:rPr>
              <a:t>accurate </a:t>
            </a:r>
            <a:r>
              <a:rPr dirty="0" sz="2500" spc="-5">
                <a:latin typeface="Calibri"/>
                <a:cs typeface="Calibri"/>
              </a:rPr>
              <a:t>result to the  admin by performing analysis </a:t>
            </a:r>
            <a:r>
              <a:rPr dirty="0" sz="2500" spc="5">
                <a:latin typeface="Calibri"/>
                <a:cs typeface="Calibri"/>
              </a:rPr>
              <a:t>on </a:t>
            </a:r>
            <a:r>
              <a:rPr dirty="0" sz="2500" spc="-5">
                <a:latin typeface="Calibri"/>
                <a:cs typeface="Calibri"/>
              </a:rPr>
              <a:t>feedback </a:t>
            </a:r>
            <a:r>
              <a:rPr dirty="0" sz="2500" spc="-15">
                <a:latin typeface="Calibri"/>
                <a:cs typeface="Calibri"/>
              </a:rPr>
              <a:t>data. </a:t>
            </a:r>
            <a:r>
              <a:rPr dirty="0" sz="2500" spc="-5">
                <a:latin typeface="Calibri"/>
                <a:cs typeface="Calibri"/>
              </a:rPr>
              <a:t>So that  university </a:t>
            </a:r>
            <a:r>
              <a:rPr dirty="0" sz="2500">
                <a:latin typeface="Calibri"/>
                <a:cs typeface="Calibri"/>
              </a:rPr>
              <a:t>can </a:t>
            </a:r>
            <a:r>
              <a:rPr dirty="0" sz="2500" spc="-5">
                <a:latin typeface="Calibri"/>
                <a:cs typeface="Calibri"/>
              </a:rPr>
              <a:t>figure out the </a:t>
            </a:r>
            <a:r>
              <a:rPr dirty="0" sz="2500">
                <a:latin typeface="Calibri"/>
                <a:cs typeface="Calibri"/>
              </a:rPr>
              <a:t>real </a:t>
            </a:r>
            <a:r>
              <a:rPr dirty="0" sz="2500" spc="-5">
                <a:latin typeface="Calibri"/>
                <a:cs typeface="Calibri"/>
              </a:rPr>
              <a:t>problem in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25">
                <a:latin typeface="Calibri"/>
                <a:cs typeface="Calibri"/>
              </a:rPr>
              <a:t>system</a:t>
            </a:r>
            <a:r>
              <a:rPr dirty="0" sz="2500" spc="-24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  fix it </a:t>
            </a:r>
            <a:r>
              <a:rPr dirty="0" sz="2500">
                <a:latin typeface="Calibri"/>
                <a:cs typeface="Calibri"/>
              </a:rPr>
              <a:t>as soon as</a:t>
            </a:r>
            <a:r>
              <a:rPr dirty="0" sz="2500" spc="-17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possible.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3600"/>
            <a:ext cx="7924800" cy="467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This tool </a:t>
            </a:r>
            <a:r>
              <a:rPr dirty="0" sz="2500">
                <a:latin typeface="Calibri"/>
                <a:cs typeface="Calibri"/>
              </a:rPr>
              <a:t>can </a:t>
            </a:r>
            <a:r>
              <a:rPr dirty="0" sz="2500" spc="-5">
                <a:latin typeface="Calibri"/>
                <a:cs typeface="Calibri"/>
              </a:rPr>
              <a:t>be used </a:t>
            </a:r>
            <a:r>
              <a:rPr dirty="0" sz="2500" spc="5">
                <a:latin typeface="Calibri"/>
                <a:cs typeface="Calibri"/>
              </a:rPr>
              <a:t>in </a:t>
            </a:r>
            <a:r>
              <a:rPr dirty="0" sz="2500" spc="-5">
                <a:latin typeface="Calibri"/>
                <a:cs typeface="Calibri"/>
              </a:rPr>
              <a:t>other business </a:t>
            </a:r>
            <a:r>
              <a:rPr dirty="0" sz="2500" spc="-10">
                <a:latin typeface="Calibri"/>
                <a:cs typeface="Calibri"/>
              </a:rPr>
              <a:t>like, to </a:t>
            </a:r>
            <a:r>
              <a:rPr dirty="0" sz="2500" spc="-5">
                <a:latin typeface="Calibri"/>
                <a:cs typeface="Calibri"/>
              </a:rPr>
              <a:t>check  customer review in </a:t>
            </a:r>
            <a:r>
              <a:rPr dirty="0" sz="2500" spc="-20">
                <a:latin typeface="Calibri"/>
                <a:cs typeface="Calibri"/>
              </a:rPr>
              <a:t>restaurants </a:t>
            </a:r>
            <a:r>
              <a:rPr dirty="0" sz="2500" spc="-10">
                <a:latin typeface="Calibri"/>
                <a:cs typeface="Calibri"/>
              </a:rPr>
              <a:t>and </a:t>
            </a:r>
            <a:r>
              <a:rPr dirty="0" sz="2500" spc="-5">
                <a:latin typeface="Calibri"/>
                <a:cs typeface="Calibri"/>
              </a:rPr>
              <a:t>hotels, only thing</a:t>
            </a:r>
            <a:r>
              <a:rPr dirty="0" sz="2500" spc="-1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need 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be change is dataset. </a:t>
            </a:r>
            <a:r>
              <a:rPr dirty="0" sz="2500" spc="-7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find </a:t>
            </a:r>
            <a:r>
              <a:rPr dirty="0" sz="2500">
                <a:latin typeface="Calibri"/>
                <a:cs typeface="Calibri"/>
              </a:rPr>
              <a:t>out </a:t>
            </a:r>
            <a:r>
              <a:rPr dirty="0" sz="2500" spc="-5">
                <a:latin typeface="Calibri"/>
                <a:cs typeface="Calibri"/>
              </a:rPr>
              <a:t>customer wants and  expectation, this </a:t>
            </a:r>
            <a:r>
              <a:rPr dirty="0" sz="2500">
                <a:latin typeface="Calibri"/>
                <a:cs typeface="Calibri"/>
              </a:rPr>
              <a:t>tool </a:t>
            </a:r>
            <a:r>
              <a:rPr dirty="0" sz="2500" spc="-5">
                <a:latin typeface="Calibri"/>
                <a:cs typeface="Calibri"/>
              </a:rPr>
              <a:t>can be used </a:t>
            </a:r>
            <a:r>
              <a:rPr dirty="0" sz="2500" spc="-1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perform sentiment  analysis on customer feedback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>
                <a:latin typeface="Calibri"/>
                <a:cs typeface="Calibri"/>
              </a:rPr>
              <a:t>hotel </a:t>
            </a:r>
            <a:r>
              <a:rPr dirty="0" sz="2500" spc="-5">
                <a:latin typeface="Calibri"/>
                <a:cs typeface="Calibri"/>
              </a:rPr>
              <a:t>and  </a:t>
            </a:r>
            <a:r>
              <a:rPr dirty="0" sz="2500" spc="-20">
                <a:latin typeface="Calibri"/>
                <a:cs typeface="Calibri"/>
              </a:rPr>
              <a:t>restaurants </a:t>
            </a:r>
            <a:r>
              <a:rPr dirty="0" sz="2500" spc="-5">
                <a:latin typeface="Calibri"/>
                <a:cs typeface="Calibri"/>
              </a:rPr>
              <a:t>and their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food.</a:t>
            </a:r>
            <a:endParaRPr sz="2500">
              <a:latin typeface="Calibri"/>
              <a:cs typeface="Calibri"/>
            </a:endParaRPr>
          </a:p>
          <a:p>
            <a:pPr marL="354965" marR="31750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There is no </a:t>
            </a:r>
            <a:r>
              <a:rPr dirty="0" sz="2500" spc="-25">
                <a:latin typeface="Calibri"/>
                <a:cs typeface="Calibri"/>
              </a:rPr>
              <a:t>system </a:t>
            </a:r>
            <a:r>
              <a:rPr dirty="0" sz="2500" spc="-5">
                <a:latin typeface="Calibri"/>
                <a:cs typeface="Calibri"/>
              </a:rPr>
              <a:t>present in our university which helps  university and department to track the student feedback.  </a:t>
            </a:r>
            <a:r>
              <a:rPr dirty="0" sz="2500" spc="-70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solve this problem, proposed </a:t>
            </a:r>
            <a:r>
              <a:rPr dirty="0" sz="2500" spc="-25">
                <a:latin typeface="Calibri"/>
                <a:cs typeface="Calibri"/>
              </a:rPr>
              <a:t>system </a:t>
            </a:r>
            <a:r>
              <a:rPr dirty="0" sz="2500" spc="-5">
                <a:latin typeface="Calibri"/>
                <a:cs typeface="Calibri"/>
              </a:rPr>
              <a:t>is designed to </a:t>
            </a:r>
            <a:r>
              <a:rPr dirty="0" sz="2500" spc="-40">
                <a:latin typeface="Calibri"/>
                <a:cs typeface="Calibri"/>
              </a:rPr>
              <a:t>take  </a:t>
            </a:r>
            <a:r>
              <a:rPr dirty="0" sz="2500" spc="-5">
                <a:latin typeface="Calibri"/>
                <a:cs typeface="Calibri"/>
              </a:rPr>
              <a:t>the feedback </a:t>
            </a:r>
            <a:r>
              <a:rPr dirty="0" sz="2500" spc="-15">
                <a:latin typeface="Calibri"/>
                <a:cs typeface="Calibri"/>
              </a:rPr>
              <a:t>from </a:t>
            </a:r>
            <a:r>
              <a:rPr dirty="0" sz="2500" spc="-5">
                <a:latin typeface="Calibri"/>
                <a:cs typeface="Calibri"/>
              </a:rPr>
              <a:t>the student using feedback </a:t>
            </a:r>
            <a:r>
              <a:rPr dirty="0" sz="2500" spc="-15">
                <a:latin typeface="Calibri"/>
                <a:cs typeface="Calibri"/>
              </a:rPr>
              <a:t>form </a:t>
            </a:r>
            <a:r>
              <a:rPr dirty="0" sz="2500" spc="-10">
                <a:latin typeface="Calibri"/>
                <a:cs typeface="Calibri"/>
              </a:rPr>
              <a:t>and  </a:t>
            </a:r>
            <a:r>
              <a:rPr dirty="0" sz="2500" spc="-5">
                <a:latin typeface="Calibri"/>
                <a:cs typeface="Calibri"/>
              </a:rPr>
              <a:t>admin has a facility to perform sentiment analysis on </a:t>
            </a:r>
            <a:r>
              <a:rPr dirty="0" sz="2500">
                <a:latin typeface="Calibri"/>
                <a:cs typeface="Calibri"/>
              </a:rPr>
              <a:t>that  </a:t>
            </a:r>
            <a:r>
              <a:rPr dirty="0" sz="2500" spc="-15">
                <a:latin typeface="Calibri"/>
                <a:cs typeface="Calibri"/>
              </a:rPr>
              <a:t>data </a:t>
            </a:r>
            <a:r>
              <a:rPr dirty="0" sz="2500" spc="-5">
                <a:latin typeface="Calibri"/>
                <a:cs typeface="Calibri"/>
              </a:rPr>
              <a:t>to </a:t>
            </a:r>
            <a:r>
              <a:rPr dirty="0" sz="2500" spc="-10">
                <a:latin typeface="Calibri"/>
                <a:cs typeface="Calibri"/>
              </a:rPr>
              <a:t>find </a:t>
            </a:r>
            <a:r>
              <a:rPr dirty="0" sz="2500" spc="-5">
                <a:latin typeface="Calibri"/>
                <a:cs typeface="Calibri"/>
              </a:rPr>
              <a:t>out the students requirements</a:t>
            </a:r>
            <a:r>
              <a:rPr dirty="0" sz="2500" spc="-18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effectively.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0" y="813815"/>
            <a:ext cx="3728720" cy="29083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Hardware and </a:t>
            </a:r>
            <a:r>
              <a:rPr dirty="0" sz="1800">
                <a:latin typeface="Times New Roman"/>
                <a:cs typeface="Times New Roman"/>
              </a:rPr>
              <a:t>Software </a:t>
            </a:r>
            <a:r>
              <a:rPr dirty="0" sz="1800" spc="-5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3255" y="1379728"/>
            <a:ext cx="2915920" cy="4461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131313"/>
                </a:solidFill>
                <a:latin typeface="Times New Roman"/>
                <a:cs typeface="Times New Roman"/>
              </a:rPr>
              <a:t>1.  </a:t>
            </a: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Specification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>
                <a:latin typeface="Times New Roman"/>
                <a:cs typeface="Times New Roman"/>
              </a:rPr>
              <a:t>RAM 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 2"/>
              <a:buChar char=""/>
            </a:pPr>
            <a:endParaRPr sz="19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 spc="-5">
                <a:latin typeface="Times New Roman"/>
                <a:cs typeface="Times New Roman"/>
              </a:rPr>
              <a:t>GPU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 2"/>
              <a:buChar char="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131313"/>
                </a:solidFill>
                <a:latin typeface="Times New Roman"/>
                <a:cs typeface="Times New Roman"/>
              </a:rPr>
              <a:t>2. 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 spc="-5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 2"/>
              <a:buChar char=""/>
            </a:pPr>
            <a:endParaRPr sz="19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>
                <a:latin typeface="Times New Roman"/>
                <a:cs typeface="Times New Roman"/>
              </a:rPr>
              <a:t>PyCharm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 2"/>
              <a:buChar char=""/>
            </a:pPr>
            <a:endParaRPr sz="21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 spc="-5">
                <a:latin typeface="Times New Roman"/>
                <a:cs typeface="Times New Roman"/>
              </a:rPr>
              <a:t>Browser to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 2"/>
              <a:buChar char=""/>
            </a:pPr>
            <a:endParaRPr sz="1900">
              <a:latin typeface="Times New Roman"/>
              <a:cs typeface="Times New Roman"/>
            </a:endParaRPr>
          </a:p>
          <a:p>
            <a:pPr marL="478790" indent="-156845">
              <a:lnSpc>
                <a:spcPct val="100000"/>
              </a:lnSpc>
              <a:buSzPct val="40000"/>
              <a:buFont typeface="Wingdings 2"/>
              <a:buChar char=""/>
              <a:tabLst>
                <a:tab pos="479425" algn="l"/>
              </a:tabLst>
            </a:pP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33196"/>
            <a:ext cx="7976234" cy="3836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Wingdings"/>
                <a:cs typeface="Wingdings"/>
              </a:rPr>
              <a:t></a:t>
            </a:r>
            <a:r>
              <a:rPr dirty="0" sz="3200" spc="-5">
                <a:latin typeface="Calibri"/>
                <a:cs typeface="Calibri"/>
              </a:rPr>
              <a:t>Proposed system main functions </a:t>
            </a:r>
            <a:r>
              <a:rPr dirty="0" sz="3200">
                <a:latin typeface="Calibri"/>
                <a:cs typeface="Calibri"/>
              </a:rPr>
              <a:t>are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003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Calibri"/>
                <a:cs typeface="Calibri"/>
              </a:rPr>
              <a:t>Take </a:t>
            </a:r>
            <a:r>
              <a:rPr dirty="0" sz="3200" spc="-5">
                <a:latin typeface="Calibri"/>
                <a:cs typeface="Calibri"/>
              </a:rPr>
              <a:t>input </a:t>
            </a:r>
            <a:r>
              <a:rPr dirty="0" sz="3200" spc="-10">
                <a:latin typeface="Calibri"/>
                <a:cs typeface="Calibri"/>
              </a:rPr>
              <a:t>from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student </a:t>
            </a:r>
            <a:r>
              <a:rPr dirty="0" sz="3200" spc="-5">
                <a:latin typeface="Calibri"/>
                <a:cs typeface="Calibri"/>
              </a:rPr>
              <a:t>using</a:t>
            </a:r>
            <a:r>
              <a:rPr dirty="0" sz="3200" spc="-2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feedback  </a:t>
            </a:r>
            <a:r>
              <a:rPr dirty="0" sz="3200" spc="-20">
                <a:latin typeface="Calibri"/>
                <a:cs typeface="Calibri"/>
              </a:rPr>
              <a:t>form.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Allow admin </a:t>
            </a:r>
            <a:r>
              <a:rPr dirty="0" sz="3200" spc="-15">
                <a:latin typeface="Calibri"/>
                <a:cs typeface="Calibri"/>
              </a:rPr>
              <a:t>to perform </a:t>
            </a:r>
            <a:r>
              <a:rPr dirty="0" sz="3200" spc="-5">
                <a:latin typeface="Calibri"/>
                <a:cs typeface="Calibri"/>
              </a:rPr>
              <a:t>sentiment analysis </a:t>
            </a:r>
            <a:r>
              <a:rPr dirty="0" sz="3200">
                <a:latin typeface="Calibri"/>
                <a:cs typeface="Calibri"/>
              </a:rPr>
              <a:t>on 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Give </a:t>
            </a:r>
            <a:r>
              <a:rPr dirty="0" sz="3200" spc="-10">
                <a:latin typeface="Calibri"/>
                <a:cs typeface="Calibri"/>
              </a:rPr>
              <a:t>full </a:t>
            </a:r>
            <a:r>
              <a:rPr dirty="0" sz="3200" spc="-5">
                <a:latin typeface="Calibri"/>
                <a:cs typeface="Calibri"/>
              </a:rPr>
              <a:t>insights </a:t>
            </a:r>
            <a:r>
              <a:rPr dirty="0" sz="3200" spc="-10">
                <a:latin typeface="Calibri"/>
                <a:cs typeface="Calibri"/>
              </a:rPr>
              <a:t>from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as 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396" y="500379"/>
            <a:ext cx="1532255" cy="711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10"/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0032"/>
            <a:ext cx="7855584" cy="408495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191770" indent="-342900">
              <a:lnSpc>
                <a:spcPts val="3460"/>
              </a:lnSpc>
              <a:spcBef>
                <a:spcPts val="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Proposed </a:t>
            </a:r>
            <a:r>
              <a:rPr dirty="0" sz="3200" spc="-30">
                <a:latin typeface="Calibri"/>
                <a:cs typeface="Calibri"/>
              </a:rPr>
              <a:t>system </a:t>
            </a:r>
            <a:r>
              <a:rPr dirty="0" sz="3200" spc="-25">
                <a:latin typeface="Calibri"/>
                <a:cs typeface="Calibri"/>
              </a:rPr>
              <a:t>investigating </a:t>
            </a:r>
            <a:r>
              <a:rPr dirty="0" sz="3200" spc="-5">
                <a:latin typeface="Calibri"/>
                <a:cs typeface="Calibri"/>
              </a:rPr>
              <a:t>and analyzing  </a:t>
            </a:r>
            <a:r>
              <a:rPr dirty="0" sz="3200" spc="-15">
                <a:latin typeface="Calibri"/>
                <a:cs typeface="Calibri"/>
              </a:rPr>
              <a:t>student </a:t>
            </a:r>
            <a:r>
              <a:rPr dirty="0" sz="3200" spc="-5">
                <a:latin typeface="Calibri"/>
                <a:cs typeface="Calibri"/>
              </a:rPr>
              <a:t>sentiments, by using this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471170">
              <a:lnSpc>
                <a:spcPts val="346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admin able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 spc="-10">
                <a:latin typeface="Calibri"/>
                <a:cs typeface="Calibri"/>
              </a:rPr>
              <a:t>get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5">
                <a:latin typeface="Calibri"/>
                <a:cs typeface="Calibri"/>
              </a:rPr>
              <a:t>inside </a:t>
            </a:r>
            <a:r>
              <a:rPr dirty="0" sz="3200">
                <a:latin typeface="Calibri"/>
                <a:cs typeface="Calibri"/>
              </a:rPr>
              <a:t>look </a:t>
            </a:r>
            <a:r>
              <a:rPr dirty="0" sz="3200" spc="-10">
                <a:latin typeface="Calibri"/>
                <a:cs typeface="Calibri"/>
              </a:rPr>
              <a:t>at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student  </a:t>
            </a:r>
            <a:r>
              <a:rPr dirty="0" sz="3200" spc="-20">
                <a:latin typeface="Calibri"/>
                <a:cs typeface="Calibri"/>
              </a:rPr>
              <a:t>behaviors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20">
                <a:latin typeface="Calibri"/>
                <a:cs typeface="Calibri"/>
              </a:rPr>
              <a:t>wants.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2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Our proposed </a:t>
            </a:r>
            <a:r>
              <a:rPr dirty="0" sz="3200" spc="-30">
                <a:latin typeface="Calibri"/>
                <a:cs typeface="Calibri"/>
              </a:rPr>
              <a:t>system </a:t>
            </a:r>
            <a:r>
              <a:rPr dirty="0" sz="3200" spc="-5">
                <a:latin typeface="Calibri"/>
                <a:cs typeface="Calibri"/>
              </a:rPr>
              <a:t>currently working </a:t>
            </a:r>
            <a:r>
              <a:rPr dirty="0" sz="3200" spc="-25">
                <a:latin typeface="Calibri"/>
                <a:cs typeface="Calibri"/>
              </a:rPr>
              <a:t>for  </a:t>
            </a:r>
            <a:r>
              <a:rPr dirty="0" sz="3200" spc="-15">
                <a:latin typeface="Calibri"/>
                <a:cs typeface="Calibri"/>
              </a:rPr>
              <a:t>branch </a:t>
            </a:r>
            <a:r>
              <a:rPr dirty="0" sz="3200" spc="-1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departments, </a:t>
            </a:r>
            <a:r>
              <a:rPr dirty="0" sz="3200">
                <a:latin typeface="Calibri"/>
                <a:cs typeface="Calibri"/>
              </a:rPr>
              <a:t>so </a:t>
            </a:r>
            <a:r>
              <a:rPr dirty="0" sz="3200" spc="-5">
                <a:latin typeface="Calibri"/>
                <a:cs typeface="Calibri"/>
              </a:rPr>
              <a:t>that department  </a:t>
            </a:r>
            <a:r>
              <a:rPr dirty="0" sz="3200">
                <a:latin typeface="Calibri"/>
                <a:cs typeface="Calibri"/>
              </a:rPr>
              <a:t>HOD can </a:t>
            </a:r>
            <a:r>
              <a:rPr dirty="0" sz="3200" spc="-10">
                <a:latin typeface="Calibri"/>
                <a:cs typeface="Calibri"/>
              </a:rPr>
              <a:t>get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full </a:t>
            </a:r>
            <a:r>
              <a:rPr dirty="0" sz="3200" spc="-5">
                <a:latin typeface="Calibri"/>
                <a:cs typeface="Calibri"/>
              </a:rPr>
              <a:t>insights and </a:t>
            </a:r>
            <a:r>
              <a:rPr dirty="0" sz="3200">
                <a:latin typeface="Calibri"/>
                <a:cs typeface="Calibri"/>
              </a:rPr>
              <a:t>report </a:t>
            </a:r>
            <a:r>
              <a:rPr dirty="0" sz="3200" spc="-10">
                <a:latin typeface="Calibri"/>
                <a:cs typeface="Calibri"/>
              </a:rPr>
              <a:t>from 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student </a:t>
            </a:r>
            <a:r>
              <a:rPr dirty="0" sz="3200" spc="-5">
                <a:latin typeface="Calibri"/>
                <a:cs typeface="Calibri"/>
              </a:rPr>
              <a:t>directly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 spc="-20">
                <a:latin typeface="Calibri"/>
                <a:cs typeface="Calibri"/>
              </a:rPr>
              <a:t>improve </a:t>
            </a:r>
            <a:r>
              <a:rPr dirty="0" sz="3200" spc="-35">
                <a:latin typeface="Calibri"/>
                <a:cs typeface="Calibri"/>
              </a:rPr>
              <a:t>system  </a:t>
            </a:r>
            <a:r>
              <a:rPr dirty="0" sz="3200" spc="-40">
                <a:latin typeface="Calibri"/>
                <a:cs typeface="Calibri"/>
              </a:rPr>
              <a:t>effectively.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500379"/>
            <a:ext cx="4668520" cy="711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/>
              <a:t>Product</a:t>
            </a:r>
            <a:r>
              <a:rPr dirty="0" sz="4400" spc="-55"/>
              <a:t> </a:t>
            </a:r>
            <a:r>
              <a:rPr dirty="0" sz="4400" spc="-5"/>
              <a:t>Perspective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631"/>
            <a:ext cx="7773034" cy="4323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000" spc="-70">
                <a:latin typeface="Calibri"/>
                <a:cs typeface="Calibri"/>
              </a:rPr>
              <a:t>SAT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continuation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5">
                <a:latin typeface="Calibri"/>
                <a:cs typeface="Calibri"/>
              </a:rPr>
              <a:t>feedback </a:t>
            </a:r>
            <a:r>
              <a:rPr dirty="0" sz="3000" spc="-30">
                <a:latin typeface="Calibri"/>
                <a:cs typeface="Calibri"/>
              </a:rPr>
              <a:t>data  </a:t>
            </a:r>
            <a:r>
              <a:rPr dirty="0" sz="3000" spc="-5">
                <a:latin typeface="Calibri"/>
                <a:cs typeface="Calibri"/>
              </a:rPr>
              <a:t>sentiment analysis </a:t>
            </a:r>
            <a:r>
              <a:rPr dirty="0" sz="3000">
                <a:latin typeface="Calibri"/>
                <a:cs typeface="Calibri"/>
              </a:rPr>
              <a:t>tool </a:t>
            </a:r>
            <a:r>
              <a:rPr dirty="0" sz="3000" spc="-5">
                <a:latin typeface="Calibri"/>
                <a:cs typeface="Calibri"/>
              </a:rPr>
              <a:t>which is used </a:t>
            </a:r>
            <a:r>
              <a:rPr dirty="0" sz="3000" spc="-15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find</a:t>
            </a:r>
            <a:r>
              <a:rPr dirty="0" sz="3000" spc="-2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  customer </a:t>
            </a:r>
            <a:r>
              <a:rPr dirty="0" sz="3000">
                <a:latin typeface="Calibri"/>
                <a:cs typeface="Calibri"/>
              </a:rPr>
              <a:t>or </a:t>
            </a:r>
            <a:r>
              <a:rPr dirty="0" sz="3000" spc="-5">
                <a:latin typeface="Calibri"/>
                <a:cs typeface="Calibri"/>
              </a:rPr>
              <a:t>user sentiments in the</a:t>
            </a:r>
            <a:r>
              <a:rPr dirty="0" sz="3000" spc="-15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feedback.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49225" indent="-342900">
              <a:lnSpc>
                <a:spcPts val="324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000" spc="-70">
                <a:latin typeface="Calibri"/>
                <a:cs typeface="Calibri"/>
              </a:rPr>
              <a:t>SAT </a:t>
            </a:r>
            <a:r>
              <a:rPr dirty="0" sz="3000" spc="-5">
                <a:latin typeface="Calibri"/>
                <a:cs typeface="Calibri"/>
              </a:rPr>
              <a:t>is developed </a:t>
            </a:r>
            <a:r>
              <a:rPr dirty="0" sz="3000" spc="-20">
                <a:latin typeface="Calibri"/>
                <a:cs typeface="Calibri"/>
              </a:rPr>
              <a:t>for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5">
                <a:latin typeface="Calibri"/>
                <a:cs typeface="Calibri"/>
              </a:rPr>
              <a:t>university </a:t>
            </a:r>
            <a:r>
              <a:rPr dirty="0" sz="3000" spc="-5">
                <a:latin typeface="Calibri"/>
                <a:cs typeface="Calibri"/>
              </a:rPr>
              <a:t>to </a:t>
            </a:r>
            <a:r>
              <a:rPr dirty="0" sz="3000" spc="-20">
                <a:latin typeface="Calibri"/>
                <a:cs typeface="Calibri"/>
              </a:rPr>
              <a:t>perform  </a:t>
            </a:r>
            <a:r>
              <a:rPr dirty="0" sz="3000" spc="-5">
                <a:latin typeface="Calibri"/>
                <a:cs typeface="Calibri"/>
              </a:rPr>
              <a:t>analysis </a:t>
            </a:r>
            <a:r>
              <a:rPr dirty="0" sz="3000">
                <a:latin typeface="Calibri"/>
                <a:cs typeface="Calibri"/>
              </a:rPr>
              <a:t>on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20">
                <a:latin typeface="Calibri"/>
                <a:cs typeface="Calibri"/>
              </a:rPr>
              <a:t>student feedback </a:t>
            </a:r>
            <a:r>
              <a:rPr dirty="0" sz="3000">
                <a:latin typeface="Calibri"/>
                <a:cs typeface="Calibri"/>
              </a:rPr>
              <a:t>so </a:t>
            </a:r>
            <a:r>
              <a:rPr dirty="0" sz="3000" spc="-5">
                <a:latin typeface="Calibri"/>
                <a:cs typeface="Calibri"/>
              </a:rPr>
              <a:t>that admin  </a:t>
            </a:r>
            <a:r>
              <a:rPr dirty="0" sz="3000">
                <a:latin typeface="Calibri"/>
                <a:cs typeface="Calibri"/>
              </a:rPr>
              <a:t>can </a:t>
            </a:r>
            <a:r>
              <a:rPr dirty="0" sz="3000" spc="-15">
                <a:latin typeface="Calibri"/>
                <a:cs typeface="Calibri"/>
              </a:rPr>
              <a:t>understand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5">
                <a:latin typeface="Calibri"/>
                <a:cs typeface="Calibri"/>
              </a:rPr>
              <a:t>real </a:t>
            </a:r>
            <a:r>
              <a:rPr dirty="0" sz="3000" spc="-5">
                <a:latin typeface="Calibri"/>
                <a:cs typeface="Calibri"/>
              </a:rPr>
              <a:t>problem in the </a:t>
            </a:r>
            <a:r>
              <a:rPr dirty="0" sz="3000" spc="-30">
                <a:latin typeface="Calibri"/>
                <a:cs typeface="Calibri"/>
              </a:rPr>
              <a:t>system  </a:t>
            </a:r>
            <a:r>
              <a:rPr dirty="0" sz="3000" spc="-5">
                <a:latin typeface="Calibri"/>
                <a:cs typeface="Calibri"/>
              </a:rPr>
              <a:t>and students </a:t>
            </a:r>
            <a:r>
              <a:rPr dirty="0" sz="3000" spc="-20">
                <a:latin typeface="Calibri"/>
                <a:cs typeface="Calibri"/>
              </a:rPr>
              <a:t>requirements. </a:t>
            </a:r>
            <a:r>
              <a:rPr dirty="0" sz="3000" spc="-5">
                <a:latin typeface="Calibri"/>
                <a:cs typeface="Calibri"/>
              </a:rPr>
              <a:t>This </a:t>
            </a:r>
            <a:r>
              <a:rPr dirty="0" sz="3000">
                <a:latin typeface="Calibri"/>
                <a:cs typeface="Calibri"/>
              </a:rPr>
              <a:t>tool </a:t>
            </a:r>
            <a:r>
              <a:rPr dirty="0" sz="3000" spc="-5">
                <a:latin typeface="Calibri"/>
                <a:cs typeface="Calibri"/>
              </a:rPr>
              <a:t>gives full  insights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20">
                <a:latin typeface="Calibri"/>
                <a:cs typeface="Calibri"/>
              </a:rPr>
              <a:t>feedback data </a:t>
            </a:r>
            <a:r>
              <a:rPr dirty="0" sz="3000" spc="-5">
                <a:latin typeface="Calibri"/>
                <a:cs typeface="Calibri"/>
              </a:rPr>
              <a:t>using Machine  Learning</a:t>
            </a:r>
            <a:r>
              <a:rPr dirty="0" sz="3000" spc="-1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Algorithm.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4235"/>
            <a:ext cx="7628890" cy="562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>
                <a:latin typeface="Calibri"/>
                <a:cs typeface="Calibri"/>
              </a:rPr>
              <a:t>main </a:t>
            </a:r>
            <a:r>
              <a:rPr dirty="0" sz="2700" spc="-25">
                <a:latin typeface="Calibri"/>
                <a:cs typeface="Calibri"/>
              </a:rPr>
              <a:t>feature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5">
                <a:latin typeface="Calibri"/>
                <a:cs typeface="Calibri"/>
              </a:rPr>
              <a:t>this tool</a:t>
            </a:r>
            <a:r>
              <a:rPr dirty="0" sz="2700" spc="-1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is-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2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It allows </a:t>
            </a:r>
            <a:r>
              <a:rPr dirty="0" sz="2700" spc="-5">
                <a:latin typeface="Calibri"/>
                <a:cs typeface="Calibri"/>
              </a:rPr>
              <a:t>university admin </a:t>
            </a:r>
            <a:r>
              <a:rPr dirty="0" sz="2700" spc="-10">
                <a:latin typeface="Calibri"/>
                <a:cs typeface="Calibri"/>
              </a:rPr>
              <a:t>to </a:t>
            </a:r>
            <a:r>
              <a:rPr dirty="0" sz="2700" spc="-15">
                <a:latin typeface="Calibri"/>
                <a:cs typeface="Calibri"/>
              </a:rPr>
              <a:t>perform </a:t>
            </a:r>
            <a:r>
              <a:rPr dirty="0" sz="2700" spc="-5">
                <a:latin typeface="Calibri"/>
                <a:cs typeface="Calibri"/>
              </a:rPr>
              <a:t>analysis </a:t>
            </a:r>
            <a:r>
              <a:rPr dirty="0" sz="2700">
                <a:latin typeface="Calibri"/>
                <a:cs typeface="Calibri"/>
              </a:rPr>
              <a:t>on</a:t>
            </a:r>
            <a:r>
              <a:rPr dirty="0" sz="2700" spc="-3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the  </a:t>
            </a:r>
            <a:r>
              <a:rPr dirty="0" sz="2700" spc="-15">
                <a:latin typeface="Calibri"/>
                <a:cs typeface="Calibri"/>
              </a:rPr>
              <a:t>student feedback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dataset.</a:t>
            </a:r>
            <a:endParaRPr sz="2700">
              <a:latin typeface="Calibri"/>
              <a:cs typeface="Calibri"/>
            </a:endParaRPr>
          </a:p>
          <a:p>
            <a:pPr marL="355600" marR="22225" indent="-342900">
              <a:lnSpc>
                <a:spcPts val="292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Perform </a:t>
            </a:r>
            <a:r>
              <a:rPr dirty="0" sz="2700">
                <a:latin typeface="Calibri"/>
                <a:cs typeface="Calibri"/>
              </a:rPr>
              <a:t>analysis </a:t>
            </a:r>
            <a:r>
              <a:rPr dirty="0" sz="2700" spc="-5">
                <a:latin typeface="Calibri"/>
                <a:cs typeface="Calibri"/>
              </a:rPr>
              <a:t>and </a:t>
            </a:r>
            <a:r>
              <a:rPr dirty="0" sz="2700">
                <a:latin typeface="Calibri"/>
                <a:cs typeface="Calibri"/>
              </a:rPr>
              <a:t>give </a:t>
            </a:r>
            <a:r>
              <a:rPr dirty="0" sz="2700" spc="-5">
                <a:latin typeface="Calibri"/>
                <a:cs typeface="Calibri"/>
              </a:rPr>
              <a:t>insights </a:t>
            </a:r>
            <a:r>
              <a:rPr dirty="0" sz="2700" spc="-10">
                <a:latin typeface="Calibri"/>
                <a:cs typeface="Calibri"/>
              </a:rPr>
              <a:t>from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25">
                <a:latin typeface="Calibri"/>
                <a:cs typeface="Calibri"/>
              </a:rPr>
              <a:t>data</a:t>
            </a:r>
            <a:r>
              <a:rPr dirty="0" sz="2700" spc="-2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  </a:t>
            </a:r>
            <a:r>
              <a:rPr dirty="0" sz="2700" spc="-15">
                <a:latin typeface="Calibri"/>
                <a:cs typeface="Calibri"/>
              </a:rPr>
              <a:t>represent </a:t>
            </a:r>
            <a:r>
              <a:rPr dirty="0" sz="2700" spc="-5">
                <a:latin typeface="Calibri"/>
                <a:cs typeface="Calibri"/>
              </a:rPr>
              <a:t>in charts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204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tables.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302260" indent="-342900">
              <a:lnSpc>
                <a:spcPts val="292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700" spc="-25">
                <a:latin typeface="Calibri"/>
                <a:cs typeface="Calibri"/>
              </a:rPr>
              <a:t>Different </a:t>
            </a:r>
            <a:r>
              <a:rPr dirty="0" sz="2700" spc="-5">
                <a:latin typeface="Calibri"/>
                <a:cs typeface="Calibri"/>
              </a:rPr>
              <a:t>libraries </a:t>
            </a:r>
            <a:r>
              <a:rPr dirty="0" sz="2700" spc="-10">
                <a:latin typeface="Calibri"/>
                <a:cs typeface="Calibri"/>
              </a:rPr>
              <a:t>are </a:t>
            </a:r>
            <a:r>
              <a:rPr dirty="0" sz="2700" spc="-5">
                <a:latin typeface="Calibri"/>
                <a:cs typeface="Calibri"/>
              </a:rPr>
              <a:t>used </a:t>
            </a:r>
            <a:r>
              <a:rPr dirty="0" sz="2700" spc="-10">
                <a:latin typeface="Calibri"/>
                <a:cs typeface="Calibri"/>
              </a:rPr>
              <a:t>to </a:t>
            </a:r>
            <a:r>
              <a:rPr dirty="0" sz="2700" spc="-15">
                <a:latin typeface="Calibri"/>
                <a:cs typeface="Calibri"/>
              </a:rPr>
              <a:t>perform </a:t>
            </a:r>
            <a:r>
              <a:rPr dirty="0" sz="2700" spc="-5">
                <a:latin typeface="Calibri"/>
                <a:cs typeface="Calibri"/>
              </a:rPr>
              <a:t>sentiment  analysis and </a:t>
            </a:r>
            <a:r>
              <a:rPr dirty="0" sz="2700" spc="-20">
                <a:latin typeface="Calibri"/>
                <a:cs typeface="Calibri"/>
              </a:rPr>
              <a:t>data </a:t>
            </a:r>
            <a:r>
              <a:rPr dirty="0" sz="2700" spc="-5">
                <a:latin typeface="Calibri"/>
                <a:cs typeface="Calibri"/>
              </a:rPr>
              <a:t>visualization, </a:t>
            </a:r>
            <a:r>
              <a:rPr dirty="0" sz="2700">
                <a:latin typeface="Calibri"/>
                <a:cs typeface="Calibri"/>
              </a:rPr>
              <a:t>some of </a:t>
            </a:r>
            <a:r>
              <a:rPr dirty="0" sz="2700" spc="-5">
                <a:latin typeface="Calibri"/>
                <a:cs typeface="Calibri"/>
              </a:rPr>
              <a:t>them </a:t>
            </a:r>
            <a:r>
              <a:rPr dirty="0" sz="2700" spc="-10">
                <a:latin typeface="Calibri"/>
                <a:cs typeface="Calibri"/>
              </a:rPr>
              <a:t>are</a:t>
            </a:r>
            <a:r>
              <a:rPr dirty="0" sz="2700" spc="-29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sklearn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0">
                <a:latin typeface="Calibri"/>
                <a:cs typeface="Calibri"/>
              </a:rPr>
              <a:t>NLTK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Pandas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Matplotlib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sarthak</dc:creator>
  <dc:title>OBJECTIVE </dc:title>
  <dcterms:created xsi:type="dcterms:W3CDTF">2022-02-01T00:20:47Z</dcterms:created>
  <dcterms:modified xsi:type="dcterms:W3CDTF">2022-02-01T00:20:47Z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2022-02-01T00:00:00Z</vt:filetime>
  </property>
  <property fmtid="{D5CDD505-2E9C-101B-9397-08002B2CF9AE}" pid="3" name="Creator">
    <vt:lpwstr>Acrobat PDFMaker 15 for Word</vt:lpwstr>
  </property>
  <property fmtid="{D5CDD505-2E9C-101B-9397-08002B2CF9AE}" pid="4" name="LastSaved">
    <vt:filetime>2022-01-31T00:00:00Z</vt:filetime>
  </property>
</Properties>
</file>