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7"/>
  </p:notesMasterIdLst>
  <p:sldIdLst>
    <p:sldId id="256" r:id="rId2"/>
    <p:sldId id="260" r:id="rId3"/>
    <p:sldId id="313" r:id="rId4"/>
    <p:sldId id="261" r:id="rId5"/>
    <p:sldId id="314" r:id="rId6"/>
    <p:sldId id="316" r:id="rId7"/>
    <p:sldId id="317" r:id="rId8"/>
    <p:sldId id="318" r:id="rId9"/>
    <p:sldId id="328" r:id="rId10"/>
    <p:sldId id="329" r:id="rId11"/>
    <p:sldId id="330" r:id="rId12"/>
    <p:sldId id="331" r:id="rId13"/>
    <p:sldId id="319" r:id="rId14"/>
    <p:sldId id="321" r:id="rId15"/>
    <p:sldId id="322" r:id="rId16"/>
    <p:sldId id="323" r:id="rId17"/>
    <p:sldId id="324" r:id="rId18"/>
    <p:sldId id="332" r:id="rId19"/>
    <p:sldId id="325" r:id="rId20"/>
    <p:sldId id="326" r:id="rId21"/>
    <p:sldId id="327" r:id="rId22"/>
    <p:sldId id="335" r:id="rId23"/>
    <p:sldId id="315" r:id="rId24"/>
    <p:sldId id="333" r:id="rId25"/>
    <p:sldId id="334" r:id="rId26"/>
  </p:sldIdLst>
  <p:sldSz cx="9144000" cy="5143500" type="screen16x9"/>
  <p:notesSz cx="6858000" cy="9144000"/>
  <p:embeddedFontLst>
    <p:embeddedFont>
      <p:font typeface="Arimo" panose="020B0604020202020204" charset="0"/>
      <p:regular r:id="rId28"/>
      <p:bold r:id="rId29"/>
      <p:italic r:id="rId30"/>
      <p:boldItalic r:id="rId31"/>
    </p:embeddedFont>
    <p:embeddedFont>
      <p:font typeface="Bebas Neue" panose="020B0606020202050201" pitchFamily="34" charset="0"/>
      <p:regular r:id="rId32"/>
    </p:embeddedFont>
    <p:embeddedFont>
      <p:font typeface="Roboto Condensed Light" panose="02000000000000000000" pitchFamily="2"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C822D8-E3EF-4B12-A51B-AF46CB14ADE4}" v="847" dt="2023-11-30T05:52:32.489"/>
    <p1510:client id="{6C5266B8-17D6-B60D-BEC3-9D77A5AB87FE}" v="52" dt="2023-11-30T02:30:23.225"/>
    <p1510:client id="{AA6B6AC1-24B8-FAC8-5C32-874B6394F694}" v="42" dt="2023-11-30T05:49:29.662"/>
  </p1510:revLst>
</p1510:revInfo>
</file>

<file path=ppt/tableStyles.xml><?xml version="1.0" encoding="utf-8"?>
<a:tblStyleLst xmlns:a="http://schemas.openxmlformats.org/drawingml/2006/main" def="{7E37F605-91AE-46A8-939F-5531C8281439}">
  <a:tblStyle styleId="{7E37F605-91AE-46A8-939F-5531C82814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47" autoAdjust="0"/>
    <p:restoredTop sz="94660"/>
  </p:normalViewPr>
  <p:slideViewPr>
    <p:cSldViewPr snapToGrid="0">
      <p:cViewPr varScale="1">
        <p:scale>
          <a:sx n="103" d="100"/>
          <a:sy n="103" d="100"/>
        </p:scale>
        <p:origin x="47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75"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1.xml"/><Relationship Id="rId5" Type="http://schemas.openxmlformats.org/officeDocument/2006/relationships/slide" Target="slide21.xml"/><Relationship Id="rId4" Type="http://schemas.openxmlformats.org/officeDocument/2006/relationships/slide" Target="slide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4.xml"/><Relationship Id="rId7"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slide" Target="slide21.xml"/><Relationship Id="rId5" Type="http://schemas.openxmlformats.org/officeDocument/2006/relationships/slide" Target="slide13.xml"/><Relationship Id="rId4" Type="http://schemas.openxmlformats.org/officeDocument/2006/relationships/slide" Target="slide8.xml"/><Relationship Id="rId9" Type="http://schemas.openxmlformats.org/officeDocument/2006/relationships/slide" Target="sl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hadoop.apache.org/releases.html" TargetMode="External"/><Relationship Id="rId2" Type="http://schemas.openxmlformats.org/officeDocument/2006/relationships/hyperlink" Target="https://chat.openai.com/" TargetMode="External"/><Relationship Id="rId1" Type="http://schemas.openxmlformats.org/officeDocument/2006/relationships/slideLayout" Target="../slideLayouts/slideLayout2.xml"/><Relationship Id="rId5" Type="http://schemas.openxmlformats.org/officeDocument/2006/relationships/hyperlink" Target="https://www.analyticsvidhya.com/blog/2019/08/comprehensive-guide-k-means-clustering/" TargetMode="External"/><Relationship Id="rId4" Type="http://schemas.openxmlformats.org/officeDocument/2006/relationships/hyperlink" Target="https://spark.apache.o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34"/>
          <p:cNvSpPr txBox="1">
            <a:spLocks noGrp="1"/>
          </p:cNvSpPr>
          <p:nvPr>
            <p:ph type="ctrTitle"/>
          </p:nvPr>
        </p:nvSpPr>
        <p:spPr>
          <a:xfrm>
            <a:off x="645343" y="885732"/>
            <a:ext cx="5007300" cy="34186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tx1"/>
                </a:solidFill>
              </a:rPr>
              <a:t>Exploratory</a:t>
            </a:r>
            <a:r>
              <a:rPr lang="en" sz="6000" dirty="0">
                <a:solidFill>
                  <a:schemeClr val="accent3"/>
                </a:solidFill>
              </a:rPr>
              <a:t>          </a:t>
            </a:r>
            <a:r>
              <a:rPr lang="en" sz="6000" dirty="0">
                <a:solidFill>
                  <a:schemeClr val="lt2"/>
                </a:solidFill>
              </a:rPr>
              <a:t>ANALYSIS</a:t>
            </a:r>
            <a:r>
              <a:rPr lang="en" sz="6000" dirty="0"/>
              <a:t> FOR XYZ BANK </a:t>
            </a:r>
            <a:br>
              <a:rPr lang="en" sz="6000" dirty="0"/>
            </a:br>
            <a:r>
              <a:rPr lang="en" sz="1800" dirty="0"/>
              <a:t>(Ban-5753, Team Incisive)</a:t>
            </a:r>
            <a:endParaRPr sz="6000"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4065078" y="1337275"/>
            <a:ext cx="1050841" cy="538032"/>
          </a:xfrm>
          <a:prstGeom prst="rect">
            <a:avLst/>
          </a:prstGeom>
        </p:spPr>
        <p:txBody>
          <a:bodyPr>
            <a:prstTxWarp prst="textPlain">
              <a:avLst/>
            </a:prstTxWarp>
          </a:bodyPr>
          <a:lstStyle/>
          <a:p>
            <a:pPr lvl="0" algn="ctr"/>
            <a:r>
              <a:rPr b="0" i="0" dirty="0">
                <a:ln w="9525" cap="flat" cmpd="sng">
                  <a:solidFill>
                    <a:schemeClr val="dk1"/>
                  </a:solidFill>
                  <a:prstDash val="solid"/>
                  <a:round/>
                  <a:headEnd type="none" w="sm" len="sm"/>
                  <a:tailEnd type="none" w="sm" len="sm"/>
                </a:ln>
                <a:noFill/>
                <a:latin typeface="Bebas Neue"/>
              </a:rPr>
              <a:t>DATA</a:t>
            </a: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246" name="Google Shape;246;p3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247" name="Google Shape;247;p3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248" name="Google Shape;248;p34">
            <a:hlinkClick r:id="" action="ppaction://noaction"/>
          </p:cNvPr>
          <p:cNvSpPr txBox="1"/>
          <p:nvPr/>
        </p:nvSpPr>
        <p:spPr>
          <a:xfrm>
            <a:off x="1964726" y="275775"/>
            <a:ext cx="785907"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hlinkClick r:id="rId5" action="ppaction://hlinksldjump"/>
              </a:rPr>
              <a:t>Results</a:t>
            </a:r>
            <a:endParaRPr sz="1000" dirty="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A21A7A6-75D0-D7FF-54D6-6598A8D89FA6}"/>
              </a:ext>
            </a:extLst>
          </p:cNvPr>
          <p:cNvSpPr>
            <a:spLocks noGrp="1"/>
          </p:cNvSpPr>
          <p:nvPr>
            <p:ph type="subTitle" idx="1"/>
          </p:nvPr>
        </p:nvSpPr>
        <p:spPr>
          <a:xfrm>
            <a:off x="4452196" y="1172461"/>
            <a:ext cx="4584413" cy="3496181"/>
          </a:xfrm>
        </p:spPr>
        <p:txBody>
          <a:bodyPr/>
          <a:lstStyle/>
          <a:p>
            <a:pPr marL="285750" indent="-171450">
              <a:buFont typeface="Arial" panose="020B0604020202020204" pitchFamily="34" charset="0"/>
              <a:buChar char="•"/>
            </a:pPr>
            <a:r>
              <a:rPr lang="en-US" sz="1400" dirty="0"/>
              <a:t>The heat map displays correlations between variables, with dark red indicating strong positive correlations and dark purple indicating strong negative correlations.</a:t>
            </a:r>
          </a:p>
          <a:p>
            <a:pPr marL="285750" indent="-171450">
              <a:buFont typeface="Arial" panose="020B0604020202020204" pitchFamily="34" charset="0"/>
              <a:buChar char="•"/>
            </a:pPr>
            <a:r>
              <a:rPr lang="en-US" sz="1400" dirty="0" err="1"/>
              <a:t>emp_var_rate</a:t>
            </a:r>
            <a:r>
              <a:rPr lang="en-US" sz="1400" dirty="0"/>
              <a:t> has strong positive correlations with euribor3m and </a:t>
            </a:r>
            <a:r>
              <a:rPr lang="en-US" sz="1400" dirty="0" err="1"/>
              <a:t>nr_employed</a:t>
            </a:r>
            <a:r>
              <a:rPr lang="en-US" sz="1400" dirty="0"/>
              <a:t>, while </a:t>
            </a:r>
            <a:r>
              <a:rPr lang="en-US" sz="1400" dirty="0" err="1"/>
              <a:t>pdays</a:t>
            </a:r>
            <a:r>
              <a:rPr lang="en-US" sz="1400" dirty="0"/>
              <a:t> and previous have a strong negative correlation.</a:t>
            </a:r>
          </a:p>
          <a:p>
            <a:pPr marL="285750" indent="-171450">
              <a:buFont typeface="Arial" panose="020B0604020202020204" pitchFamily="34" charset="0"/>
              <a:buChar char="•"/>
            </a:pPr>
            <a:r>
              <a:rPr lang="en-US" sz="1400" dirty="0"/>
              <a:t>Moderate positive correlations are seen between </a:t>
            </a:r>
            <a:r>
              <a:rPr lang="en-US" sz="1400" dirty="0" err="1"/>
              <a:t>cons_price_idx</a:t>
            </a:r>
            <a:r>
              <a:rPr lang="en-US" sz="1400" dirty="0"/>
              <a:t> and variables like </a:t>
            </a:r>
            <a:r>
              <a:rPr lang="en-US" sz="1400" dirty="0" err="1"/>
              <a:t>emp_var_rate</a:t>
            </a:r>
            <a:r>
              <a:rPr lang="en-US" sz="1400" dirty="0"/>
              <a:t>, euribor3m, and </a:t>
            </a:r>
            <a:r>
              <a:rPr lang="en-US" sz="1400" dirty="0" err="1"/>
              <a:t>nr_employed</a:t>
            </a:r>
            <a:r>
              <a:rPr lang="en-US" sz="1400" dirty="0"/>
              <a:t>.</a:t>
            </a:r>
          </a:p>
        </p:txBody>
      </p:sp>
      <p:pic>
        <p:nvPicPr>
          <p:cNvPr id="1026" name="Picture 2">
            <a:extLst>
              <a:ext uri="{FF2B5EF4-FFF2-40B4-BE49-F238E27FC236}">
                <a16:creationId xmlns:a16="http://schemas.microsoft.com/office/drawing/2014/main" id="{8AFB003C-C162-B601-A13E-019B98ED7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737" y="743415"/>
            <a:ext cx="3868459" cy="3496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506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0BC3005-02C9-A80A-AE68-8CC6104F38F1}"/>
              </a:ext>
            </a:extLst>
          </p:cNvPr>
          <p:cNvSpPr>
            <a:spLocks noGrp="1"/>
          </p:cNvSpPr>
          <p:nvPr>
            <p:ph type="subTitle" idx="1"/>
          </p:nvPr>
        </p:nvSpPr>
        <p:spPr>
          <a:xfrm>
            <a:off x="714300" y="1259225"/>
            <a:ext cx="7715400" cy="1506277"/>
          </a:xfrm>
        </p:spPr>
        <p:txBody>
          <a:bodyPr/>
          <a:lstStyle/>
          <a:p>
            <a:r>
              <a:rPr lang="en-US" dirty="0"/>
              <a:t>Variable Diversity: The table indicates the diversity in each column, with features like job having 12 unique values, suggesting a range of job categories in the dataset.</a:t>
            </a:r>
          </a:p>
          <a:p>
            <a:r>
              <a:rPr lang="en-US" dirty="0"/>
              <a:t>Categorical Insight: Categorical columns like marital with 4 unique values reveal the distribution of marital statuses, providing insights into the dataset's demographic composition.</a:t>
            </a:r>
          </a:p>
          <a:p>
            <a:r>
              <a:rPr lang="en-US" dirty="0"/>
              <a:t>Target Variable Format: The y column, likely representing the target variable, has 2 unique values, implying a binary classification task where instances are categorized as either yes or no, indicating a binary outcome or decision.</a:t>
            </a:r>
          </a:p>
        </p:txBody>
      </p:sp>
      <p:sp>
        <p:nvSpPr>
          <p:cNvPr id="3" name="Title 2">
            <a:extLst>
              <a:ext uri="{FF2B5EF4-FFF2-40B4-BE49-F238E27FC236}">
                <a16:creationId xmlns:a16="http://schemas.microsoft.com/office/drawing/2014/main" id="{C6CD1D9A-A6EF-AE5A-539D-8EBFB697E9A2}"/>
              </a:ext>
            </a:extLst>
          </p:cNvPr>
          <p:cNvSpPr>
            <a:spLocks noGrp="1"/>
          </p:cNvSpPr>
          <p:nvPr>
            <p:ph type="title"/>
          </p:nvPr>
        </p:nvSpPr>
        <p:spPr/>
        <p:txBody>
          <a:bodyPr/>
          <a:lstStyle/>
          <a:p>
            <a:r>
              <a:rPr lang="en-US" dirty="0"/>
              <a:t>cardinality</a:t>
            </a:r>
          </a:p>
        </p:txBody>
      </p:sp>
      <p:pic>
        <p:nvPicPr>
          <p:cNvPr id="6" name="Picture 5">
            <a:extLst>
              <a:ext uri="{FF2B5EF4-FFF2-40B4-BE49-F238E27FC236}">
                <a16:creationId xmlns:a16="http://schemas.microsoft.com/office/drawing/2014/main" id="{DB9DA668-49DF-29F0-B8D2-E3BDA7FD55E5}"/>
              </a:ext>
            </a:extLst>
          </p:cNvPr>
          <p:cNvPicPr>
            <a:picLocks noChangeAspect="1"/>
          </p:cNvPicPr>
          <p:nvPr/>
        </p:nvPicPr>
        <p:blipFill>
          <a:blip r:embed="rId2"/>
          <a:stretch>
            <a:fillRect/>
          </a:stretch>
        </p:blipFill>
        <p:spPr>
          <a:xfrm>
            <a:off x="3345366" y="2571750"/>
            <a:ext cx="4319239" cy="1869265"/>
          </a:xfrm>
          <a:prstGeom prst="rect">
            <a:avLst/>
          </a:prstGeom>
        </p:spPr>
      </p:pic>
    </p:spTree>
    <p:extLst>
      <p:ext uri="{BB962C8B-B14F-4D97-AF65-F5344CB8AC3E}">
        <p14:creationId xmlns:p14="http://schemas.microsoft.com/office/powerpoint/2010/main" val="1699273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CD1D9A-A6EF-AE5A-539D-8EBFB697E9A2}"/>
              </a:ext>
            </a:extLst>
          </p:cNvPr>
          <p:cNvSpPr>
            <a:spLocks noGrp="1"/>
          </p:cNvSpPr>
          <p:nvPr>
            <p:ph type="title"/>
          </p:nvPr>
        </p:nvSpPr>
        <p:spPr/>
        <p:txBody>
          <a:bodyPr/>
          <a:lstStyle/>
          <a:p>
            <a:r>
              <a:rPr lang="en-US" dirty="0"/>
              <a:t>Bi-variate analysis</a:t>
            </a:r>
          </a:p>
        </p:txBody>
      </p:sp>
      <p:sp>
        <p:nvSpPr>
          <p:cNvPr id="5" name="Subtitle 4">
            <a:extLst>
              <a:ext uri="{FF2B5EF4-FFF2-40B4-BE49-F238E27FC236}">
                <a16:creationId xmlns:a16="http://schemas.microsoft.com/office/drawing/2014/main" id="{3F6963DA-7304-C73B-5423-3EAC5C4160DD}"/>
              </a:ext>
            </a:extLst>
          </p:cNvPr>
          <p:cNvSpPr>
            <a:spLocks noGrp="1"/>
          </p:cNvSpPr>
          <p:nvPr>
            <p:ph type="subTitle" idx="1"/>
          </p:nvPr>
        </p:nvSpPr>
        <p:spPr>
          <a:xfrm>
            <a:off x="530459" y="3337323"/>
            <a:ext cx="7715400" cy="1116013"/>
          </a:xfrm>
        </p:spPr>
        <p:txBody>
          <a:bodyPr/>
          <a:lstStyle/>
          <a:p>
            <a:pPr marL="285750" indent="-171450">
              <a:buFont typeface="Arial" panose="020B0604020202020204" pitchFamily="34" charset="0"/>
              <a:buChar char="•"/>
            </a:pPr>
            <a:r>
              <a:rPr lang="en-US" dirty="0"/>
              <a:t>The first boxplot shows the age distribution for two groups labeled "yes" and "no," possibly indicating a response to a survey or outcome of an event. The "yes" group tends to be older than the "no" group, with a higher median age and more outliers at the upper age range.</a:t>
            </a:r>
          </a:p>
          <a:p>
            <a:pPr marL="285750" indent="-171450">
              <a:buFont typeface="Arial" panose="020B0604020202020204" pitchFamily="34" charset="0"/>
              <a:buChar char="•"/>
            </a:pPr>
            <a:r>
              <a:rPr lang="en-US" dirty="0"/>
              <a:t>The second boxplot compares the 3-month Euribor interest rates between the same two groups. Both groups have similar medians, but the "yes" group has a slightly higher range of rates, indicating more variation in the interest rates for those who responded "yes."</a:t>
            </a:r>
          </a:p>
        </p:txBody>
      </p:sp>
      <p:pic>
        <p:nvPicPr>
          <p:cNvPr id="3074" name="Picture 2">
            <a:extLst>
              <a:ext uri="{FF2B5EF4-FFF2-40B4-BE49-F238E27FC236}">
                <a16:creationId xmlns:a16="http://schemas.microsoft.com/office/drawing/2014/main" id="{3874F4B7-4303-13EE-ED2B-230C16C5A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613" y="1248170"/>
            <a:ext cx="3094618" cy="199295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97F8E63-069A-715E-9511-06E0AE2DB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7949" y="1248170"/>
            <a:ext cx="3033107" cy="1992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403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568FBEB-DAE3-9C04-71AF-780629856AE0}"/>
              </a:ext>
            </a:extLst>
          </p:cNvPr>
          <p:cNvSpPr>
            <a:spLocks noGrp="1"/>
          </p:cNvSpPr>
          <p:nvPr>
            <p:ph type="subTitle" idx="1"/>
          </p:nvPr>
        </p:nvSpPr>
        <p:spPr/>
        <p:txBody>
          <a:bodyPr/>
          <a:lstStyle/>
          <a:p>
            <a:pPr marL="114300" indent="0">
              <a:buNone/>
            </a:pPr>
            <a:endParaRPr lang="en-US">
              <a:solidFill>
                <a:schemeClr val="tx1"/>
              </a:solidFill>
            </a:endParaRPr>
          </a:p>
          <a:p>
            <a:pPr marL="114300" indent="0">
              <a:buNone/>
            </a:pPr>
            <a:endParaRPr lang="en-US">
              <a:solidFill>
                <a:schemeClr val="tx1"/>
              </a:solidFill>
            </a:endParaRPr>
          </a:p>
        </p:txBody>
      </p:sp>
      <p:sp>
        <p:nvSpPr>
          <p:cNvPr id="3" name="Title 2">
            <a:extLst>
              <a:ext uri="{FF2B5EF4-FFF2-40B4-BE49-F238E27FC236}">
                <a16:creationId xmlns:a16="http://schemas.microsoft.com/office/drawing/2014/main" id="{BA7D19BF-1A22-7479-21C2-BC17B091097A}"/>
              </a:ext>
            </a:extLst>
          </p:cNvPr>
          <p:cNvSpPr>
            <a:spLocks noGrp="1"/>
          </p:cNvSpPr>
          <p:nvPr>
            <p:ph type="title"/>
          </p:nvPr>
        </p:nvSpPr>
        <p:spPr/>
        <p:txBody>
          <a:bodyPr/>
          <a:lstStyle/>
          <a:p>
            <a:r>
              <a:rPr lang="en-US" dirty="0"/>
              <a:t>Modeling 1 – Random Forest</a:t>
            </a:r>
          </a:p>
        </p:txBody>
      </p:sp>
      <p:sp>
        <p:nvSpPr>
          <p:cNvPr id="4" name="TextBox 3">
            <a:extLst>
              <a:ext uri="{FF2B5EF4-FFF2-40B4-BE49-F238E27FC236}">
                <a16:creationId xmlns:a16="http://schemas.microsoft.com/office/drawing/2014/main" id="{F60A911E-C2BC-CF4E-09EB-9756CA187832}"/>
              </a:ext>
            </a:extLst>
          </p:cNvPr>
          <p:cNvSpPr txBox="1"/>
          <p:nvPr/>
        </p:nvSpPr>
        <p:spPr>
          <a:xfrm>
            <a:off x="714300" y="1259225"/>
            <a:ext cx="7508488" cy="1169551"/>
          </a:xfrm>
          <a:prstGeom prst="rect">
            <a:avLst/>
          </a:prstGeom>
          <a:noFill/>
        </p:spPr>
        <p:txBody>
          <a:bodyPr wrap="square" rtlCol="0">
            <a:spAutoFit/>
          </a:bodyPr>
          <a:lstStyle/>
          <a:p>
            <a:r>
              <a:rPr lang="en-US" dirty="0">
                <a:solidFill>
                  <a:schemeClr val="tx1"/>
                </a:solidFill>
              </a:rPr>
              <a:t>The Random Forest model exhibits high predictive accuracy, as reflected by an Area Under the ROC Curve of 0.93. With 20 trees, the model is well-suited for binary classification (</a:t>
            </a:r>
            <a:r>
              <a:rPr lang="en-US" dirty="0" err="1">
                <a:solidFill>
                  <a:schemeClr val="tx1"/>
                </a:solidFill>
              </a:rPr>
              <a:t>numClasses</a:t>
            </a:r>
            <a:r>
              <a:rPr lang="en-US" dirty="0">
                <a:solidFill>
                  <a:schemeClr val="tx1"/>
                </a:solidFill>
              </a:rPr>
              <a:t>=2) on a dataset with 21 features. This ensemble learning approach combines predictions from multiple decision trees, enhancing overall performance and robustness in distinguishing between the two classes.</a:t>
            </a:r>
          </a:p>
        </p:txBody>
      </p:sp>
      <p:pic>
        <p:nvPicPr>
          <p:cNvPr id="6" name="Picture 5">
            <a:extLst>
              <a:ext uri="{FF2B5EF4-FFF2-40B4-BE49-F238E27FC236}">
                <a16:creationId xmlns:a16="http://schemas.microsoft.com/office/drawing/2014/main" id="{10297CE2-59A0-43FF-7C23-CDED2CB7967D}"/>
              </a:ext>
            </a:extLst>
          </p:cNvPr>
          <p:cNvPicPr>
            <a:picLocks noChangeAspect="1"/>
          </p:cNvPicPr>
          <p:nvPr/>
        </p:nvPicPr>
        <p:blipFill>
          <a:blip r:embed="rId2"/>
          <a:stretch>
            <a:fillRect/>
          </a:stretch>
        </p:blipFill>
        <p:spPr>
          <a:xfrm>
            <a:off x="714300" y="3884275"/>
            <a:ext cx="7414079" cy="552804"/>
          </a:xfrm>
          <a:prstGeom prst="rect">
            <a:avLst/>
          </a:prstGeom>
        </p:spPr>
      </p:pic>
      <p:pic>
        <p:nvPicPr>
          <p:cNvPr id="8" name="Picture 7">
            <a:extLst>
              <a:ext uri="{FF2B5EF4-FFF2-40B4-BE49-F238E27FC236}">
                <a16:creationId xmlns:a16="http://schemas.microsoft.com/office/drawing/2014/main" id="{A6A78126-0FB7-DEC9-43B9-3702028BAA98}"/>
              </a:ext>
            </a:extLst>
          </p:cNvPr>
          <p:cNvPicPr>
            <a:picLocks noChangeAspect="1"/>
          </p:cNvPicPr>
          <p:nvPr/>
        </p:nvPicPr>
        <p:blipFill>
          <a:blip r:embed="rId3"/>
          <a:stretch>
            <a:fillRect/>
          </a:stretch>
        </p:blipFill>
        <p:spPr>
          <a:xfrm>
            <a:off x="714300" y="2528851"/>
            <a:ext cx="4560990" cy="1426160"/>
          </a:xfrm>
          <a:prstGeom prst="rect">
            <a:avLst/>
          </a:prstGeom>
        </p:spPr>
      </p:pic>
    </p:spTree>
    <p:extLst>
      <p:ext uri="{BB962C8B-B14F-4D97-AF65-F5344CB8AC3E}">
        <p14:creationId xmlns:p14="http://schemas.microsoft.com/office/powerpoint/2010/main" val="1574482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568FBEB-DAE3-9C04-71AF-780629856AE0}"/>
              </a:ext>
            </a:extLst>
          </p:cNvPr>
          <p:cNvSpPr>
            <a:spLocks noGrp="1"/>
          </p:cNvSpPr>
          <p:nvPr>
            <p:ph type="subTitle" idx="1"/>
          </p:nvPr>
        </p:nvSpPr>
        <p:spPr/>
        <p:txBody>
          <a:bodyPr/>
          <a:lstStyle/>
          <a:p>
            <a:pPr marL="114300" indent="0">
              <a:buNone/>
            </a:pPr>
            <a:endParaRPr lang="en-US">
              <a:solidFill>
                <a:schemeClr val="tx1"/>
              </a:solidFill>
            </a:endParaRPr>
          </a:p>
          <a:p>
            <a:pPr marL="114300" indent="0">
              <a:buNone/>
            </a:pPr>
            <a:endParaRPr lang="en-US">
              <a:solidFill>
                <a:schemeClr val="tx1"/>
              </a:solidFill>
            </a:endParaRPr>
          </a:p>
        </p:txBody>
      </p:sp>
      <p:sp>
        <p:nvSpPr>
          <p:cNvPr id="3" name="Title 2">
            <a:extLst>
              <a:ext uri="{FF2B5EF4-FFF2-40B4-BE49-F238E27FC236}">
                <a16:creationId xmlns:a16="http://schemas.microsoft.com/office/drawing/2014/main" id="{BA7D19BF-1A22-7479-21C2-BC17B091097A}"/>
              </a:ext>
            </a:extLst>
          </p:cNvPr>
          <p:cNvSpPr>
            <a:spLocks noGrp="1"/>
          </p:cNvSpPr>
          <p:nvPr>
            <p:ph type="title"/>
          </p:nvPr>
        </p:nvSpPr>
        <p:spPr/>
        <p:txBody>
          <a:bodyPr/>
          <a:lstStyle/>
          <a:p>
            <a:r>
              <a:rPr lang="en-US" dirty="0"/>
              <a:t>Modeling 2 – XG boost</a:t>
            </a:r>
          </a:p>
        </p:txBody>
      </p:sp>
      <p:sp>
        <p:nvSpPr>
          <p:cNvPr id="4" name="TextBox 3">
            <a:extLst>
              <a:ext uri="{FF2B5EF4-FFF2-40B4-BE49-F238E27FC236}">
                <a16:creationId xmlns:a16="http://schemas.microsoft.com/office/drawing/2014/main" id="{EA700126-A084-3E9C-99C7-67DA8A8AADEB}"/>
              </a:ext>
            </a:extLst>
          </p:cNvPr>
          <p:cNvSpPr txBox="1"/>
          <p:nvPr/>
        </p:nvSpPr>
        <p:spPr>
          <a:xfrm>
            <a:off x="714300" y="1259225"/>
            <a:ext cx="7508488" cy="1169551"/>
          </a:xfrm>
          <a:prstGeom prst="rect">
            <a:avLst/>
          </a:prstGeom>
          <a:noFill/>
        </p:spPr>
        <p:txBody>
          <a:bodyPr wrap="square" rtlCol="0">
            <a:spAutoFit/>
          </a:bodyPr>
          <a:lstStyle/>
          <a:p>
            <a:r>
              <a:rPr lang="en-US" dirty="0">
                <a:solidFill>
                  <a:schemeClr val="tx1"/>
                </a:solidFill>
              </a:rPr>
              <a:t>he </a:t>
            </a:r>
            <a:r>
              <a:rPr lang="en-US" dirty="0" err="1">
                <a:solidFill>
                  <a:schemeClr val="tx1"/>
                </a:solidFill>
              </a:rPr>
              <a:t>XGBoost</a:t>
            </a:r>
            <a:r>
              <a:rPr lang="en-US" dirty="0">
                <a:solidFill>
                  <a:schemeClr val="tx1"/>
                </a:solidFill>
              </a:rPr>
              <a:t> model demonstrates strong predictive performance with an Area Under the ROC Curve of 0.945. Utilizing 10 trees, this gradient boosting classification model is tailored for binary classification (</a:t>
            </a:r>
            <a:r>
              <a:rPr lang="en-US" dirty="0" err="1">
                <a:solidFill>
                  <a:schemeClr val="tx1"/>
                </a:solidFill>
              </a:rPr>
              <a:t>numClasses</a:t>
            </a:r>
            <a:r>
              <a:rPr lang="en-US" dirty="0">
                <a:solidFill>
                  <a:schemeClr val="tx1"/>
                </a:solidFill>
              </a:rPr>
              <a:t>=2) on a dataset with 21 features. </a:t>
            </a:r>
            <a:r>
              <a:rPr lang="en-US" dirty="0" err="1">
                <a:solidFill>
                  <a:schemeClr val="tx1"/>
                </a:solidFill>
              </a:rPr>
              <a:t>XGBoost</a:t>
            </a:r>
            <a:r>
              <a:rPr lang="en-US" dirty="0">
                <a:solidFill>
                  <a:schemeClr val="tx1"/>
                </a:solidFill>
              </a:rPr>
              <a:t> excels in enhancing predictive accuracy by sequentially improving upon the weaknesses of the previous models, making it a powerful algorithm for classification tasks.</a:t>
            </a:r>
          </a:p>
        </p:txBody>
      </p:sp>
      <p:pic>
        <p:nvPicPr>
          <p:cNvPr id="7" name="Picture 6">
            <a:extLst>
              <a:ext uri="{FF2B5EF4-FFF2-40B4-BE49-F238E27FC236}">
                <a16:creationId xmlns:a16="http://schemas.microsoft.com/office/drawing/2014/main" id="{5A650172-D734-F401-5E08-904E38637FFD}"/>
              </a:ext>
            </a:extLst>
          </p:cNvPr>
          <p:cNvPicPr>
            <a:picLocks noChangeAspect="1"/>
          </p:cNvPicPr>
          <p:nvPr/>
        </p:nvPicPr>
        <p:blipFill>
          <a:blip r:embed="rId2"/>
          <a:stretch>
            <a:fillRect/>
          </a:stretch>
        </p:blipFill>
        <p:spPr>
          <a:xfrm>
            <a:off x="601636" y="3869407"/>
            <a:ext cx="7940728" cy="662997"/>
          </a:xfrm>
          <a:prstGeom prst="rect">
            <a:avLst/>
          </a:prstGeom>
        </p:spPr>
      </p:pic>
      <p:pic>
        <p:nvPicPr>
          <p:cNvPr id="9" name="Picture 8">
            <a:extLst>
              <a:ext uri="{FF2B5EF4-FFF2-40B4-BE49-F238E27FC236}">
                <a16:creationId xmlns:a16="http://schemas.microsoft.com/office/drawing/2014/main" id="{FA8A6D13-9538-D30A-2DF0-C1B821188D03}"/>
              </a:ext>
            </a:extLst>
          </p:cNvPr>
          <p:cNvPicPr>
            <a:picLocks noChangeAspect="1"/>
          </p:cNvPicPr>
          <p:nvPr/>
        </p:nvPicPr>
        <p:blipFill>
          <a:blip r:embed="rId3"/>
          <a:stretch>
            <a:fillRect/>
          </a:stretch>
        </p:blipFill>
        <p:spPr>
          <a:xfrm>
            <a:off x="601636" y="2449779"/>
            <a:ext cx="3961156" cy="1460538"/>
          </a:xfrm>
          <a:prstGeom prst="rect">
            <a:avLst/>
          </a:prstGeom>
        </p:spPr>
      </p:pic>
    </p:spTree>
    <p:extLst>
      <p:ext uri="{BB962C8B-B14F-4D97-AF65-F5344CB8AC3E}">
        <p14:creationId xmlns:p14="http://schemas.microsoft.com/office/powerpoint/2010/main" val="2865062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568FBEB-DAE3-9C04-71AF-780629856AE0}"/>
              </a:ext>
            </a:extLst>
          </p:cNvPr>
          <p:cNvSpPr>
            <a:spLocks noGrp="1"/>
          </p:cNvSpPr>
          <p:nvPr>
            <p:ph type="subTitle" idx="1"/>
          </p:nvPr>
        </p:nvSpPr>
        <p:spPr/>
        <p:txBody>
          <a:bodyPr/>
          <a:lstStyle/>
          <a:p>
            <a:pPr marL="114300" indent="0">
              <a:buNone/>
            </a:pPr>
            <a:endParaRPr lang="en-US">
              <a:solidFill>
                <a:schemeClr val="tx1"/>
              </a:solidFill>
            </a:endParaRPr>
          </a:p>
          <a:p>
            <a:pPr marL="114300" indent="0">
              <a:buNone/>
            </a:pPr>
            <a:endParaRPr lang="en-US">
              <a:solidFill>
                <a:schemeClr val="tx1"/>
              </a:solidFill>
            </a:endParaRPr>
          </a:p>
        </p:txBody>
      </p:sp>
      <p:sp>
        <p:nvSpPr>
          <p:cNvPr id="3" name="Title 2">
            <a:extLst>
              <a:ext uri="{FF2B5EF4-FFF2-40B4-BE49-F238E27FC236}">
                <a16:creationId xmlns:a16="http://schemas.microsoft.com/office/drawing/2014/main" id="{BA7D19BF-1A22-7479-21C2-BC17B091097A}"/>
              </a:ext>
            </a:extLst>
          </p:cNvPr>
          <p:cNvSpPr>
            <a:spLocks noGrp="1"/>
          </p:cNvSpPr>
          <p:nvPr>
            <p:ph type="title"/>
          </p:nvPr>
        </p:nvSpPr>
        <p:spPr/>
        <p:txBody>
          <a:bodyPr/>
          <a:lstStyle/>
          <a:p>
            <a:r>
              <a:rPr lang="en-US" dirty="0"/>
              <a:t>Modeling 3 – Decision tree</a:t>
            </a:r>
          </a:p>
        </p:txBody>
      </p:sp>
      <p:sp>
        <p:nvSpPr>
          <p:cNvPr id="4" name="TextBox 3">
            <a:extLst>
              <a:ext uri="{FF2B5EF4-FFF2-40B4-BE49-F238E27FC236}">
                <a16:creationId xmlns:a16="http://schemas.microsoft.com/office/drawing/2014/main" id="{FE354102-3987-C50C-B97A-6C32F725AD1C}"/>
              </a:ext>
            </a:extLst>
          </p:cNvPr>
          <p:cNvSpPr txBox="1"/>
          <p:nvPr/>
        </p:nvSpPr>
        <p:spPr>
          <a:xfrm>
            <a:off x="714300" y="1259225"/>
            <a:ext cx="7508488" cy="1384995"/>
          </a:xfrm>
          <a:prstGeom prst="rect">
            <a:avLst/>
          </a:prstGeom>
          <a:noFill/>
        </p:spPr>
        <p:txBody>
          <a:bodyPr wrap="square" rtlCol="0">
            <a:spAutoFit/>
          </a:bodyPr>
          <a:lstStyle/>
          <a:p>
            <a:r>
              <a:rPr lang="en-US" dirty="0">
                <a:solidFill>
                  <a:schemeClr val="tx1"/>
                </a:solidFill>
              </a:rPr>
              <a:t>The decision tree model exhibits moderate predictive performance, reflected by an Area Under the ROC Curve of 0.575. With a depth of 5, this decision tree classification model consists of 35 nodes and is designed for binary classification (</a:t>
            </a:r>
            <a:r>
              <a:rPr lang="en-US" dirty="0" err="1">
                <a:solidFill>
                  <a:schemeClr val="tx1"/>
                </a:solidFill>
              </a:rPr>
              <a:t>numClasses</a:t>
            </a:r>
            <a:r>
              <a:rPr lang="en-US" dirty="0">
                <a:solidFill>
                  <a:schemeClr val="tx1"/>
                </a:solidFill>
              </a:rPr>
              <a:t>=2) based on a dataset with 21 features. Decision trees are known for their interpretability and ability to capture complex decision boundaries, although in this case, the model's discriminatory power may be limited compared to more sophisticated algorithms.</a:t>
            </a:r>
          </a:p>
        </p:txBody>
      </p:sp>
      <p:pic>
        <p:nvPicPr>
          <p:cNvPr id="6" name="Picture 5">
            <a:extLst>
              <a:ext uri="{FF2B5EF4-FFF2-40B4-BE49-F238E27FC236}">
                <a16:creationId xmlns:a16="http://schemas.microsoft.com/office/drawing/2014/main" id="{E9B4886F-2CFE-676A-6A4E-B789D994BC64}"/>
              </a:ext>
            </a:extLst>
          </p:cNvPr>
          <p:cNvPicPr>
            <a:picLocks noChangeAspect="1"/>
          </p:cNvPicPr>
          <p:nvPr/>
        </p:nvPicPr>
        <p:blipFill>
          <a:blip r:embed="rId2"/>
          <a:stretch>
            <a:fillRect/>
          </a:stretch>
        </p:blipFill>
        <p:spPr>
          <a:xfrm>
            <a:off x="714300" y="3884275"/>
            <a:ext cx="7560527" cy="521204"/>
          </a:xfrm>
          <a:prstGeom prst="rect">
            <a:avLst/>
          </a:prstGeom>
        </p:spPr>
      </p:pic>
      <p:pic>
        <p:nvPicPr>
          <p:cNvPr id="8" name="Picture 7">
            <a:extLst>
              <a:ext uri="{FF2B5EF4-FFF2-40B4-BE49-F238E27FC236}">
                <a16:creationId xmlns:a16="http://schemas.microsoft.com/office/drawing/2014/main" id="{E49E5702-F959-F0FE-53CD-43B624D3A869}"/>
              </a:ext>
            </a:extLst>
          </p:cNvPr>
          <p:cNvPicPr>
            <a:picLocks noChangeAspect="1"/>
          </p:cNvPicPr>
          <p:nvPr/>
        </p:nvPicPr>
        <p:blipFill>
          <a:blip r:embed="rId3"/>
          <a:stretch>
            <a:fillRect/>
          </a:stretch>
        </p:blipFill>
        <p:spPr>
          <a:xfrm>
            <a:off x="714300" y="2628567"/>
            <a:ext cx="3978512" cy="1255708"/>
          </a:xfrm>
          <a:prstGeom prst="rect">
            <a:avLst/>
          </a:prstGeom>
        </p:spPr>
      </p:pic>
    </p:spTree>
    <p:extLst>
      <p:ext uri="{BB962C8B-B14F-4D97-AF65-F5344CB8AC3E}">
        <p14:creationId xmlns:p14="http://schemas.microsoft.com/office/powerpoint/2010/main" val="2242151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568FBEB-DAE3-9C04-71AF-780629856AE0}"/>
              </a:ext>
            </a:extLst>
          </p:cNvPr>
          <p:cNvSpPr>
            <a:spLocks noGrp="1"/>
          </p:cNvSpPr>
          <p:nvPr>
            <p:ph type="subTitle" idx="1"/>
          </p:nvPr>
        </p:nvSpPr>
        <p:spPr/>
        <p:txBody>
          <a:bodyPr/>
          <a:lstStyle/>
          <a:p>
            <a:pPr marL="114300" indent="0">
              <a:buNone/>
            </a:pPr>
            <a:endParaRPr lang="en-US" dirty="0">
              <a:solidFill>
                <a:schemeClr val="tx1"/>
              </a:solidFill>
            </a:endParaRPr>
          </a:p>
          <a:p>
            <a:pPr marL="114300" indent="0">
              <a:buNone/>
            </a:pPr>
            <a:endParaRPr lang="en-US" dirty="0">
              <a:solidFill>
                <a:schemeClr val="tx1"/>
              </a:solidFill>
            </a:endParaRPr>
          </a:p>
        </p:txBody>
      </p:sp>
      <p:sp>
        <p:nvSpPr>
          <p:cNvPr id="3" name="Title 2">
            <a:extLst>
              <a:ext uri="{FF2B5EF4-FFF2-40B4-BE49-F238E27FC236}">
                <a16:creationId xmlns:a16="http://schemas.microsoft.com/office/drawing/2014/main" id="{BA7D19BF-1A22-7479-21C2-BC17B091097A}"/>
              </a:ext>
            </a:extLst>
          </p:cNvPr>
          <p:cNvSpPr>
            <a:spLocks noGrp="1"/>
          </p:cNvSpPr>
          <p:nvPr>
            <p:ph type="title"/>
          </p:nvPr>
        </p:nvSpPr>
        <p:spPr/>
        <p:txBody>
          <a:bodyPr/>
          <a:lstStyle/>
          <a:p>
            <a:r>
              <a:rPr lang="en-US" dirty="0"/>
              <a:t>Modeling 4 – Gradient boosting</a:t>
            </a:r>
          </a:p>
        </p:txBody>
      </p:sp>
      <p:sp>
        <p:nvSpPr>
          <p:cNvPr id="4" name="TextBox 3">
            <a:extLst>
              <a:ext uri="{FF2B5EF4-FFF2-40B4-BE49-F238E27FC236}">
                <a16:creationId xmlns:a16="http://schemas.microsoft.com/office/drawing/2014/main" id="{359846B2-FC83-5ECC-F56F-F9BE747462B6}"/>
              </a:ext>
            </a:extLst>
          </p:cNvPr>
          <p:cNvSpPr txBox="1"/>
          <p:nvPr/>
        </p:nvSpPr>
        <p:spPr>
          <a:xfrm>
            <a:off x="714300" y="1259225"/>
            <a:ext cx="7508488" cy="954107"/>
          </a:xfrm>
          <a:prstGeom prst="rect">
            <a:avLst/>
          </a:prstGeom>
          <a:noFill/>
        </p:spPr>
        <p:txBody>
          <a:bodyPr wrap="square" rtlCol="0">
            <a:spAutoFit/>
          </a:bodyPr>
          <a:lstStyle/>
          <a:p>
            <a:r>
              <a:rPr lang="en-US" dirty="0">
                <a:solidFill>
                  <a:schemeClr val="tx1"/>
                </a:solidFill>
              </a:rPr>
              <a:t>The Gradient Boosting model with 10 trees achieved strong predictive performance, evidenced by an impressive AUC of 0.945 in binary classification using a dataset with 21 features. This highlights the model's effectiveness in distinguishing between classes, showcasing its suitability for complex tasks.</a:t>
            </a:r>
          </a:p>
        </p:txBody>
      </p:sp>
      <p:pic>
        <p:nvPicPr>
          <p:cNvPr id="6" name="Picture 5">
            <a:extLst>
              <a:ext uri="{FF2B5EF4-FFF2-40B4-BE49-F238E27FC236}">
                <a16:creationId xmlns:a16="http://schemas.microsoft.com/office/drawing/2014/main" id="{D7FDC49B-55F4-A4C3-1FDB-097B2FE56369}"/>
              </a:ext>
            </a:extLst>
          </p:cNvPr>
          <p:cNvPicPr>
            <a:picLocks noChangeAspect="1"/>
          </p:cNvPicPr>
          <p:nvPr/>
        </p:nvPicPr>
        <p:blipFill>
          <a:blip r:embed="rId2"/>
          <a:stretch>
            <a:fillRect/>
          </a:stretch>
        </p:blipFill>
        <p:spPr>
          <a:xfrm>
            <a:off x="714300" y="3863088"/>
            <a:ext cx="7933107" cy="594412"/>
          </a:xfrm>
          <a:prstGeom prst="rect">
            <a:avLst/>
          </a:prstGeom>
        </p:spPr>
      </p:pic>
      <p:pic>
        <p:nvPicPr>
          <p:cNvPr id="8" name="Picture 7">
            <a:extLst>
              <a:ext uri="{FF2B5EF4-FFF2-40B4-BE49-F238E27FC236}">
                <a16:creationId xmlns:a16="http://schemas.microsoft.com/office/drawing/2014/main" id="{CD0A6EC6-342C-34EF-B0EF-11D7A1D9C8A1}"/>
              </a:ext>
            </a:extLst>
          </p:cNvPr>
          <p:cNvPicPr>
            <a:picLocks noChangeAspect="1"/>
          </p:cNvPicPr>
          <p:nvPr/>
        </p:nvPicPr>
        <p:blipFill>
          <a:blip r:embed="rId3"/>
          <a:stretch>
            <a:fillRect/>
          </a:stretch>
        </p:blipFill>
        <p:spPr>
          <a:xfrm>
            <a:off x="714300" y="2371712"/>
            <a:ext cx="5315415" cy="1491376"/>
          </a:xfrm>
          <a:prstGeom prst="rect">
            <a:avLst/>
          </a:prstGeom>
        </p:spPr>
      </p:pic>
    </p:spTree>
    <p:extLst>
      <p:ext uri="{BB962C8B-B14F-4D97-AF65-F5344CB8AC3E}">
        <p14:creationId xmlns:p14="http://schemas.microsoft.com/office/powerpoint/2010/main" val="2426670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568FBEB-DAE3-9C04-71AF-780629856AE0}"/>
              </a:ext>
            </a:extLst>
          </p:cNvPr>
          <p:cNvSpPr>
            <a:spLocks noGrp="1"/>
          </p:cNvSpPr>
          <p:nvPr>
            <p:ph type="subTitle" idx="1"/>
          </p:nvPr>
        </p:nvSpPr>
        <p:spPr/>
        <p:txBody>
          <a:bodyPr/>
          <a:lstStyle/>
          <a:p>
            <a:pPr marL="114300" indent="0">
              <a:buNone/>
            </a:pPr>
            <a:endParaRPr lang="en-US" dirty="0">
              <a:solidFill>
                <a:schemeClr val="tx1"/>
              </a:solidFill>
            </a:endParaRPr>
          </a:p>
          <a:p>
            <a:pPr marL="114300" indent="0">
              <a:buNone/>
            </a:pPr>
            <a:endParaRPr lang="en-US" dirty="0">
              <a:solidFill>
                <a:schemeClr val="tx1"/>
              </a:solidFill>
            </a:endParaRPr>
          </a:p>
        </p:txBody>
      </p:sp>
      <p:sp>
        <p:nvSpPr>
          <p:cNvPr id="3" name="Title 2">
            <a:extLst>
              <a:ext uri="{FF2B5EF4-FFF2-40B4-BE49-F238E27FC236}">
                <a16:creationId xmlns:a16="http://schemas.microsoft.com/office/drawing/2014/main" id="{BA7D19BF-1A22-7479-21C2-BC17B091097A}"/>
              </a:ext>
            </a:extLst>
          </p:cNvPr>
          <p:cNvSpPr>
            <a:spLocks noGrp="1"/>
          </p:cNvSpPr>
          <p:nvPr>
            <p:ph type="title"/>
          </p:nvPr>
        </p:nvSpPr>
        <p:spPr/>
        <p:txBody>
          <a:bodyPr/>
          <a:lstStyle/>
          <a:p>
            <a:r>
              <a:rPr lang="en-US" dirty="0"/>
              <a:t>Top 2 Model Comparison</a:t>
            </a:r>
          </a:p>
        </p:txBody>
      </p:sp>
      <p:pic>
        <p:nvPicPr>
          <p:cNvPr id="4098" name="Picture 2">
            <a:extLst>
              <a:ext uri="{FF2B5EF4-FFF2-40B4-BE49-F238E27FC236}">
                <a16:creationId xmlns:a16="http://schemas.microsoft.com/office/drawing/2014/main" id="{0958A3E2-0222-3354-DF0E-8A4F63CA44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37"/>
          <a:stretch/>
        </p:blipFill>
        <p:spPr bwMode="auto">
          <a:xfrm>
            <a:off x="835877" y="1338149"/>
            <a:ext cx="3312756" cy="241961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E60CF40-D48E-5D7F-597A-CD5C5EF382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237"/>
          <a:stretch/>
        </p:blipFill>
        <p:spPr bwMode="auto">
          <a:xfrm>
            <a:off x="4075779" y="1338150"/>
            <a:ext cx="3819283" cy="24196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4FAF39-B989-9675-4689-C462202C1E54}"/>
              </a:ext>
            </a:extLst>
          </p:cNvPr>
          <p:cNvSpPr txBox="1"/>
          <p:nvPr/>
        </p:nvSpPr>
        <p:spPr>
          <a:xfrm>
            <a:off x="1524620" y="3791017"/>
            <a:ext cx="1627457" cy="307777"/>
          </a:xfrm>
          <a:prstGeom prst="rect">
            <a:avLst/>
          </a:prstGeom>
          <a:noFill/>
        </p:spPr>
        <p:txBody>
          <a:bodyPr wrap="square" rtlCol="0">
            <a:spAutoFit/>
          </a:bodyPr>
          <a:lstStyle/>
          <a:p>
            <a:r>
              <a:rPr lang="en-US" dirty="0">
                <a:solidFill>
                  <a:schemeClr val="tx1"/>
                </a:solidFill>
              </a:rPr>
              <a:t>Gradient boost</a:t>
            </a:r>
          </a:p>
        </p:txBody>
      </p:sp>
      <p:sp>
        <p:nvSpPr>
          <p:cNvPr id="8" name="TextBox 7">
            <a:extLst>
              <a:ext uri="{FF2B5EF4-FFF2-40B4-BE49-F238E27FC236}">
                <a16:creationId xmlns:a16="http://schemas.microsoft.com/office/drawing/2014/main" id="{13BF5435-A94F-C9D7-8B93-4C6851D1CFD5}"/>
              </a:ext>
            </a:extLst>
          </p:cNvPr>
          <p:cNvSpPr txBox="1"/>
          <p:nvPr/>
        </p:nvSpPr>
        <p:spPr>
          <a:xfrm>
            <a:off x="5401527" y="3847441"/>
            <a:ext cx="1627457" cy="307777"/>
          </a:xfrm>
          <a:prstGeom prst="rect">
            <a:avLst/>
          </a:prstGeom>
          <a:noFill/>
        </p:spPr>
        <p:txBody>
          <a:bodyPr wrap="square" rtlCol="0">
            <a:spAutoFit/>
          </a:bodyPr>
          <a:lstStyle/>
          <a:p>
            <a:r>
              <a:rPr lang="en-US" dirty="0">
                <a:solidFill>
                  <a:schemeClr val="tx1"/>
                </a:solidFill>
              </a:rPr>
              <a:t>XG-boost</a:t>
            </a:r>
          </a:p>
        </p:txBody>
      </p:sp>
    </p:spTree>
    <p:extLst>
      <p:ext uri="{BB962C8B-B14F-4D97-AF65-F5344CB8AC3E}">
        <p14:creationId xmlns:p14="http://schemas.microsoft.com/office/powerpoint/2010/main" val="3931427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568FBEB-DAE3-9C04-71AF-780629856AE0}"/>
              </a:ext>
            </a:extLst>
          </p:cNvPr>
          <p:cNvSpPr>
            <a:spLocks noGrp="1"/>
          </p:cNvSpPr>
          <p:nvPr>
            <p:ph type="subTitle" idx="1"/>
          </p:nvPr>
        </p:nvSpPr>
        <p:spPr/>
        <p:txBody>
          <a:bodyPr/>
          <a:lstStyle/>
          <a:p>
            <a:pPr marL="114300" indent="0">
              <a:buNone/>
            </a:pPr>
            <a:endParaRPr lang="en-US" dirty="0">
              <a:solidFill>
                <a:schemeClr val="tx1"/>
              </a:solidFill>
            </a:endParaRPr>
          </a:p>
          <a:p>
            <a:pPr marL="114300" indent="0">
              <a:buNone/>
            </a:pPr>
            <a:endParaRPr lang="en-US" dirty="0">
              <a:solidFill>
                <a:schemeClr val="tx1"/>
              </a:solidFill>
            </a:endParaRPr>
          </a:p>
        </p:txBody>
      </p:sp>
      <p:sp>
        <p:nvSpPr>
          <p:cNvPr id="3" name="Title 2">
            <a:extLst>
              <a:ext uri="{FF2B5EF4-FFF2-40B4-BE49-F238E27FC236}">
                <a16:creationId xmlns:a16="http://schemas.microsoft.com/office/drawing/2014/main" id="{BA7D19BF-1A22-7479-21C2-BC17B091097A}"/>
              </a:ext>
            </a:extLst>
          </p:cNvPr>
          <p:cNvSpPr>
            <a:spLocks noGrp="1"/>
          </p:cNvSpPr>
          <p:nvPr>
            <p:ph type="title"/>
          </p:nvPr>
        </p:nvSpPr>
        <p:spPr/>
        <p:txBody>
          <a:bodyPr/>
          <a:lstStyle/>
          <a:p>
            <a:r>
              <a:rPr lang="en-US" dirty="0"/>
              <a:t>Model Comparison and selection</a:t>
            </a:r>
          </a:p>
        </p:txBody>
      </p:sp>
      <p:sp>
        <p:nvSpPr>
          <p:cNvPr id="4" name="TextBox 3">
            <a:extLst>
              <a:ext uri="{FF2B5EF4-FFF2-40B4-BE49-F238E27FC236}">
                <a16:creationId xmlns:a16="http://schemas.microsoft.com/office/drawing/2014/main" id="{98FEAB09-F805-0A16-2E0B-9AEBE6978654}"/>
              </a:ext>
            </a:extLst>
          </p:cNvPr>
          <p:cNvSpPr txBox="1"/>
          <p:nvPr/>
        </p:nvSpPr>
        <p:spPr>
          <a:xfrm>
            <a:off x="714300" y="1259225"/>
            <a:ext cx="7508488" cy="1384995"/>
          </a:xfrm>
          <a:prstGeom prst="rect">
            <a:avLst/>
          </a:prstGeom>
          <a:noFill/>
        </p:spPr>
        <p:txBody>
          <a:bodyPr wrap="square" rtlCol="0">
            <a:spAutoFit/>
          </a:bodyPr>
          <a:lstStyle/>
          <a:p>
            <a:r>
              <a:rPr lang="en-US" dirty="0">
                <a:solidFill>
                  <a:schemeClr val="tx1"/>
                </a:solidFill>
              </a:rPr>
              <a:t>The champion model for the task is the Gradient Boosting (GBT) model, which achieved an impressive Area Under the ROC Curve of 0.945. This indicates strong predictive performance and suggests that the GBT model effectively discriminates between the two classes in the dataset. The high AUC value makes the GBT model the preferred choice among the models considered, showcasing its capability as the most effective classifier for the given task.</a:t>
            </a:r>
          </a:p>
        </p:txBody>
      </p:sp>
      <p:pic>
        <p:nvPicPr>
          <p:cNvPr id="6" name="Picture 5">
            <a:extLst>
              <a:ext uri="{FF2B5EF4-FFF2-40B4-BE49-F238E27FC236}">
                <a16:creationId xmlns:a16="http://schemas.microsoft.com/office/drawing/2014/main" id="{3BB0D143-AC5D-2B57-F15B-683D6DCA56B3}"/>
              </a:ext>
            </a:extLst>
          </p:cNvPr>
          <p:cNvPicPr>
            <a:picLocks noChangeAspect="1"/>
          </p:cNvPicPr>
          <p:nvPr/>
        </p:nvPicPr>
        <p:blipFill>
          <a:blip r:embed="rId2"/>
          <a:stretch>
            <a:fillRect/>
          </a:stretch>
        </p:blipFill>
        <p:spPr>
          <a:xfrm>
            <a:off x="913683" y="2954177"/>
            <a:ext cx="7137767" cy="681120"/>
          </a:xfrm>
          <a:prstGeom prst="rect">
            <a:avLst/>
          </a:prstGeom>
        </p:spPr>
      </p:pic>
    </p:spTree>
    <p:extLst>
      <p:ext uri="{BB962C8B-B14F-4D97-AF65-F5344CB8AC3E}">
        <p14:creationId xmlns:p14="http://schemas.microsoft.com/office/powerpoint/2010/main" val="1128356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9A8665-A85A-0650-CD9F-96F1682D21D9}"/>
              </a:ext>
            </a:extLst>
          </p:cNvPr>
          <p:cNvSpPr>
            <a:spLocks noGrp="1"/>
          </p:cNvSpPr>
          <p:nvPr>
            <p:ph type="title"/>
          </p:nvPr>
        </p:nvSpPr>
        <p:spPr/>
        <p:txBody>
          <a:bodyPr/>
          <a:lstStyle/>
          <a:p>
            <a:r>
              <a:rPr lang="en-US" dirty="0"/>
              <a:t>K-means clustering</a:t>
            </a:r>
          </a:p>
        </p:txBody>
      </p:sp>
      <p:pic>
        <p:nvPicPr>
          <p:cNvPr id="5122" name="Picture 2">
            <a:extLst>
              <a:ext uri="{FF2B5EF4-FFF2-40B4-BE49-F238E27FC236}">
                <a16:creationId xmlns:a16="http://schemas.microsoft.com/office/drawing/2014/main" id="{D2F57550-7611-B6FA-7414-4384CBAE12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077" y="1285410"/>
            <a:ext cx="3146888" cy="257267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450D838-115A-4B78-F2CB-C6FA81CDA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85410"/>
            <a:ext cx="3256156" cy="261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852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8"/>
          <p:cNvSpPr/>
          <p:nvPr/>
        </p:nvSpPr>
        <p:spPr>
          <a:xfrm>
            <a:off x="4663811" y="16767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9" name="Google Shape;499;p38"/>
          <p:cNvCxnSpPr/>
          <p:nvPr/>
        </p:nvCxnSpPr>
        <p:spPr>
          <a:xfrm>
            <a:off x="5579436" y="1988488"/>
            <a:ext cx="2186400" cy="0"/>
          </a:xfrm>
          <a:prstGeom prst="straightConnector1">
            <a:avLst/>
          </a:prstGeom>
          <a:noFill/>
          <a:ln w="9525" cap="flat" cmpd="sng">
            <a:solidFill>
              <a:schemeClr val="dk1"/>
            </a:solidFill>
            <a:prstDash val="solid"/>
            <a:round/>
            <a:headEnd type="none" w="med" len="med"/>
            <a:tailEnd type="none" w="med" len="med"/>
          </a:ln>
        </p:spPr>
      </p:cxnSp>
      <p:sp>
        <p:nvSpPr>
          <p:cNvPr id="500" name="Google Shape;500;p38"/>
          <p:cNvSpPr/>
          <p:nvPr/>
        </p:nvSpPr>
        <p:spPr>
          <a:xfrm>
            <a:off x="806111" y="34193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1" name="Google Shape;501;p38"/>
          <p:cNvCxnSpPr/>
          <p:nvPr/>
        </p:nvCxnSpPr>
        <p:spPr>
          <a:xfrm>
            <a:off x="1721736" y="3731088"/>
            <a:ext cx="2186400" cy="0"/>
          </a:xfrm>
          <a:prstGeom prst="straightConnector1">
            <a:avLst/>
          </a:prstGeom>
          <a:noFill/>
          <a:ln w="9525" cap="flat" cmpd="sng">
            <a:solidFill>
              <a:schemeClr val="dk1"/>
            </a:solidFill>
            <a:prstDash val="solid"/>
            <a:round/>
            <a:headEnd type="none" w="med" len="med"/>
            <a:tailEnd type="none" w="med" len="med"/>
          </a:ln>
        </p:spPr>
      </p:cxnSp>
      <p:sp>
        <p:nvSpPr>
          <p:cNvPr id="502" name="Google Shape;502;p38"/>
          <p:cNvSpPr/>
          <p:nvPr/>
        </p:nvSpPr>
        <p:spPr>
          <a:xfrm>
            <a:off x="4663811" y="34193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3" name="Google Shape;503;p38"/>
          <p:cNvCxnSpPr/>
          <p:nvPr/>
        </p:nvCxnSpPr>
        <p:spPr>
          <a:xfrm>
            <a:off x="5579436" y="3731088"/>
            <a:ext cx="2186400" cy="0"/>
          </a:xfrm>
          <a:prstGeom prst="straightConnector1">
            <a:avLst/>
          </a:prstGeom>
          <a:noFill/>
          <a:ln w="9525" cap="flat" cmpd="sng">
            <a:solidFill>
              <a:schemeClr val="dk1"/>
            </a:solidFill>
            <a:prstDash val="solid"/>
            <a:round/>
            <a:headEnd type="none" w="med" len="med"/>
            <a:tailEnd type="none" w="med" len="med"/>
          </a:ln>
        </p:spPr>
      </p:cxnSp>
      <p:sp>
        <p:nvSpPr>
          <p:cNvPr id="504" name="Google Shape;504;p38"/>
          <p:cNvSpPr/>
          <p:nvPr/>
        </p:nvSpPr>
        <p:spPr>
          <a:xfrm>
            <a:off x="806111" y="16767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a:t>
            </a:r>
            <a:endParaRPr dirty="0"/>
          </a:p>
        </p:txBody>
      </p:sp>
      <p:sp>
        <p:nvSpPr>
          <p:cNvPr id="506" name="Google Shape;506;p38"/>
          <p:cNvSpPr txBox="1">
            <a:spLocks noGrp="1"/>
          </p:cNvSpPr>
          <p:nvPr>
            <p:ph type="title"/>
          </p:nvPr>
        </p:nvSpPr>
        <p:spPr>
          <a:xfrm>
            <a:off x="1685686" y="1545088"/>
            <a:ext cx="277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hlinkClick r:id="rId3" action="ppaction://hlinksldjump"/>
              </a:rPr>
              <a:t>Introduction</a:t>
            </a:r>
            <a:r>
              <a:rPr lang="en" sz="2400" dirty="0"/>
              <a:t> </a:t>
            </a:r>
            <a:endParaRPr sz="2400" dirty="0"/>
          </a:p>
        </p:txBody>
      </p:sp>
      <p:sp>
        <p:nvSpPr>
          <p:cNvPr id="508" name="Google Shape;508;p38"/>
          <p:cNvSpPr txBox="1">
            <a:spLocks noGrp="1"/>
          </p:cNvSpPr>
          <p:nvPr>
            <p:ph type="title" idx="2"/>
          </p:nvPr>
        </p:nvSpPr>
        <p:spPr>
          <a:xfrm>
            <a:off x="806111" y="18591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509" name="Google Shape;509;p38"/>
          <p:cNvCxnSpPr/>
          <p:nvPr/>
        </p:nvCxnSpPr>
        <p:spPr>
          <a:xfrm>
            <a:off x="1721736" y="1988488"/>
            <a:ext cx="2186400" cy="0"/>
          </a:xfrm>
          <a:prstGeom prst="straightConnector1">
            <a:avLst/>
          </a:prstGeom>
          <a:noFill/>
          <a:ln w="9525" cap="flat" cmpd="sng">
            <a:solidFill>
              <a:schemeClr val="dk1"/>
            </a:solidFill>
            <a:prstDash val="solid"/>
            <a:round/>
            <a:headEnd type="none" w="med" len="med"/>
            <a:tailEnd type="none" w="med" len="med"/>
          </a:ln>
        </p:spPr>
      </p:cxnSp>
      <p:sp>
        <p:nvSpPr>
          <p:cNvPr id="510" name="Google Shape;510;p38"/>
          <p:cNvSpPr txBox="1">
            <a:spLocks noGrp="1"/>
          </p:cNvSpPr>
          <p:nvPr>
            <p:ph type="title" idx="3"/>
          </p:nvPr>
        </p:nvSpPr>
        <p:spPr>
          <a:xfrm>
            <a:off x="5535827" y="1536785"/>
            <a:ext cx="2831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hlinkClick r:id="rId4" action="ppaction://hlinksldjump"/>
              </a:rPr>
              <a:t>EDA</a:t>
            </a:r>
            <a:endParaRPr dirty="0"/>
          </a:p>
        </p:txBody>
      </p:sp>
      <p:sp>
        <p:nvSpPr>
          <p:cNvPr id="512" name="Google Shape;512;p38"/>
          <p:cNvSpPr txBox="1">
            <a:spLocks noGrp="1"/>
          </p:cNvSpPr>
          <p:nvPr>
            <p:ph type="title" idx="5"/>
          </p:nvPr>
        </p:nvSpPr>
        <p:spPr>
          <a:xfrm>
            <a:off x="4663811" y="18591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13" name="Google Shape;513;p38"/>
          <p:cNvSpPr txBox="1">
            <a:spLocks noGrp="1"/>
          </p:cNvSpPr>
          <p:nvPr>
            <p:ph type="title" idx="6"/>
          </p:nvPr>
        </p:nvSpPr>
        <p:spPr>
          <a:xfrm>
            <a:off x="1648489" y="3248337"/>
            <a:ext cx="277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hlinkClick r:id="rId5" action="ppaction://hlinksldjump"/>
              </a:rPr>
              <a:t>Modeling</a:t>
            </a:r>
            <a:r>
              <a:rPr lang="en" dirty="0"/>
              <a:t> </a:t>
            </a:r>
            <a:endParaRPr dirty="0"/>
          </a:p>
        </p:txBody>
      </p:sp>
      <p:sp>
        <p:nvSpPr>
          <p:cNvPr id="515" name="Google Shape;515;p38"/>
          <p:cNvSpPr txBox="1">
            <a:spLocks noGrp="1"/>
          </p:cNvSpPr>
          <p:nvPr>
            <p:ph type="title" idx="8"/>
          </p:nvPr>
        </p:nvSpPr>
        <p:spPr>
          <a:xfrm>
            <a:off x="806111" y="36017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16" name="Google Shape;516;p38"/>
          <p:cNvSpPr txBox="1">
            <a:spLocks noGrp="1"/>
          </p:cNvSpPr>
          <p:nvPr>
            <p:ph type="title" idx="9"/>
          </p:nvPr>
        </p:nvSpPr>
        <p:spPr>
          <a:xfrm>
            <a:off x="5506189" y="3248337"/>
            <a:ext cx="2831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hlinkClick r:id="rId6" action="ppaction://hlinksldjump"/>
              </a:rPr>
              <a:t>Results</a:t>
            </a:r>
            <a:endParaRPr dirty="0"/>
          </a:p>
        </p:txBody>
      </p:sp>
      <p:sp>
        <p:nvSpPr>
          <p:cNvPr id="518" name="Google Shape;518;p38"/>
          <p:cNvSpPr txBox="1">
            <a:spLocks noGrp="1"/>
          </p:cNvSpPr>
          <p:nvPr>
            <p:ph type="title" idx="14"/>
          </p:nvPr>
        </p:nvSpPr>
        <p:spPr>
          <a:xfrm>
            <a:off x="4663811" y="36017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19" name="Google Shape;519;p3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a:hlinkClick r:id="rId7"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523" name="Google Shape;523;p38">
            <a:hlinkClick r:id="rId8"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524" name="Google Shape;524;p3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9"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1167876" y="30611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933116" y="2782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706061" y="13904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41F009D-8B42-A72B-178F-269976DDCAB3}"/>
              </a:ext>
            </a:extLst>
          </p:cNvPr>
          <p:cNvSpPr>
            <a:spLocks noGrp="1"/>
          </p:cNvSpPr>
          <p:nvPr>
            <p:ph type="subTitle" idx="1"/>
          </p:nvPr>
        </p:nvSpPr>
        <p:spPr>
          <a:xfrm>
            <a:off x="792153" y="2975112"/>
            <a:ext cx="7715400" cy="1392974"/>
          </a:xfrm>
        </p:spPr>
        <p:txBody>
          <a:bodyPr/>
          <a:lstStyle/>
          <a:p>
            <a:pPr marL="114300" indent="0">
              <a:buNone/>
            </a:pPr>
            <a:r>
              <a:rPr lang="en-US" sz="1600" b="0" i="0" dirty="0">
                <a:solidFill>
                  <a:schemeClr val="tx1"/>
                </a:solidFill>
                <a:effectLst/>
                <a:latin typeface="Söhne"/>
              </a:rPr>
              <a:t>"Saved the best-performing model to the specified directory in Pickle format."</a:t>
            </a:r>
            <a:endParaRPr lang="en-US" sz="1600" dirty="0">
              <a:solidFill>
                <a:schemeClr val="tx1"/>
              </a:solidFill>
            </a:endParaRPr>
          </a:p>
        </p:txBody>
      </p:sp>
      <p:sp>
        <p:nvSpPr>
          <p:cNvPr id="3" name="Title 2">
            <a:extLst>
              <a:ext uri="{FF2B5EF4-FFF2-40B4-BE49-F238E27FC236}">
                <a16:creationId xmlns:a16="http://schemas.microsoft.com/office/drawing/2014/main" id="{E69A8665-A85A-0650-CD9F-96F1682D21D9}"/>
              </a:ext>
            </a:extLst>
          </p:cNvPr>
          <p:cNvSpPr>
            <a:spLocks noGrp="1"/>
          </p:cNvSpPr>
          <p:nvPr>
            <p:ph type="title"/>
          </p:nvPr>
        </p:nvSpPr>
        <p:spPr/>
        <p:txBody>
          <a:bodyPr/>
          <a:lstStyle/>
          <a:p>
            <a:r>
              <a:rPr lang="en-US" dirty="0"/>
              <a:t>Exporting pickle file</a:t>
            </a:r>
          </a:p>
        </p:txBody>
      </p:sp>
      <p:pic>
        <p:nvPicPr>
          <p:cNvPr id="5" name="Picture 4">
            <a:extLst>
              <a:ext uri="{FF2B5EF4-FFF2-40B4-BE49-F238E27FC236}">
                <a16:creationId xmlns:a16="http://schemas.microsoft.com/office/drawing/2014/main" id="{8E74E7AB-EA18-EAEB-8019-DEA8FBA23556}"/>
              </a:ext>
            </a:extLst>
          </p:cNvPr>
          <p:cNvPicPr>
            <a:picLocks noChangeAspect="1"/>
          </p:cNvPicPr>
          <p:nvPr/>
        </p:nvPicPr>
        <p:blipFill>
          <a:blip r:embed="rId2"/>
          <a:stretch>
            <a:fillRect/>
          </a:stretch>
        </p:blipFill>
        <p:spPr>
          <a:xfrm>
            <a:off x="870005" y="1603393"/>
            <a:ext cx="7559695" cy="1371719"/>
          </a:xfrm>
          <a:prstGeom prst="rect">
            <a:avLst/>
          </a:prstGeom>
        </p:spPr>
      </p:pic>
    </p:spTree>
    <p:extLst>
      <p:ext uri="{BB962C8B-B14F-4D97-AF65-F5344CB8AC3E}">
        <p14:creationId xmlns:p14="http://schemas.microsoft.com/office/powerpoint/2010/main" val="902378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3DD2F41-4682-AA7D-10FC-B1A2CA8052A7}"/>
              </a:ext>
            </a:extLst>
          </p:cNvPr>
          <p:cNvSpPr>
            <a:spLocks noGrp="1"/>
          </p:cNvSpPr>
          <p:nvPr>
            <p:ph type="subTitle" idx="1"/>
          </p:nvPr>
        </p:nvSpPr>
        <p:spPr/>
        <p:txBody>
          <a:bodyPr/>
          <a:lstStyle/>
          <a:p>
            <a:pPr marL="285750" indent="-171450">
              <a:buFont typeface="Arial" panose="020B0604020202020204" pitchFamily="34" charset="0"/>
              <a:buChar char="•"/>
            </a:pPr>
            <a:r>
              <a:rPr lang="en-US" b="1" dirty="0"/>
              <a:t>Objective: </a:t>
            </a:r>
            <a:r>
              <a:rPr lang="en-US" dirty="0"/>
              <a:t>Identify clients likely to subscribe to a term deposit at XYZ Bank.</a:t>
            </a:r>
          </a:p>
          <a:p>
            <a:pPr marL="285750" indent="-171450">
              <a:buFont typeface="Arial" panose="020B0604020202020204" pitchFamily="34" charset="0"/>
              <a:buChar char="•"/>
            </a:pPr>
            <a:r>
              <a:rPr lang="en-US" dirty="0"/>
              <a:t>Conducted Exploratory Data Analysis (EDA) on data from May 2008 to November 2010, including 20 columns, focusing on the bank's marketing campaign data.</a:t>
            </a:r>
          </a:p>
          <a:p>
            <a:pPr marL="285750" indent="-171450">
              <a:buFont typeface="Arial" panose="020B0604020202020204" pitchFamily="34" charset="0"/>
              <a:buChar char="•"/>
            </a:pPr>
            <a:r>
              <a:rPr lang="en-US" dirty="0"/>
              <a:t>The data required multiple contacts per client to assess term deposit subscription interest. Developed a predictive model to classify clients into 'yes' or 'no' categories for term deposit subscriptions.</a:t>
            </a:r>
          </a:p>
          <a:p>
            <a:pPr marL="285750" indent="-171450">
              <a:buFont typeface="Arial" panose="020B0604020202020204" pitchFamily="34" charset="0"/>
              <a:buChar char="•"/>
            </a:pPr>
            <a:r>
              <a:rPr lang="en-US" dirty="0"/>
              <a:t>The </a:t>
            </a:r>
            <a:r>
              <a:rPr lang="en-US" dirty="0" err="1"/>
              <a:t>XGBoost</a:t>
            </a:r>
            <a:r>
              <a:rPr lang="en-US" dirty="0"/>
              <a:t> model emerged as the most effective, with an Area Under the ROC Curve (AUC) score of 0.9463.</a:t>
            </a:r>
          </a:p>
          <a:p>
            <a:pPr marL="285750" indent="-171450">
              <a:buFont typeface="Arial" panose="020B0604020202020204" pitchFamily="34" charset="0"/>
              <a:buChar char="•"/>
            </a:pPr>
            <a:endParaRPr lang="en-US" dirty="0"/>
          </a:p>
          <a:p>
            <a:pPr marL="285750" indent="-171450">
              <a:buFont typeface="Arial" panose="020B0604020202020204" pitchFamily="34" charset="0"/>
              <a:buChar char="•"/>
            </a:pPr>
            <a:r>
              <a:rPr lang="en-US" b="1" dirty="0"/>
              <a:t>Conclusion</a:t>
            </a:r>
            <a:r>
              <a:rPr lang="en-US" dirty="0"/>
              <a:t>:   </a:t>
            </a:r>
          </a:p>
          <a:p>
            <a:pPr marL="114300" indent="0">
              <a:buNone/>
            </a:pPr>
            <a:r>
              <a:rPr lang="en-US" dirty="0"/>
              <a:t>	-The </a:t>
            </a:r>
            <a:r>
              <a:rPr lang="en-US" dirty="0" err="1"/>
              <a:t>XGBoost</a:t>
            </a:r>
            <a:r>
              <a:rPr lang="en-US" dirty="0"/>
              <a:t> model is robust and accurate for predicting client subscription to term deposits. </a:t>
            </a:r>
          </a:p>
          <a:p>
            <a:pPr marL="114300" indent="0">
              <a:buNone/>
            </a:pPr>
            <a:r>
              <a:rPr lang="en-US" dirty="0"/>
              <a:t>	 -The model is valuable for optimizing future marketing strategies and targeting potential 	customers. </a:t>
            </a:r>
          </a:p>
          <a:p>
            <a:pPr marL="114300" indent="0">
              <a:buNone/>
            </a:pPr>
            <a:r>
              <a:rPr lang="en-US" dirty="0"/>
              <a:t>	-Insights from EDA can refine the bank's approach to client interactions and understanding of key 	decision factors.</a:t>
            </a:r>
          </a:p>
        </p:txBody>
      </p:sp>
      <p:sp>
        <p:nvSpPr>
          <p:cNvPr id="3" name="Title 2">
            <a:extLst>
              <a:ext uri="{FF2B5EF4-FFF2-40B4-BE49-F238E27FC236}">
                <a16:creationId xmlns:a16="http://schemas.microsoft.com/office/drawing/2014/main" id="{3E9F21DB-DBB0-2179-8BDE-149B91EAA88C}"/>
              </a:ext>
            </a:extLst>
          </p:cNvPr>
          <p:cNvSpPr>
            <a:spLocks noGrp="1"/>
          </p:cNvSpPr>
          <p:nvPr>
            <p:ph type="title"/>
          </p:nvPr>
        </p:nvSpPr>
        <p:spPr/>
        <p:txBody>
          <a:bodyPr/>
          <a:lstStyle/>
          <a:p>
            <a:r>
              <a:rPr lang="en-US" dirty="0" err="1"/>
              <a:t>reSults</a:t>
            </a:r>
            <a:endParaRPr lang="en-US" dirty="0"/>
          </a:p>
        </p:txBody>
      </p:sp>
    </p:spTree>
    <p:extLst>
      <p:ext uri="{BB962C8B-B14F-4D97-AF65-F5344CB8AC3E}">
        <p14:creationId xmlns:p14="http://schemas.microsoft.com/office/powerpoint/2010/main" val="1110368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048A120-5753-9D44-E36F-59F43C0B0133}"/>
              </a:ext>
            </a:extLst>
          </p:cNvPr>
          <p:cNvSpPr>
            <a:spLocks noGrp="1"/>
          </p:cNvSpPr>
          <p:nvPr>
            <p:ph type="subTitle" idx="1"/>
          </p:nvPr>
        </p:nvSpPr>
        <p:spPr/>
        <p:txBody>
          <a:bodyPr/>
          <a:lstStyle/>
          <a:p>
            <a:pPr marL="114300" indent="0">
              <a:buNone/>
            </a:pPr>
            <a:r>
              <a:rPr lang="en-US" sz="1600" dirty="0">
                <a:hlinkClick r:id="rId2"/>
              </a:rPr>
              <a:t>https://chat.openai.com/</a:t>
            </a:r>
            <a:endParaRPr lang="en-US" sz="1600" dirty="0"/>
          </a:p>
          <a:p>
            <a:pPr marL="114300" indent="0">
              <a:buNone/>
            </a:pPr>
            <a:br>
              <a:rPr lang="en-US" sz="1600" dirty="0"/>
            </a:br>
            <a:r>
              <a:rPr lang="en-US" sz="1600" dirty="0">
                <a:hlinkClick r:id="rId3"/>
              </a:rPr>
              <a:t>https://hadoop.apache.org/releases.html</a:t>
            </a:r>
            <a:endParaRPr lang="en-US" sz="1600" dirty="0"/>
          </a:p>
          <a:p>
            <a:pPr marL="114300" indent="0">
              <a:buNone/>
            </a:pPr>
            <a:br>
              <a:rPr lang="en-US" sz="1600" dirty="0"/>
            </a:br>
            <a:r>
              <a:rPr lang="en-US" sz="1600" dirty="0">
                <a:hlinkClick r:id="rId4"/>
              </a:rPr>
              <a:t>https://spark.apache.org/</a:t>
            </a:r>
            <a:endParaRPr lang="en-US" sz="1600" dirty="0"/>
          </a:p>
          <a:p>
            <a:pPr marL="114300" indent="0">
              <a:buNone/>
            </a:pPr>
            <a:endParaRPr lang="en-US" sz="1600" dirty="0"/>
          </a:p>
          <a:p>
            <a:endParaRPr lang="en-US" sz="1600" dirty="0"/>
          </a:p>
          <a:p>
            <a:pPr marL="114300" indent="0">
              <a:buNone/>
            </a:pPr>
            <a:r>
              <a:rPr lang="en-US" sz="1600" dirty="0">
                <a:hlinkClick r:id="rId5"/>
              </a:rPr>
              <a:t>https://www.analyticsvidhya.com/blog/2019/08/comprehensive-guide-k-means-clustering/</a:t>
            </a:r>
            <a:r>
              <a:rPr lang="en-US" sz="1600" dirty="0"/>
              <a:t> </a:t>
            </a:r>
          </a:p>
          <a:p>
            <a:endParaRPr lang="en-US" dirty="0"/>
          </a:p>
        </p:txBody>
      </p:sp>
      <p:sp>
        <p:nvSpPr>
          <p:cNvPr id="3" name="Title 2">
            <a:extLst>
              <a:ext uri="{FF2B5EF4-FFF2-40B4-BE49-F238E27FC236}">
                <a16:creationId xmlns:a16="http://schemas.microsoft.com/office/drawing/2014/main" id="{B7E4721D-B55B-36A9-2D5D-776773FA809F}"/>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3869310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C9311-0357-BAC4-10E5-085C953C1F2B}"/>
              </a:ext>
            </a:extLst>
          </p:cNvPr>
          <p:cNvSpPr>
            <a:spLocks noGrp="1"/>
          </p:cNvSpPr>
          <p:nvPr>
            <p:ph type="title"/>
          </p:nvPr>
        </p:nvSpPr>
        <p:spPr>
          <a:xfrm>
            <a:off x="647392" y="1963811"/>
            <a:ext cx="7715400" cy="1215877"/>
          </a:xfrm>
        </p:spPr>
        <p:txBody>
          <a:bodyPr/>
          <a:lstStyle/>
          <a:p>
            <a:pPr algn="ctr"/>
            <a:r>
              <a:rPr lang="en-US" sz="7200" dirty="0" err="1"/>
              <a:t>aPPENDIX</a:t>
            </a:r>
            <a:endParaRPr lang="en-US" sz="7200" dirty="0"/>
          </a:p>
        </p:txBody>
      </p:sp>
    </p:spTree>
    <p:extLst>
      <p:ext uri="{BB962C8B-B14F-4D97-AF65-F5344CB8AC3E}">
        <p14:creationId xmlns:p14="http://schemas.microsoft.com/office/powerpoint/2010/main" val="701126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07C317-D6EC-0C45-BD3C-82C05ACCB9C0}"/>
              </a:ext>
            </a:extLst>
          </p:cNvPr>
          <p:cNvSpPr>
            <a:spLocks noGrp="1"/>
          </p:cNvSpPr>
          <p:nvPr>
            <p:ph type="title"/>
          </p:nvPr>
        </p:nvSpPr>
        <p:spPr/>
        <p:txBody>
          <a:bodyPr/>
          <a:lstStyle/>
          <a:p>
            <a:endParaRPr lang="en-US"/>
          </a:p>
        </p:txBody>
      </p:sp>
      <p:pic>
        <p:nvPicPr>
          <p:cNvPr id="6146" name="Picture 2">
            <a:extLst>
              <a:ext uri="{FF2B5EF4-FFF2-40B4-BE49-F238E27FC236}">
                <a16:creationId xmlns:a16="http://schemas.microsoft.com/office/drawing/2014/main" id="{CDEC3408-E353-D11D-7864-986123FEA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455" y="1583007"/>
            <a:ext cx="2757488" cy="217646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4DE4AC3-7088-7ABE-2C40-8E4B4A2F1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166" y="1597940"/>
            <a:ext cx="2757488" cy="2161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551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07C317-D6EC-0C45-BD3C-82C05ACCB9C0}"/>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9906B21D-FE71-3F04-EE92-A449A4E6FAF7}"/>
              </a:ext>
            </a:extLst>
          </p:cNvPr>
          <p:cNvPicPr>
            <a:picLocks noChangeAspect="1"/>
          </p:cNvPicPr>
          <p:nvPr/>
        </p:nvPicPr>
        <p:blipFill>
          <a:blip r:embed="rId2"/>
          <a:stretch>
            <a:fillRect/>
          </a:stretch>
        </p:blipFill>
        <p:spPr>
          <a:xfrm>
            <a:off x="1167161" y="1464527"/>
            <a:ext cx="6194723" cy="2807820"/>
          </a:xfrm>
          <a:prstGeom prst="rect">
            <a:avLst/>
          </a:prstGeom>
        </p:spPr>
      </p:pic>
    </p:spTree>
    <p:extLst>
      <p:ext uri="{BB962C8B-B14F-4D97-AF65-F5344CB8AC3E}">
        <p14:creationId xmlns:p14="http://schemas.microsoft.com/office/powerpoint/2010/main" val="748004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0021B0-27D3-6F62-77BB-5EC71DF995B3}"/>
              </a:ext>
            </a:extLst>
          </p:cNvPr>
          <p:cNvSpPr>
            <a:spLocks noGrp="1"/>
          </p:cNvSpPr>
          <p:nvPr>
            <p:ph type="title"/>
          </p:nvPr>
        </p:nvSpPr>
        <p:spPr/>
        <p:txBody>
          <a:bodyPr/>
          <a:lstStyle/>
          <a:p>
            <a:r>
              <a:rPr lang="en-US" dirty="0"/>
              <a:t>Team Incisive</a:t>
            </a:r>
          </a:p>
        </p:txBody>
      </p:sp>
      <p:pic>
        <p:nvPicPr>
          <p:cNvPr id="6" name="Picture 5" descr="A group of men in suits&#10;&#10;Description automatically generated">
            <a:extLst>
              <a:ext uri="{FF2B5EF4-FFF2-40B4-BE49-F238E27FC236}">
                <a16:creationId xmlns:a16="http://schemas.microsoft.com/office/drawing/2014/main" id="{B3F30B50-D7E2-E78A-007C-D7372273D895}"/>
              </a:ext>
            </a:extLst>
          </p:cNvPr>
          <p:cNvPicPr>
            <a:picLocks noChangeAspect="1"/>
          </p:cNvPicPr>
          <p:nvPr/>
        </p:nvPicPr>
        <p:blipFill rotWithShape="1">
          <a:blip r:embed="rId2"/>
          <a:srcRect t="33243"/>
          <a:stretch/>
        </p:blipFill>
        <p:spPr>
          <a:xfrm>
            <a:off x="0" y="1709854"/>
            <a:ext cx="9144000" cy="3433646"/>
          </a:xfrm>
          <a:prstGeom prst="rect">
            <a:avLst/>
          </a:prstGeom>
        </p:spPr>
      </p:pic>
      <p:sp>
        <p:nvSpPr>
          <p:cNvPr id="8" name="Title 2">
            <a:extLst>
              <a:ext uri="{FF2B5EF4-FFF2-40B4-BE49-F238E27FC236}">
                <a16:creationId xmlns:a16="http://schemas.microsoft.com/office/drawing/2014/main" id="{2D17A842-4BC6-3287-4048-28869347E9D9}"/>
              </a:ext>
            </a:extLst>
          </p:cNvPr>
          <p:cNvSpPr txBox="1">
            <a:spLocks/>
          </p:cNvSpPr>
          <p:nvPr/>
        </p:nvSpPr>
        <p:spPr>
          <a:xfrm>
            <a:off x="1000515" y="1263228"/>
            <a:ext cx="1140520" cy="60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pPr algn="ctr"/>
            <a:r>
              <a:rPr lang="en-US" sz="1400" dirty="0"/>
              <a:t>Anirudh</a:t>
            </a:r>
          </a:p>
          <a:p>
            <a:pPr algn="ctr"/>
            <a:r>
              <a:rPr lang="en-US" sz="1400" dirty="0"/>
              <a:t> Bommina</a:t>
            </a:r>
          </a:p>
        </p:txBody>
      </p:sp>
      <p:sp>
        <p:nvSpPr>
          <p:cNvPr id="9" name="Title 2">
            <a:extLst>
              <a:ext uri="{FF2B5EF4-FFF2-40B4-BE49-F238E27FC236}">
                <a16:creationId xmlns:a16="http://schemas.microsoft.com/office/drawing/2014/main" id="{51821E57-428E-2D74-EEE9-A2DBE8056522}"/>
              </a:ext>
            </a:extLst>
          </p:cNvPr>
          <p:cNvSpPr txBox="1">
            <a:spLocks/>
          </p:cNvSpPr>
          <p:nvPr/>
        </p:nvSpPr>
        <p:spPr>
          <a:xfrm>
            <a:off x="2959413" y="1257456"/>
            <a:ext cx="1140520" cy="60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pPr algn="ctr"/>
            <a:r>
              <a:rPr lang="en-US" sz="1400" dirty="0"/>
              <a:t>Tharun</a:t>
            </a:r>
          </a:p>
          <a:p>
            <a:pPr algn="ctr"/>
            <a:r>
              <a:rPr lang="en-US" sz="1400" dirty="0"/>
              <a:t> </a:t>
            </a:r>
            <a:r>
              <a:rPr lang="en-US" sz="1400" dirty="0" err="1"/>
              <a:t>ponnaganti</a:t>
            </a:r>
            <a:endParaRPr lang="en-US" sz="1400" dirty="0"/>
          </a:p>
        </p:txBody>
      </p:sp>
      <p:sp>
        <p:nvSpPr>
          <p:cNvPr id="10" name="Title 2">
            <a:extLst>
              <a:ext uri="{FF2B5EF4-FFF2-40B4-BE49-F238E27FC236}">
                <a16:creationId xmlns:a16="http://schemas.microsoft.com/office/drawing/2014/main" id="{97CAE867-3790-5BB0-A5F8-260A7B77DB60}"/>
              </a:ext>
            </a:extLst>
          </p:cNvPr>
          <p:cNvSpPr txBox="1">
            <a:spLocks/>
          </p:cNvSpPr>
          <p:nvPr/>
        </p:nvSpPr>
        <p:spPr>
          <a:xfrm>
            <a:off x="4918311" y="1257456"/>
            <a:ext cx="1140520" cy="60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pPr algn="ctr"/>
            <a:r>
              <a:rPr lang="en-US" sz="1400" dirty="0" err="1"/>
              <a:t>abdul</a:t>
            </a:r>
            <a:endParaRPr lang="en-US" sz="1400" dirty="0"/>
          </a:p>
          <a:p>
            <a:pPr algn="ctr"/>
            <a:r>
              <a:rPr lang="en-US" sz="1400" dirty="0"/>
              <a:t> Mujeeb</a:t>
            </a:r>
          </a:p>
        </p:txBody>
      </p:sp>
      <p:sp>
        <p:nvSpPr>
          <p:cNvPr id="11" name="Title 2">
            <a:extLst>
              <a:ext uri="{FF2B5EF4-FFF2-40B4-BE49-F238E27FC236}">
                <a16:creationId xmlns:a16="http://schemas.microsoft.com/office/drawing/2014/main" id="{9509CA07-92A7-8F4D-6BFD-3837579E8857}"/>
              </a:ext>
            </a:extLst>
          </p:cNvPr>
          <p:cNvSpPr txBox="1">
            <a:spLocks/>
          </p:cNvSpPr>
          <p:nvPr/>
        </p:nvSpPr>
        <p:spPr>
          <a:xfrm>
            <a:off x="6661617" y="1257456"/>
            <a:ext cx="1552491" cy="60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pPr algn="ctr"/>
            <a:r>
              <a:rPr lang="en-US" sz="1400" dirty="0"/>
              <a:t>Prafulla </a:t>
            </a:r>
            <a:r>
              <a:rPr lang="en-US" sz="1400" dirty="0" err="1"/>
              <a:t>balasahed</a:t>
            </a:r>
            <a:endParaRPr lang="en-US" sz="1400" dirty="0"/>
          </a:p>
          <a:p>
            <a:pPr algn="ctr"/>
            <a:r>
              <a:rPr lang="en-US" sz="1400" dirty="0"/>
              <a:t> </a:t>
            </a:r>
            <a:r>
              <a:rPr lang="en-US" sz="1400" dirty="0" err="1"/>
              <a:t>sature</a:t>
            </a:r>
            <a:endParaRPr lang="en-US" sz="1400" dirty="0"/>
          </a:p>
        </p:txBody>
      </p:sp>
    </p:spTree>
    <p:extLst>
      <p:ext uri="{BB962C8B-B14F-4D97-AF65-F5344CB8AC3E}">
        <p14:creationId xmlns:p14="http://schemas.microsoft.com/office/powerpoint/2010/main" val="3335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060347" y="1337025"/>
            <a:ext cx="4045200" cy="78941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INTRODUCTION</a:t>
            </a:r>
            <a:endParaRPr dirty="0"/>
          </a:p>
        </p:txBody>
      </p:sp>
      <p:sp>
        <p:nvSpPr>
          <p:cNvPr id="556" name="Google Shape;556;p39"/>
          <p:cNvSpPr txBox="1">
            <a:spLocks noGrp="1"/>
          </p:cNvSpPr>
          <p:nvPr>
            <p:ph type="subTitle" idx="1"/>
          </p:nvPr>
        </p:nvSpPr>
        <p:spPr>
          <a:xfrm>
            <a:off x="4646615" y="2254891"/>
            <a:ext cx="4045200" cy="2219318"/>
          </a:xfrm>
          <a:prstGeom prst="rect">
            <a:avLst/>
          </a:prstGeom>
        </p:spPr>
        <p:txBody>
          <a:bodyPr spcFirstLastPara="1" wrap="square" lIns="91425" tIns="91425" rIns="91425" bIns="91425" anchor="t" anchorCtr="0">
            <a:noAutofit/>
          </a:bodyPr>
          <a:lstStyle/>
          <a:p>
            <a:pPr marL="0" indent="0" algn="ctr"/>
            <a:r>
              <a:rPr lang="en-US" dirty="0"/>
              <a:t>XYZ Bank seeks to optimize its direct marketing campaigns for term deposit subscriptions. By applying machine learning models, the bank aims to predict which customers are more likely to subscribe, thus improving the allocation of marketing resources and customer engagement strategies..</a:t>
            </a:r>
          </a:p>
        </p:txBody>
      </p:sp>
      <p:sp>
        <p:nvSpPr>
          <p:cNvPr id="557" name="Google Shape;557;p39"/>
          <p:cNvSpPr/>
          <p:nvPr/>
        </p:nvSpPr>
        <p:spPr>
          <a:xfrm>
            <a:off x="4651513" y="16458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cxnSp>
        <p:nvCxnSpPr>
          <p:cNvPr id="623" name="Google Shape;623;p39"/>
          <p:cNvCxnSpPr/>
          <p:nvPr/>
        </p:nvCxnSpPr>
        <p:spPr>
          <a:xfrm>
            <a:off x="4600575" y="2314563"/>
            <a:ext cx="3829200"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B7F59039-1791-41D8-B1A3-6B7F90F8F71D}"/>
              </a:ext>
            </a:extLst>
          </p:cNvPr>
          <p:cNvSpPr>
            <a:spLocks noGrp="1"/>
          </p:cNvSpPr>
          <p:nvPr>
            <p:ph type="subTitle" idx="1"/>
          </p:nvPr>
        </p:nvSpPr>
        <p:spPr>
          <a:xfrm>
            <a:off x="403283" y="1189207"/>
            <a:ext cx="7292276" cy="3345300"/>
          </a:xfrm>
        </p:spPr>
        <p:txBody>
          <a:bodyPr/>
          <a:lstStyle/>
          <a:p>
            <a:pPr>
              <a:buFont typeface="Arial" panose="020B0604020202020204" pitchFamily="34" charset="0"/>
              <a:buChar char="•"/>
            </a:pPr>
            <a:r>
              <a:rPr lang="en-US" sz="1700" dirty="0"/>
              <a:t>Objective: Classify bank clients by their likelihood to subscribe to a term deposit</a:t>
            </a:r>
          </a:p>
          <a:p>
            <a:pPr>
              <a:buFont typeface="Arial" panose="020B0604020202020204" pitchFamily="34" charset="0"/>
              <a:buChar char="•"/>
            </a:pPr>
            <a:endParaRPr lang="en-US" sz="1700" dirty="0"/>
          </a:p>
          <a:p>
            <a:pPr>
              <a:buFont typeface="Arial" panose="020B0604020202020204" pitchFamily="34" charset="0"/>
              <a:buChar char="•"/>
            </a:pPr>
            <a:r>
              <a:rPr lang="en-US" sz="1700" dirty="0"/>
              <a:t>Key Points:</a:t>
            </a:r>
          </a:p>
          <a:p>
            <a:pPr marL="114300" indent="0">
              <a:buNone/>
            </a:pPr>
            <a:r>
              <a:rPr lang="en-US" sz="1700" dirty="0"/>
              <a:t>	Analyze client attributes and campaign interactions.</a:t>
            </a:r>
          </a:p>
          <a:p>
            <a:pPr marL="114300" indent="0">
              <a:buNone/>
            </a:pPr>
            <a:r>
              <a:rPr lang="en-US" sz="1700" dirty="0"/>
              <a:t>	Binary classification: 'Yes' or 'No' for term deposit subscription.</a:t>
            </a:r>
            <a:endParaRPr lang="en-US" dirty="0"/>
          </a:p>
          <a:p>
            <a:pPr marL="114300" indent="0">
              <a:buNone/>
            </a:pPr>
            <a:r>
              <a:rPr lang="en-US" sz="1700" dirty="0"/>
              <a:t>	Perform EDA to reveal influencing patterns and trends.</a:t>
            </a:r>
            <a:endParaRPr lang="en-US" dirty="0"/>
          </a:p>
          <a:p>
            <a:pPr>
              <a:buFont typeface="Arial" panose="020B0604020202020204" pitchFamily="34" charset="0"/>
              <a:buChar char="•"/>
            </a:pPr>
            <a:endParaRPr lang="en-US" sz="1700" dirty="0"/>
          </a:p>
          <a:p>
            <a:pPr>
              <a:buFont typeface="Arial" panose="020B0604020202020204" pitchFamily="34" charset="0"/>
              <a:buChar char="•"/>
            </a:pPr>
            <a:r>
              <a:rPr lang="en-US" sz="1700" b="1" dirty="0"/>
              <a:t>Goal:</a:t>
            </a:r>
            <a:r>
              <a:rPr lang="en-US" sz="1700" dirty="0"/>
              <a:t> </a:t>
            </a:r>
          </a:p>
          <a:p>
            <a:pPr marL="114300" indent="0">
              <a:buNone/>
            </a:pPr>
            <a:r>
              <a:rPr lang="en-US" sz="1700" dirty="0"/>
              <a:t>      Leverage insights to predict and enhance term deposit subscriptions.</a:t>
            </a:r>
          </a:p>
        </p:txBody>
      </p:sp>
      <p:sp>
        <p:nvSpPr>
          <p:cNvPr id="7" name="Title 6">
            <a:extLst>
              <a:ext uri="{FF2B5EF4-FFF2-40B4-BE49-F238E27FC236}">
                <a16:creationId xmlns:a16="http://schemas.microsoft.com/office/drawing/2014/main" id="{9DF8E8D8-A088-23B4-89ED-CBC93D40E649}"/>
              </a:ext>
            </a:extLst>
          </p:cNvPr>
          <p:cNvSpPr>
            <a:spLocks noGrp="1"/>
          </p:cNvSpPr>
          <p:nvPr>
            <p:ph type="title"/>
          </p:nvPr>
        </p:nvSpPr>
        <p:spPr/>
        <p:txBody>
          <a:bodyPr/>
          <a:lstStyle/>
          <a:p>
            <a:r>
              <a:rPr lang="en-US" dirty="0"/>
              <a:t>Problem Statement</a:t>
            </a:r>
          </a:p>
        </p:txBody>
      </p:sp>
      <p:grpSp>
        <p:nvGrpSpPr>
          <p:cNvPr id="9" name="Google Shape;9383;p87">
            <a:extLst>
              <a:ext uri="{FF2B5EF4-FFF2-40B4-BE49-F238E27FC236}">
                <a16:creationId xmlns:a16="http://schemas.microsoft.com/office/drawing/2014/main" id="{A7BA2C40-AD42-2979-DCF5-1FB4B0FFA676}"/>
              </a:ext>
            </a:extLst>
          </p:cNvPr>
          <p:cNvGrpSpPr/>
          <p:nvPr/>
        </p:nvGrpSpPr>
        <p:grpSpPr>
          <a:xfrm>
            <a:off x="7484111" y="1568605"/>
            <a:ext cx="1563246" cy="1577115"/>
            <a:chOff x="-46410500" y="3201275"/>
            <a:chExt cx="300100" cy="300125"/>
          </a:xfrm>
        </p:grpSpPr>
        <p:sp>
          <p:nvSpPr>
            <p:cNvPr id="10" name="Google Shape;9384;p87">
              <a:extLst>
                <a:ext uri="{FF2B5EF4-FFF2-40B4-BE49-F238E27FC236}">
                  <a16:creationId xmlns:a16="http://schemas.microsoft.com/office/drawing/2014/main" id="{6F9780D1-F238-2AEF-F118-842476948A2B}"/>
                </a:ext>
              </a:extLst>
            </p:cNvPr>
            <p:cNvSpPr/>
            <p:nvPr/>
          </p:nvSpPr>
          <p:spPr>
            <a:xfrm>
              <a:off x="-46358500" y="3201275"/>
              <a:ext cx="37825" cy="87450"/>
            </a:xfrm>
            <a:custGeom>
              <a:avLst/>
              <a:gdLst/>
              <a:ahLst/>
              <a:cxnLst/>
              <a:rect l="l" t="t" r="r" b="b"/>
              <a:pathLst>
                <a:path w="1513" h="3498" extrusionOk="0">
                  <a:moveTo>
                    <a:pt x="768" y="1"/>
                  </a:moveTo>
                  <a:cubicBezTo>
                    <a:pt x="677" y="1"/>
                    <a:pt x="583" y="32"/>
                    <a:pt x="504" y="95"/>
                  </a:cubicBezTo>
                  <a:cubicBezTo>
                    <a:pt x="0" y="599"/>
                    <a:pt x="0" y="1482"/>
                    <a:pt x="504" y="1986"/>
                  </a:cubicBezTo>
                  <a:cubicBezTo>
                    <a:pt x="725" y="2238"/>
                    <a:pt x="725" y="2616"/>
                    <a:pt x="504" y="2899"/>
                  </a:cubicBezTo>
                  <a:cubicBezTo>
                    <a:pt x="378" y="3025"/>
                    <a:pt x="378" y="3246"/>
                    <a:pt x="504" y="3403"/>
                  </a:cubicBezTo>
                  <a:cubicBezTo>
                    <a:pt x="567" y="3466"/>
                    <a:pt x="654" y="3498"/>
                    <a:pt x="744" y="3498"/>
                  </a:cubicBezTo>
                  <a:cubicBezTo>
                    <a:pt x="835" y="3498"/>
                    <a:pt x="929" y="3466"/>
                    <a:pt x="1008" y="3403"/>
                  </a:cubicBezTo>
                  <a:cubicBezTo>
                    <a:pt x="1512" y="2899"/>
                    <a:pt x="1512" y="2017"/>
                    <a:pt x="1008" y="1513"/>
                  </a:cubicBezTo>
                  <a:cubicBezTo>
                    <a:pt x="788" y="1293"/>
                    <a:pt x="788" y="851"/>
                    <a:pt x="1008" y="599"/>
                  </a:cubicBezTo>
                  <a:cubicBezTo>
                    <a:pt x="1134" y="505"/>
                    <a:pt x="1134" y="253"/>
                    <a:pt x="1008" y="95"/>
                  </a:cubicBezTo>
                  <a:cubicBezTo>
                    <a:pt x="945" y="32"/>
                    <a:pt x="859" y="1"/>
                    <a:pt x="7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385;p87">
              <a:extLst>
                <a:ext uri="{FF2B5EF4-FFF2-40B4-BE49-F238E27FC236}">
                  <a16:creationId xmlns:a16="http://schemas.microsoft.com/office/drawing/2014/main" id="{6086CA44-ADD5-B1AE-C1EF-CA314D8E438D}"/>
                </a:ext>
              </a:extLst>
            </p:cNvPr>
            <p:cNvSpPr/>
            <p:nvPr/>
          </p:nvSpPr>
          <p:spPr>
            <a:xfrm>
              <a:off x="-46307325" y="3201275"/>
              <a:ext cx="38625" cy="88250"/>
            </a:xfrm>
            <a:custGeom>
              <a:avLst/>
              <a:gdLst/>
              <a:ahLst/>
              <a:cxnLst/>
              <a:rect l="l" t="t" r="r" b="b"/>
              <a:pathLst>
                <a:path w="1545" h="3530" extrusionOk="0">
                  <a:moveTo>
                    <a:pt x="781" y="1"/>
                  </a:moveTo>
                  <a:cubicBezTo>
                    <a:pt x="686" y="1"/>
                    <a:pt x="584" y="32"/>
                    <a:pt x="505" y="95"/>
                  </a:cubicBezTo>
                  <a:cubicBezTo>
                    <a:pt x="1" y="599"/>
                    <a:pt x="1" y="1482"/>
                    <a:pt x="505" y="1986"/>
                  </a:cubicBezTo>
                  <a:cubicBezTo>
                    <a:pt x="788" y="2238"/>
                    <a:pt x="788" y="2616"/>
                    <a:pt x="536" y="2899"/>
                  </a:cubicBezTo>
                  <a:cubicBezTo>
                    <a:pt x="410" y="3025"/>
                    <a:pt x="410" y="3246"/>
                    <a:pt x="536" y="3403"/>
                  </a:cubicBezTo>
                  <a:cubicBezTo>
                    <a:pt x="631" y="3498"/>
                    <a:pt x="694" y="3529"/>
                    <a:pt x="788" y="3529"/>
                  </a:cubicBezTo>
                  <a:cubicBezTo>
                    <a:pt x="851" y="3529"/>
                    <a:pt x="978" y="3498"/>
                    <a:pt x="1009" y="3403"/>
                  </a:cubicBezTo>
                  <a:cubicBezTo>
                    <a:pt x="1545" y="2899"/>
                    <a:pt x="1545" y="2017"/>
                    <a:pt x="1009" y="1513"/>
                  </a:cubicBezTo>
                  <a:cubicBezTo>
                    <a:pt x="788" y="1293"/>
                    <a:pt x="788" y="851"/>
                    <a:pt x="1009" y="599"/>
                  </a:cubicBezTo>
                  <a:cubicBezTo>
                    <a:pt x="1135" y="505"/>
                    <a:pt x="1135" y="253"/>
                    <a:pt x="1009" y="95"/>
                  </a:cubicBezTo>
                  <a:cubicBezTo>
                    <a:pt x="962" y="32"/>
                    <a:pt x="875" y="1"/>
                    <a:pt x="7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86;p87">
              <a:extLst>
                <a:ext uri="{FF2B5EF4-FFF2-40B4-BE49-F238E27FC236}">
                  <a16:creationId xmlns:a16="http://schemas.microsoft.com/office/drawing/2014/main" id="{D40C214C-13C0-3D33-7722-8DD245F82D19}"/>
                </a:ext>
              </a:extLst>
            </p:cNvPr>
            <p:cNvSpPr/>
            <p:nvPr/>
          </p:nvSpPr>
          <p:spPr>
            <a:xfrm>
              <a:off x="-46253750" y="3201275"/>
              <a:ext cx="38600" cy="87450"/>
            </a:xfrm>
            <a:custGeom>
              <a:avLst/>
              <a:gdLst/>
              <a:ahLst/>
              <a:cxnLst/>
              <a:rect l="l" t="t" r="r" b="b"/>
              <a:pathLst>
                <a:path w="1544" h="3498" extrusionOk="0">
                  <a:moveTo>
                    <a:pt x="800" y="1"/>
                  </a:moveTo>
                  <a:cubicBezTo>
                    <a:pt x="709" y="1"/>
                    <a:pt x="615" y="32"/>
                    <a:pt x="536" y="95"/>
                  </a:cubicBezTo>
                  <a:cubicBezTo>
                    <a:pt x="0" y="599"/>
                    <a:pt x="0" y="1482"/>
                    <a:pt x="536" y="1986"/>
                  </a:cubicBezTo>
                  <a:cubicBezTo>
                    <a:pt x="756" y="2238"/>
                    <a:pt x="756" y="2616"/>
                    <a:pt x="536" y="2899"/>
                  </a:cubicBezTo>
                  <a:cubicBezTo>
                    <a:pt x="410" y="3025"/>
                    <a:pt x="410" y="3246"/>
                    <a:pt x="536" y="3403"/>
                  </a:cubicBezTo>
                  <a:cubicBezTo>
                    <a:pt x="599" y="3466"/>
                    <a:pt x="685" y="3498"/>
                    <a:pt x="776" y="3498"/>
                  </a:cubicBezTo>
                  <a:cubicBezTo>
                    <a:pt x="867" y="3498"/>
                    <a:pt x="961" y="3466"/>
                    <a:pt x="1040" y="3403"/>
                  </a:cubicBezTo>
                  <a:cubicBezTo>
                    <a:pt x="1544" y="2899"/>
                    <a:pt x="1544" y="2017"/>
                    <a:pt x="1040" y="1513"/>
                  </a:cubicBezTo>
                  <a:cubicBezTo>
                    <a:pt x="788" y="1293"/>
                    <a:pt x="788" y="851"/>
                    <a:pt x="1040" y="599"/>
                  </a:cubicBezTo>
                  <a:cubicBezTo>
                    <a:pt x="1166" y="505"/>
                    <a:pt x="1166" y="253"/>
                    <a:pt x="1040" y="95"/>
                  </a:cubicBezTo>
                  <a:cubicBezTo>
                    <a:pt x="977" y="32"/>
                    <a:pt x="890" y="1"/>
                    <a:pt x="80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87;p87">
              <a:extLst>
                <a:ext uri="{FF2B5EF4-FFF2-40B4-BE49-F238E27FC236}">
                  <a16:creationId xmlns:a16="http://schemas.microsoft.com/office/drawing/2014/main" id="{C2DB3D73-53B2-CEF8-3A3D-E21EA8F5D77F}"/>
                </a:ext>
              </a:extLst>
            </p:cNvPr>
            <p:cNvSpPr/>
            <p:nvPr/>
          </p:nvSpPr>
          <p:spPr>
            <a:xfrm>
              <a:off x="-46410500" y="3306024"/>
              <a:ext cx="300100" cy="141025"/>
            </a:xfrm>
            <a:custGeom>
              <a:avLst/>
              <a:gdLst/>
              <a:ahLst/>
              <a:cxnLst/>
              <a:rect l="l" t="t" r="r" b="b"/>
              <a:pathLst>
                <a:path w="12004" h="5641" extrusionOk="0">
                  <a:moveTo>
                    <a:pt x="10933" y="1419"/>
                  </a:moveTo>
                  <a:cubicBezTo>
                    <a:pt x="11122" y="1419"/>
                    <a:pt x="11279" y="1576"/>
                    <a:pt x="11279" y="1765"/>
                  </a:cubicBezTo>
                  <a:cubicBezTo>
                    <a:pt x="11248" y="3057"/>
                    <a:pt x="10208" y="4128"/>
                    <a:pt x="8980" y="4223"/>
                  </a:cubicBezTo>
                  <a:cubicBezTo>
                    <a:pt x="9389" y="3404"/>
                    <a:pt x="9673" y="2458"/>
                    <a:pt x="9799" y="1419"/>
                  </a:cubicBezTo>
                  <a:close/>
                  <a:moveTo>
                    <a:pt x="347" y="1"/>
                  </a:moveTo>
                  <a:cubicBezTo>
                    <a:pt x="158" y="1"/>
                    <a:pt x="1" y="159"/>
                    <a:pt x="1" y="348"/>
                  </a:cubicBezTo>
                  <a:cubicBezTo>
                    <a:pt x="1" y="2458"/>
                    <a:pt x="694" y="4412"/>
                    <a:pt x="1923" y="5640"/>
                  </a:cubicBezTo>
                  <a:lnTo>
                    <a:pt x="7971" y="5640"/>
                  </a:lnTo>
                  <a:cubicBezTo>
                    <a:pt x="8192" y="5420"/>
                    <a:pt x="8381" y="5168"/>
                    <a:pt x="8539" y="4916"/>
                  </a:cubicBezTo>
                  <a:lnTo>
                    <a:pt x="8854" y="4916"/>
                  </a:lnTo>
                  <a:cubicBezTo>
                    <a:pt x="10586" y="4916"/>
                    <a:pt x="12004" y="3498"/>
                    <a:pt x="12004" y="1765"/>
                  </a:cubicBezTo>
                  <a:cubicBezTo>
                    <a:pt x="11941" y="1198"/>
                    <a:pt x="11469" y="726"/>
                    <a:pt x="10933" y="726"/>
                  </a:cubicBezTo>
                  <a:lnTo>
                    <a:pt x="9862" y="726"/>
                  </a:lnTo>
                  <a:lnTo>
                    <a:pt x="9862" y="348"/>
                  </a:lnTo>
                  <a:cubicBezTo>
                    <a:pt x="9862" y="159"/>
                    <a:pt x="9704" y="1"/>
                    <a:pt x="95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9388;p87">
              <a:extLst>
                <a:ext uri="{FF2B5EF4-FFF2-40B4-BE49-F238E27FC236}">
                  <a16:creationId xmlns:a16="http://schemas.microsoft.com/office/drawing/2014/main" id="{E51B733B-EF65-A584-1C37-B6DFAD162399}"/>
                </a:ext>
              </a:extLst>
            </p:cNvPr>
            <p:cNvSpPr/>
            <p:nvPr/>
          </p:nvSpPr>
          <p:spPr>
            <a:xfrm>
              <a:off x="-46401050" y="3465925"/>
              <a:ext cx="226075" cy="35475"/>
            </a:xfrm>
            <a:custGeom>
              <a:avLst/>
              <a:gdLst/>
              <a:ahLst/>
              <a:cxnLst/>
              <a:rect l="l" t="t" r="r" b="b"/>
              <a:pathLst>
                <a:path w="9043" h="1419" extrusionOk="0">
                  <a:moveTo>
                    <a:pt x="473" y="0"/>
                  </a:moveTo>
                  <a:cubicBezTo>
                    <a:pt x="158" y="0"/>
                    <a:pt x="1" y="379"/>
                    <a:pt x="221" y="631"/>
                  </a:cubicBezTo>
                  <a:cubicBezTo>
                    <a:pt x="757" y="1135"/>
                    <a:pt x="1450" y="1418"/>
                    <a:pt x="2206" y="1418"/>
                  </a:cubicBezTo>
                  <a:lnTo>
                    <a:pt x="6837" y="1418"/>
                  </a:lnTo>
                  <a:cubicBezTo>
                    <a:pt x="7593" y="1418"/>
                    <a:pt x="8318" y="1135"/>
                    <a:pt x="8822" y="631"/>
                  </a:cubicBezTo>
                  <a:cubicBezTo>
                    <a:pt x="9043" y="379"/>
                    <a:pt x="8948" y="0"/>
                    <a:pt x="860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08048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568FBEB-DAE3-9C04-71AF-780629856AE0}"/>
              </a:ext>
            </a:extLst>
          </p:cNvPr>
          <p:cNvSpPr>
            <a:spLocks noGrp="1"/>
          </p:cNvSpPr>
          <p:nvPr>
            <p:ph type="subTitle" idx="1"/>
          </p:nvPr>
        </p:nvSpPr>
        <p:spPr/>
        <p:txBody>
          <a:bodyPr/>
          <a:lstStyle/>
          <a:p>
            <a:r>
              <a:rPr lang="en-US" dirty="0">
                <a:solidFill>
                  <a:schemeClr val="tx1"/>
                </a:solidFill>
              </a:rPr>
              <a:t>The data is loaded from a CSV file into a Spark </a:t>
            </a:r>
            <a:r>
              <a:rPr lang="en-US" dirty="0" err="1">
                <a:solidFill>
                  <a:schemeClr val="tx1"/>
                </a:solidFill>
              </a:rPr>
              <a:t>DataFrame</a:t>
            </a:r>
            <a:r>
              <a:rPr lang="en-US" dirty="0">
                <a:solidFill>
                  <a:schemeClr val="tx1"/>
                </a:solidFill>
              </a:rPr>
              <a:t>. </a:t>
            </a:r>
          </a:p>
        </p:txBody>
      </p:sp>
      <p:sp>
        <p:nvSpPr>
          <p:cNvPr id="3" name="Title 2">
            <a:extLst>
              <a:ext uri="{FF2B5EF4-FFF2-40B4-BE49-F238E27FC236}">
                <a16:creationId xmlns:a16="http://schemas.microsoft.com/office/drawing/2014/main" id="{BA7D19BF-1A22-7479-21C2-BC17B091097A}"/>
              </a:ext>
            </a:extLst>
          </p:cNvPr>
          <p:cNvSpPr>
            <a:spLocks noGrp="1"/>
          </p:cNvSpPr>
          <p:nvPr>
            <p:ph type="title"/>
          </p:nvPr>
        </p:nvSpPr>
        <p:spPr/>
        <p:txBody>
          <a:bodyPr/>
          <a:lstStyle/>
          <a:p>
            <a:r>
              <a:rPr lang="en-US" dirty="0"/>
              <a:t>Loading the data</a:t>
            </a:r>
          </a:p>
        </p:txBody>
      </p:sp>
      <p:pic>
        <p:nvPicPr>
          <p:cNvPr id="5" name="Picture 4">
            <a:extLst>
              <a:ext uri="{FF2B5EF4-FFF2-40B4-BE49-F238E27FC236}">
                <a16:creationId xmlns:a16="http://schemas.microsoft.com/office/drawing/2014/main" id="{325A8202-80A4-41CC-566B-C8C5E7D761A1}"/>
              </a:ext>
            </a:extLst>
          </p:cNvPr>
          <p:cNvPicPr>
            <a:picLocks noChangeAspect="1"/>
          </p:cNvPicPr>
          <p:nvPr/>
        </p:nvPicPr>
        <p:blipFill rotWithShape="1">
          <a:blip r:embed="rId2"/>
          <a:srcRect b="14692"/>
          <a:stretch/>
        </p:blipFill>
        <p:spPr>
          <a:xfrm>
            <a:off x="899532" y="1642946"/>
            <a:ext cx="7082790" cy="2505308"/>
          </a:xfrm>
          <a:prstGeom prst="rect">
            <a:avLst/>
          </a:prstGeom>
        </p:spPr>
      </p:pic>
    </p:spTree>
    <p:extLst>
      <p:ext uri="{BB962C8B-B14F-4D97-AF65-F5344CB8AC3E}">
        <p14:creationId xmlns:p14="http://schemas.microsoft.com/office/powerpoint/2010/main" val="1419881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568FBEB-DAE3-9C04-71AF-780629856AE0}"/>
              </a:ext>
            </a:extLst>
          </p:cNvPr>
          <p:cNvSpPr>
            <a:spLocks noGrp="1"/>
          </p:cNvSpPr>
          <p:nvPr>
            <p:ph type="subTitle" idx="1"/>
          </p:nvPr>
        </p:nvSpPr>
        <p:spPr/>
        <p:txBody>
          <a:bodyPr/>
          <a:lstStyle/>
          <a:p>
            <a:pPr marL="342900"/>
            <a:r>
              <a:rPr lang="en-US">
                <a:solidFill>
                  <a:schemeClr val="tx1"/>
                </a:solidFill>
              </a:rPr>
              <a:t>Standardized column names by replacing dots and spaces.</a:t>
            </a:r>
          </a:p>
          <a:p>
            <a:pPr marL="342900"/>
            <a:r>
              <a:rPr lang="en-US">
                <a:solidFill>
                  <a:schemeClr val="tx1"/>
                </a:solidFill>
              </a:rPr>
              <a:t>Handled missing values by checking and addressing null values.</a:t>
            </a:r>
          </a:p>
          <a:p>
            <a:pPr marL="342900"/>
            <a:r>
              <a:rPr lang="en-US">
                <a:solidFill>
                  <a:schemeClr val="tx1"/>
                </a:solidFill>
              </a:rPr>
              <a:t>Converted data types as needed.</a:t>
            </a:r>
          </a:p>
          <a:p>
            <a:pPr marL="114300" indent="0">
              <a:buNone/>
            </a:pPr>
            <a:endParaRPr lang="en-US">
              <a:solidFill>
                <a:schemeClr val="tx1"/>
              </a:solidFill>
            </a:endParaRPr>
          </a:p>
          <a:p>
            <a:pPr marL="114300" indent="0">
              <a:buNone/>
            </a:pPr>
            <a:endParaRPr lang="en-US">
              <a:solidFill>
                <a:schemeClr val="tx1"/>
              </a:solidFill>
            </a:endParaRPr>
          </a:p>
        </p:txBody>
      </p:sp>
      <p:sp>
        <p:nvSpPr>
          <p:cNvPr id="3" name="Title 2">
            <a:extLst>
              <a:ext uri="{FF2B5EF4-FFF2-40B4-BE49-F238E27FC236}">
                <a16:creationId xmlns:a16="http://schemas.microsoft.com/office/drawing/2014/main" id="{BA7D19BF-1A22-7479-21C2-BC17B091097A}"/>
              </a:ext>
            </a:extLst>
          </p:cNvPr>
          <p:cNvSpPr>
            <a:spLocks noGrp="1"/>
          </p:cNvSpPr>
          <p:nvPr>
            <p:ph type="title"/>
          </p:nvPr>
        </p:nvSpPr>
        <p:spPr/>
        <p:txBody>
          <a:bodyPr/>
          <a:lstStyle/>
          <a:p>
            <a:r>
              <a:rPr lang="en-US" dirty="0"/>
              <a:t>Data Cleaning and transformation</a:t>
            </a:r>
          </a:p>
        </p:txBody>
      </p:sp>
      <p:pic>
        <p:nvPicPr>
          <p:cNvPr id="5" name="Picture 4">
            <a:extLst>
              <a:ext uri="{FF2B5EF4-FFF2-40B4-BE49-F238E27FC236}">
                <a16:creationId xmlns:a16="http://schemas.microsoft.com/office/drawing/2014/main" id="{93626E33-1CF9-F7AB-19D2-A426FB93527B}"/>
              </a:ext>
            </a:extLst>
          </p:cNvPr>
          <p:cNvPicPr>
            <a:picLocks noChangeAspect="1"/>
          </p:cNvPicPr>
          <p:nvPr/>
        </p:nvPicPr>
        <p:blipFill>
          <a:blip r:embed="rId2"/>
          <a:stretch>
            <a:fillRect/>
          </a:stretch>
        </p:blipFill>
        <p:spPr>
          <a:xfrm>
            <a:off x="1293543" y="1992353"/>
            <a:ext cx="5999356" cy="2432297"/>
          </a:xfrm>
          <a:prstGeom prst="rect">
            <a:avLst/>
          </a:prstGeom>
        </p:spPr>
      </p:pic>
    </p:spTree>
    <p:extLst>
      <p:ext uri="{BB962C8B-B14F-4D97-AF65-F5344CB8AC3E}">
        <p14:creationId xmlns:p14="http://schemas.microsoft.com/office/powerpoint/2010/main" val="589464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568FBEB-DAE3-9C04-71AF-780629856AE0}"/>
              </a:ext>
            </a:extLst>
          </p:cNvPr>
          <p:cNvSpPr>
            <a:spLocks noGrp="1"/>
          </p:cNvSpPr>
          <p:nvPr>
            <p:ph type="subTitle" idx="1"/>
          </p:nvPr>
        </p:nvSpPr>
        <p:spPr>
          <a:xfrm>
            <a:off x="714300" y="1159150"/>
            <a:ext cx="7715400" cy="1045360"/>
          </a:xfrm>
        </p:spPr>
        <p:txBody>
          <a:bodyPr/>
          <a:lstStyle/>
          <a:p>
            <a:r>
              <a:rPr lang="en-US" b="1" dirty="0">
                <a:solidFill>
                  <a:schemeClr val="tx1"/>
                </a:solidFill>
              </a:rPr>
              <a:t>Dataset presents a mix of numeric and categorical features.</a:t>
            </a:r>
          </a:p>
          <a:p>
            <a:r>
              <a:rPr lang="en-US" b="1" dirty="0">
                <a:solidFill>
                  <a:schemeClr val="tx1"/>
                </a:solidFill>
              </a:rPr>
              <a:t>Descriptive stats offer insights into feature distributions.</a:t>
            </a:r>
          </a:p>
          <a:p>
            <a:r>
              <a:rPr lang="en-US" b="1" dirty="0">
                <a:solidFill>
                  <a:schemeClr val="tx1"/>
                </a:solidFill>
              </a:rPr>
              <a:t>No data quality issues detected (no missing values).</a:t>
            </a:r>
          </a:p>
          <a:p>
            <a:r>
              <a:rPr lang="en-US" b="1" dirty="0">
                <a:solidFill>
                  <a:schemeClr val="tx1"/>
                </a:solidFill>
              </a:rPr>
              <a:t>EDA lays the foundation for deeper analysis and modeling.</a:t>
            </a:r>
          </a:p>
          <a:p>
            <a:pPr marL="114300" indent="0">
              <a:buNone/>
            </a:pPr>
            <a:endParaRPr lang="en-US" b="1" dirty="0">
              <a:solidFill>
                <a:schemeClr val="tx1"/>
              </a:solidFill>
            </a:endParaRPr>
          </a:p>
        </p:txBody>
      </p:sp>
      <p:sp>
        <p:nvSpPr>
          <p:cNvPr id="3" name="Title 2">
            <a:extLst>
              <a:ext uri="{FF2B5EF4-FFF2-40B4-BE49-F238E27FC236}">
                <a16:creationId xmlns:a16="http://schemas.microsoft.com/office/drawing/2014/main" id="{BA7D19BF-1A22-7479-21C2-BC17B091097A}"/>
              </a:ext>
            </a:extLst>
          </p:cNvPr>
          <p:cNvSpPr>
            <a:spLocks noGrp="1"/>
          </p:cNvSpPr>
          <p:nvPr>
            <p:ph type="title"/>
          </p:nvPr>
        </p:nvSpPr>
        <p:spPr/>
        <p:txBody>
          <a:bodyPr/>
          <a:lstStyle/>
          <a:p>
            <a:r>
              <a:rPr lang="en-US" dirty="0"/>
              <a:t>Exploratory data analysis</a:t>
            </a:r>
          </a:p>
        </p:txBody>
      </p:sp>
      <p:pic>
        <p:nvPicPr>
          <p:cNvPr id="5" name="Picture 4">
            <a:extLst>
              <a:ext uri="{FF2B5EF4-FFF2-40B4-BE49-F238E27FC236}">
                <a16:creationId xmlns:a16="http://schemas.microsoft.com/office/drawing/2014/main" id="{63B5BC23-ECBC-B25F-6327-76542EE2F147}"/>
              </a:ext>
            </a:extLst>
          </p:cNvPr>
          <p:cNvPicPr>
            <a:picLocks noChangeAspect="1"/>
          </p:cNvPicPr>
          <p:nvPr/>
        </p:nvPicPr>
        <p:blipFill>
          <a:blip r:embed="rId2"/>
          <a:stretch>
            <a:fillRect/>
          </a:stretch>
        </p:blipFill>
        <p:spPr>
          <a:xfrm>
            <a:off x="1152913" y="2204510"/>
            <a:ext cx="6190879" cy="2274200"/>
          </a:xfrm>
          <a:prstGeom prst="rect">
            <a:avLst/>
          </a:prstGeom>
        </p:spPr>
      </p:pic>
    </p:spTree>
    <p:extLst>
      <p:ext uri="{BB962C8B-B14F-4D97-AF65-F5344CB8AC3E}">
        <p14:creationId xmlns:p14="http://schemas.microsoft.com/office/powerpoint/2010/main" val="364549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568FBEB-DAE3-9C04-71AF-780629856AE0}"/>
              </a:ext>
            </a:extLst>
          </p:cNvPr>
          <p:cNvSpPr>
            <a:spLocks noGrp="1"/>
          </p:cNvSpPr>
          <p:nvPr>
            <p:ph type="subTitle" idx="1"/>
          </p:nvPr>
        </p:nvSpPr>
        <p:spPr>
          <a:xfrm>
            <a:off x="714300" y="3303615"/>
            <a:ext cx="7715400" cy="1045360"/>
          </a:xfrm>
        </p:spPr>
        <p:txBody>
          <a:bodyPr/>
          <a:lstStyle/>
          <a:p>
            <a:pPr marL="285750" indent="-171450">
              <a:buFont typeface="Arial" panose="020B0604020202020204" pitchFamily="34" charset="0"/>
              <a:buChar char="•"/>
            </a:pPr>
            <a:r>
              <a:rPr lang="en-US" dirty="0">
                <a:solidFill>
                  <a:schemeClr val="tx1"/>
                </a:solidFill>
              </a:rPr>
              <a:t>The histograms indicate demographic and economic data: age is centered on a middle-aged group, durations are mostly short, and campaign contacts are typically low with rare higher values.</a:t>
            </a:r>
          </a:p>
          <a:p>
            <a:pPr marL="285750" indent="-171450">
              <a:buFont typeface="Arial" panose="020B0604020202020204" pitchFamily="34" charset="0"/>
              <a:buChar char="•"/>
            </a:pPr>
            <a:r>
              <a:rPr lang="en-US" dirty="0">
                <a:solidFill>
                  <a:schemeClr val="tx1"/>
                </a:solidFill>
              </a:rPr>
              <a:t> Economic indicators like the employment variation rate and consumer price index show common ranges, whereas consumer confidence is generally low.</a:t>
            </a:r>
          </a:p>
          <a:p>
            <a:pPr marL="285750" indent="-171450">
              <a:buFont typeface="Arial" panose="020B0604020202020204" pitchFamily="34" charset="0"/>
              <a:buChar char="•"/>
            </a:pPr>
            <a:r>
              <a:rPr lang="en-US" dirty="0">
                <a:solidFill>
                  <a:schemeClr val="tx1"/>
                </a:solidFill>
              </a:rPr>
              <a:t>Interest rates (euribor3m) and employment numbers exhibit specific frequent values, suggesting common rates and employment figures within the dataset.</a:t>
            </a:r>
          </a:p>
        </p:txBody>
      </p:sp>
      <p:pic>
        <p:nvPicPr>
          <p:cNvPr id="5" name="Picture 4">
            <a:extLst>
              <a:ext uri="{FF2B5EF4-FFF2-40B4-BE49-F238E27FC236}">
                <a16:creationId xmlns:a16="http://schemas.microsoft.com/office/drawing/2014/main" id="{0B966C5E-A438-A388-FA16-14105038A55B}"/>
              </a:ext>
            </a:extLst>
          </p:cNvPr>
          <p:cNvPicPr>
            <a:picLocks noChangeAspect="1"/>
          </p:cNvPicPr>
          <p:nvPr/>
        </p:nvPicPr>
        <p:blipFill>
          <a:blip r:embed="rId2"/>
          <a:stretch>
            <a:fillRect/>
          </a:stretch>
        </p:blipFill>
        <p:spPr>
          <a:xfrm>
            <a:off x="797786" y="672469"/>
            <a:ext cx="7030371" cy="2631146"/>
          </a:xfrm>
          <a:prstGeom prst="rect">
            <a:avLst/>
          </a:prstGeom>
        </p:spPr>
      </p:pic>
    </p:spTree>
    <p:extLst>
      <p:ext uri="{BB962C8B-B14F-4D97-AF65-F5344CB8AC3E}">
        <p14:creationId xmlns:p14="http://schemas.microsoft.com/office/powerpoint/2010/main" val="1062399185"/>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2031</TotalTime>
  <Words>1211</Words>
  <Application>Microsoft Office PowerPoint</Application>
  <PresentationFormat>On-screen Show (16:9)</PresentationFormat>
  <Paragraphs>100</Paragraphs>
  <Slides>25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Arimo</vt:lpstr>
      <vt:lpstr>Söhne</vt:lpstr>
      <vt:lpstr>Arial</vt:lpstr>
      <vt:lpstr>Bebas Neue</vt:lpstr>
      <vt:lpstr>Roboto Condensed Light</vt:lpstr>
      <vt:lpstr>Data Analysis for Business by Slidesgo</vt:lpstr>
      <vt:lpstr>Exploratory          ANALYSIS FOR XYZ BANK  (Ban-5753, Team Incisive)</vt:lpstr>
      <vt:lpstr>TABLE OF CONTENT</vt:lpstr>
      <vt:lpstr>Team Incisive</vt:lpstr>
      <vt:lpstr>INTRODUCTION</vt:lpstr>
      <vt:lpstr>Problem Statement</vt:lpstr>
      <vt:lpstr>Loading the data</vt:lpstr>
      <vt:lpstr>Data Cleaning and transformation</vt:lpstr>
      <vt:lpstr>Exploratory data analysis</vt:lpstr>
      <vt:lpstr>PowerPoint Presentation</vt:lpstr>
      <vt:lpstr>PowerPoint Presentation</vt:lpstr>
      <vt:lpstr>cardinality</vt:lpstr>
      <vt:lpstr>Bi-variate analysis</vt:lpstr>
      <vt:lpstr>Modeling 1 – Random Forest</vt:lpstr>
      <vt:lpstr>Modeling 2 – XG boost</vt:lpstr>
      <vt:lpstr>Modeling 3 – Decision tree</vt:lpstr>
      <vt:lpstr>Modeling 4 – Gradient boosting</vt:lpstr>
      <vt:lpstr>Top 2 Model Comparison</vt:lpstr>
      <vt:lpstr>Model Comparison and selection</vt:lpstr>
      <vt:lpstr>K-means clustering</vt:lpstr>
      <vt:lpstr>Exporting pickle file</vt:lpstr>
      <vt:lpstr>reSults</vt:lpstr>
      <vt:lpstr>references</vt:lpstr>
      <vt:lpstr>aPPENDIX</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FOR BUSINESS</dc:title>
  <dc:creator>anirudh bommia</dc:creator>
  <cp:lastModifiedBy>Bommina, Anirudh</cp:lastModifiedBy>
  <cp:revision>2</cp:revision>
  <dcterms:modified xsi:type="dcterms:W3CDTF">2023-11-30T05:52:32Z</dcterms:modified>
</cp:coreProperties>
</file>