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
      <p:font typeface="PT Serif"/>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5DBC655-D94F-4299-A5C6-E4B616856BFF}">
  <a:tblStyle styleId="{15DBC655-D94F-4299-A5C6-E4B616856BF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33" Type="http://schemas.openxmlformats.org/officeDocument/2006/relationships/font" Target="fonts/PTSerif-bold.fntdata"/><Relationship Id="rId10" Type="http://schemas.openxmlformats.org/officeDocument/2006/relationships/slide" Target="slides/slide4.xml"/><Relationship Id="rId32" Type="http://schemas.openxmlformats.org/officeDocument/2006/relationships/font" Target="fonts/PTSerif-regular.fntdata"/><Relationship Id="rId13" Type="http://schemas.openxmlformats.org/officeDocument/2006/relationships/slide" Target="slides/slide7.xml"/><Relationship Id="rId35" Type="http://schemas.openxmlformats.org/officeDocument/2006/relationships/font" Target="fonts/PTSerif-boldItalic.fntdata"/><Relationship Id="rId12" Type="http://schemas.openxmlformats.org/officeDocument/2006/relationships/slide" Target="slides/slide6.xml"/><Relationship Id="rId34" Type="http://schemas.openxmlformats.org/officeDocument/2006/relationships/font" Target="fonts/PTSerif-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6e2e58ed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6e2e58ed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6e2e58ed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6e2e58ed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6e2e58ed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6e2e58ed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6e2e58ed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6e2e58ed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6e2e58ed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6e2e58ed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6e2e58ed6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e2e58ed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e2e58ed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e2e58ed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6e2e58ed6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6e2e58ed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6e2e58ed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6e2e58ed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6e2e58ed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6e2e58ed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6e2e58ed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6e2e58ed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6e2e58ed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6e2e58ed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6e2e58ed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6e2e58ed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6e2e58ed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6e2e58ed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6e2e58ed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6e2e58ed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6e2e58ed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6e2e58ed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apers.nips.cc/paper/5021-distributed-representations-of-words-and-phrases-and-their-compositionality.pdf" TargetMode="External"/><Relationship Id="rId4" Type="http://schemas.openxmlformats.org/officeDocument/2006/relationships/hyperlink" Target="https://arxiv.org/pdf/1301.3781.pdf" TargetMode="External"/><Relationship Id="rId5" Type="http://schemas.openxmlformats.org/officeDocument/2006/relationships/hyperlink" Target="https://arxiv.org/pdf/1301.3781.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nature.com/" TargetMode="External"/><Relationship Id="rId4" Type="http://schemas.openxmlformats.org/officeDocument/2006/relationships/hyperlink" Target="https://www.medicalnewstoday.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mattmahoney.net/dc/textdata.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Word2Vec Representations</a:t>
            </a:r>
            <a:endParaRPr/>
          </a:p>
          <a:p>
            <a:pPr indent="0" lvl="0" marL="0" rtl="0" algn="l">
              <a:spcBef>
                <a:spcPts val="0"/>
              </a:spcBef>
              <a:spcAft>
                <a:spcPts val="0"/>
              </a:spcAft>
              <a:buNone/>
            </a:pPr>
            <a:r>
              <a:rPr lang="en" sz="2400"/>
              <a:t>Team19</a:t>
            </a:r>
            <a:endParaRPr sz="24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CBOW Model</a:t>
            </a:r>
            <a:endParaRPr/>
          </a:p>
        </p:txBody>
      </p:sp>
      <p:pic>
        <p:nvPicPr>
          <p:cNvPr id="141" name="Google Shape;141;p22"/>
          <p:cNvPicPr preferRelativeResize="0"/>
          <p:nvPr/>
        </p:nvPicPr>
        <p:blipFill>
          <a:blip r:embed="rId3">
            <a:alphaModFix/>
          </a:blip>
          <a:stretch>
            <a:fillRect/>
          </a:stretch>
        </p:blipFill>
        <p:spPr>
          <a:xfrm>
            <a:off x="2525175" y="1853850"/>
            <a:ext cx="4297975" cy="3289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CBOW Model</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PT Serif"/>
                <a:ea typeface="PT Serif"/>
                <a:cs typeface="PT Serif"/>
                <a:sym typeface="PT Serif"/>
              </a:rPr>
              <a:t>CBOW Model is similar to the feedforward NNLM, where the non-linear hidden layer is removed and the projection layer is shared for all words (not just the projection matrix); thus, all words get projected into the same position (their vectors are averaged).</a:t>
            </a:r>
            <a:endParaRPr sz="1400">
              <a:solidFill>
                <a:srgbClr val="000000"/>
              </a:solidFill>
              <a:latin typeface="PT Serif"/>
              <a:ea typeface="PT Serif"/>
              <a:cs typeface="PT Serif"/>
              <a:sym typeface="PT Serif"/>
            </a:endParaRPr>
          </a:p>
          <a:p>
            <a:pPr indent="0" lvl="0" marL="0" rtl="0" algn="l">
              <a:spcBef>
                <a:spcPts val="1000"/>
              </a:spcBef>
              <a:spcAft>
                <a:spcPts val="0"/>
              </a:spcAft>
              <a:buNone/>
            </a:pPr>
            <a:r>
              <a:rPr lang="en" sz="1400">
                <a:solidFill>
                  <a:srgbClr val="000000"/>
                </a:solidFill>
                <a:latin typeface="PT Serif"/>
                <a:ea typeface="PT Serif"/>
                <a:cs typeface="PT Serif"/>
                <a:sym typeface="PT Serif"/>
              </a:rPr>
              <a:t>Furthermore, we also use words from the future; a log-linear classifier with four future and four history words at the input is built, where the training criterion is to correctly classify the current (middle) word</a:t>
            </a:r>
            <a:endParaRPr sz="1400">
              <a:solidFill>
                <a:srgbClr val="000000"/>
              </a:solidFill>
              <a:latin typeface="PT Serif"/>
              <a:ea typeface="PT Serif"/>
              <a:cs typeface="PT Serif"/>
              <a:sym typeface="PT Serif"/>
            </a:endParaRPr>
          </a:p>
          <a:p>
            <a:pPr indent="0" lvl="0" marL="0" rtl="0" algn="l">
              <a:spcBef>
                <a:spcPts val="1000"/>
              </a:spcBef>
              <a:spcAft>
                <a:spcPts val="0"/>
              </a:spcAft>
              <a:buNone/>
            </a:pPr>
            <a:r>
              <a:rPr lang="en" sz="1400">
                <a:solidFill>
                  <a:srgbClr val="000000"/>
                </a:solidFill>
                <a:latin typeface="PT Serif"/>
                <a:ea typeface="PT Serif"/>
                <a:cs typeface="PT Serif"/>
                <a:sym typeface="PT Serif"/>
              </a:rPr>
              <a:t>Training complexity is then</a:t>
            </a:r>
            <a:endParaRPr sz="1400">
              <a:solidFill>
                <a:srgbClr val="000000"/>
              </a:solidFill>
              <a:latin typeface="PT Serif"/>
              <a:ea typeface="PT Serif"/>
              <a:cs typeface="PT Serif"/>
              <a:sym typeface="PT Serif"/>
            </a:endParaRPr>
          </a:p>
          <a:p>
            <a:pPr indent="0" lvl="0" marL="0" rtl="0" algn="l">
              <a:spcBef>
                <a:spcPts val="1000"/>
              </a:spcBef>
              <a:spcAft>
                <a:spcPts val="0"/>
              </a:spcAft>
              <a:buNone/>
            </a:pPr>
            <a:r>
              <a:rPr lang="en" sz="1400">
                <a:solidFill>
                  <a:srgbClr val="000000"/>
                </a:solidFill>
                <a:latin typeface="PT Serif"/>
                <a:ea typeface="PT Serif"/>
                <a:cs typeface="PT Serif"/>
                <a:sym typeface="PT Serif"/>
              </a:rPr>
              <a:t>				Q = N × D + D × log</a:t>
            </a:r>
            <a:r>
              <a:rPr baseline="-25000" lang="en" sz="1400">
                <a:solidFill>
                  <a:srgbClr val="000000"/>
                </a:solidFill>
                <a:latin typeface="PT Serif"/>
                <a:ea typeface="PT Serif"/>
                <a:cs typeface="PT Serif"/>
                <a:sym typeface="PT Serif"/>
              </a:rPr>
              <a:t>2</a:t>
            </a:r>
            <a:r>
              <a:rPr lang="en" sz="1400">
                <a:solidFill>
                  <a:srgbClr val="000000"/>
                </a:solidFill>
                <a:latin typeface="PT Serif"/>
                <a:ea typeface="PT Serif"/>
                <a:cs typeface="PT Serif"/>
                <a:sym typeface="PT Serif"/>
              </a:rPr>
              <a:t>(V)</a:t>
            </a:r>
            <a:endParaRPr sz="1400">
              <a:solidFill>
                <a:srgbClr val="000000"/>
              </a:solidFill>
              <a:latin typeface="PT Serif"/>
              <a:ea typeface="PT Serif"/>
              <a:cs typeface="PT Serif"/>
              <a:sym typeface="PT Serif"/>
            </a:endParaRPr>
          </a:p>
          <a:p>
            <a:pPr indent="0" lvl="0" marL="0" rtl="0" algn="l">
              <a:spcBef>
                <a:spcPts val="1000"/>
              </a:spcBef>
              <a:spcAft>
                <a:spcPts val="1000"/>
              </a:spcAft>
              <a:buNone/>
            </a:pPr>
            <a:r>
              <a:t/>
            </a:r>
            <a:endParaRPr sz="1400">
              <a:solidFill>
                <a:srgbClr val="000000"/>
              </a:solidFill>
              <a:latin typeface="PT Serif"/>
              <a:ea typeface="PT Serif"/>
              <a:cs typeface="PT Serif"/>
              <a:sym typeface="PT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Criteria</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PT Serif"/>
              <a:buAutoNum type="arabicPeriod"/>
            </a:pPr>
            <a:r>
              <a:rPr b="1" lang="en" sz="1400">
                <a:solidFill>
                  <a:srgbClr val="000000"/>
                </a:solidFill>
                <a:latin typeface="PT Serif"/>
                <a:ea typeface="PT Serif"/>
                <a:cs typeface="PT Serif"/>
                <a:sym typeface="PT Serif"/>
              </a:rPr>
              <a:t>Nearest neighbors</a:t>
            </a:r>
            <a:endParaRPr b="1" sz="1400">
              <a:solidFill>
                <a:srgbClr val="000000"/>
              </a:solidFill>
              <a:latin typeface="PT Serif"/>
              <a:ea typeface="PT Serif"/>
              <a:cs typeface="PT Serif"/>
              <a:sym typeface="PT Serif"/>
            </a:endParaRPr>
          </a:p>
          <a:p>
            <a:pPr indent="0" lvl="0" marL="457200" rtl="0" algn="l">
              <a:spcBef>
                <a:spcPts val="1000"/>
              </a:spcBef>
              <a:spcAft>
                <a:spcPts val="0"/>
              </a:spcAft>
              <a:buNone/>
            </a:pPr>
            <a:r>
              <a:rPr lang="en" sz="1200">
                <a:solidFill>
                  <a:srgbClr val="000000"/>
                </a:solidFill>
                <a:latin typeface="PT Serif"/>
                <a:ea typeface="PT Serif"/>
                <a:cs typeface="PT Serif"/>
                <a:sym typeface="PT Serif"/>
              </a:rPr>
              <a:t>The cosine similarity between two word vectors provides an effective method for measuring the linguistic or semantic similarity of the corresponding words. This helps in finding the nearest neighbours for any given word.</a:t>
            </a:r>
            <a:endParaRPr b="1" sz="1400">
              <a:solidFill>
                <a:srgbClr val="000000"/>
              </a:solidFill>
              <a:latin typeface="PT Serif"/>
              <a:ea typeface="PT Serif"/>
              <a:cs typeface="PT Serif"/>
              <a:sym typeface="PT Serif"/>
            </a:endParaRPr>
          </a:p>
          <a:p>
            <a:pPr indent="-317500" lvl="0" marL="457200" rtl="0" algn="l">
              <a:spcBef>
                <a:spcPts val="1000"/>
              </a:spcBef>
              <a:spcAft>
                <a:spcPts val="0"/>
              </a:spcAft>
              <a:buClr>
                <a:srgbClr val="000000"/>
              </a:buClr>
              <a:buSzPts val="1400"/>
              <a:buFont typeface="PT Serif"/>
              <a:buAutoNum type="arabicPeriod"/>
            </a:pPr>
            <a:r>
              <a:rPr b="1" lang="en" sz="1400">
                <a:solidFill>
                  <a:srgbClr val="000000"/>
                </a:solidFill>
                <a:latin typeface="PT Serif"/>
                <a:ea typeface="PT Serif"/>
                <a:cs typeface="PT Serif"/>
                <a:sym typeface="PT Serif"/>
              </a:rPr>
              <a:t>Linear substructures</a:t>
            </a:r>
            <a:endParaRPr b="1" sz="1400">
              <a:solidFill>
                <a:srgbClr val="000000"/>
              </a:solidFill>
              <a:latin typeface="PT Serif"/>
              <a:ea typeface="PT Serif"/>
              <a:cs typeface="PT Serif"/>
              <a:sym typeface="PT Serif"/>
            </a:endParaRPr>
          </a:p>
          <a:p>
            <a:pPr indent="0" lvl="0" marL="457200" rtl="0" algn="l">
              <a:spcBef>
                <a:spcPts val="1000"/>
              </a:spcBef>
              <a:spcAft>
                <a:spcPts val="0"/>
              </a:spcAft>
              <a:buNone/>
            </a:pPr>
            <a:r>
              <a:rPr lang="en" sz="1200">
                <a:solidFill>
                  <a:srgbClr val="000000"/>
                </a:solidFill>
                <a:latin typeface="PT Serif"/>
                <a:ea typeface="PT Serif"/>
                <a:cs typeface="PT Serif"/>
                <a:sym typeface="PT Serif"/>
              </a:rPr>
              <a:t>The word vectors also capture in a quantitative way the nuance necessary to distinguish words. They are designed such that the vector differences and additions capture as much as possible, the meaning specified by the juxtaposition of two or more words. Such vector operations also help solve different tasks like selecting out-of-the-list words, by computing average vector for a list of words and finding the most distant word vector.</a:t>
            </a:r>
            <a:endParaRPr sz="1200">
              <a:solidFill>
                <a:srgbClr val="000000"/>
              </a:solidFill>
              <a:latin typeface="PT Serif"/>
              <a:ea typeface="PT Serif"/>
              <a:cs typeface="PT Serif"/>
              <a:sym typeface="PT Serif"/>
            </a:endParaRPr>
          </a:p>
          <a:p>
            <a:pPr indent="0" lvl="0" marL="0" rtl="0" algn="l">
              <a:spcBef>
                <a:spcPts val="10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graphicFrame>
        <p:nvGraphicFramePr>
          <p:cNvPr id="159" name="Google Shape;159;p25"/>
          <p:cNvGraphicFramePr/>
          <p:nvPr/>
        </p:nvGraphicFramePr>
        <p:xfrm>
          <a:off x="1493700" y="2311150"/>
          <a:ext cx="3000000" cy="3000000"/>
        </p:xfrm>
        <a:graphic>
          <a:graphicData uri="http://schemas.openxmlformats.org/drawingml/2006/table">
            <a:tbl>
              <a:tblPr>
                <a:noFill/>
                <a:tableStyleId>{15DBC655-D94F-4299-A5C6-E4B616856BFF}</a:tableStyleId>
              </a:tblPr>
              <a:tblGrid>
                <a:gridCol w="828675"/>
                <a:gridCol w="2390775"/>
                <a:gridCol w="2143125"/>
              </a:tblGrid>
              <a:tr h="49700">
                <a:tc>
                  <a:txBody>
                    <a:bodyPr>
                      <a:noAutofit/>
                    </a:bodyPr>
                    <a:lstStyle/>
                    <a:p>
                      <a:pPr indent="0" lvl="0" marL="0" rtl="0" algn="ctr">
                        <a:spcBef>
                          <a:spcPts val="0"/>
                        </a:spcBef>
                        <a:spcAft>
                          <a:spcPts val="0"/>
                        </a:spcAft>
                        <a:buNone/>
                      </a:pPr>
                      <a:r>
                        <a:rPr b="1" lang="en" sz="1200">
                          <a:latin typeface="PT Serif"/>
                          <a:ea typeface="PT Serif"/>
                          <a:cs typeface="PT Serif"/>
                          <a:sym typeface="PT Serif"/>
                        </a:rPr>
                        <a:t>Word</a:t>
                      </a:r>
                      <a:endParaRPr b="1"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b="1" lang="en" sz="1200">
                          <a:latin typeface="PT Serif"/>
                          <a:ea typeface="PT Serif"/>
                          <a:cs typeface="PT Serif"/>
                          <a:sym typeface="PT Serif"/>
                        </a:rPr>
                        <a:t>Medical domain</a:t>
                      </a:r>
                      <a:endParaRPr b="1"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b="1" lang="en" sz="1200">
                          <a:latin typeface="PT Serif"/>
                          <a:ea typeface="PT Serif"/>
                          <a:cs typeface="PT Serif"/>
                          <a:sym typeface="PT Serif"/>
                        </a:rPr>
                        <a:t>Wikipedia</a:t>
                      </a:r>
                      <a:endParaRPr b="1" sz="1200">
                        <a:latin typeface="PT Serif"/>
                        <a:ea typeface="PT Serif"/>
                        <a:cs typeface="PT Serif"/>
                        <a:sym typeface="PT Serif"/>
                      </a:endParaRPr>
                    </a:p>
                  </a:txBody>
                  <a:tcPr marT="63500" marB="63500" marR="63500" marL="63500"/>
                </a:tc>
              </a:tr>
              <a:tr h="49700">
                <a:tc>
                  <a:txBody>
                    <a:bodyPr>
                      <a:noAutofit/>
                    </a:bodyPr>
                    <a:lstStyle/>
                    <a:p>
                      <a:pPr indent="0" lvl="0" marL="0" rtl="0" algn="ctr">
                        <a:spcBef>
                          <a:spcPts val="0"/>
                        </a:spcBef>
                        <a:spcAft>
                          <a:spcPts val="0"/>
                        </a:spcAft>
                        <a:buNone/>
                      </a:pPr>
                      <a:r>
                        <a:rPr lang="en" sz="1200">
                          <a:latin typeface="PT Serif"/>
                          <a:ea typeface="PT Serif"/>
                          <a:cs typeface="PT Serif"/>
                          <a:sym typeface="PT Serif"/>
                        </a:rPr>
                        <a:t>drug</a:t>
                      </a:r>
                      <a:endParaRPr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lang="en" sz="1200">
                          <a:latin typeface="PT Serif"/>
                          <a:ea typeface="PT Serif"/>
                          <a:cs typeface="PT Serif"/>
                          <a:sym typeface="PT Serif"/>
                        </a:rPr>
                        <a:t>drugs, antibiotic, artemisinin</a:t>
                      </a:r>
                      <a:endParaRPr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lang="en" sz="1200">
                          <a:latin typeface="PT Serif"/>
                          <a:ea typeface="PT Serif"/>
                          <a:cs typeface="PT Serif"/>
                          <a:sym typeface="PT Serif"/>
                        </a:rPr>
                        <a:t>drugs, marijuana, cocaine</a:t>
                      </a:r>
                      <a:endParaRPr sz="1200">
                        <a:latin typeface="PT Serif"/>
                        <a:ea typeface="PT Serif"/>
                        <a:cs typeface="PT Serif"/>
                        <a:sym typeface="PT Serif"/>
                      </a:endParaRPr>
                    </a:p>
                  </a:txBody>
                  <a:tcPr marT="63500" marB="63500" marR="63500" marL="63500"/>
                </a:tc>
              </a:tr>
              <a:tr h="49700">
                <a:tc>
                  <a:txBody>
                    <a:bodyPr>
                      <a:noAutofit/>
                    </a:bodyPr>
                    <a:lstStyle/>
                    <a:p>
                      <a:pPr indent="0" lvl="0" marL="0" rtl="0" algn="ctr">
                        <a:spcBef>
                          <a:spcPts val="0"/>
                        </a:spcBef>
                        <a:spcAft>
                          <a:spcPts val="0"/>
                        </a:spcAft>
                        <a:buNone/>
                      </a:pPr>
                      <a:r>
                        <a:rPr lang="en" sz="1200">
                          <a:latin typeface="PT Serif"/>
                          <a:ea typeface="PT Serif"/>
                          <a:cs typeface="PT Serif"/>
                          <a:sym typeface="PT Serif"/>
                        </a:rPr>
                        <a:t>brain</a:t>
                      </a:r>
                      <a:endParaRPr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lang="en" sz="1200">
                          <a:latin typeface="PT Serif"/>
                          <a:ea typeface="PT Serif"/>
                          <a:cs typeface="PT Serif"/>
                          <a:sym typeface="PT Serif"/>
                        </a:rPr>
                        <a:t>neurochemical, cns, cerebral</a:t>
                      </a:r>
                      <a:endParaRPr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lang="en" sz="1200">
                          <a:latin typeface="PT Serif"/>
                          <a:ea typeface="PT Serif"/>
                          <a:cs typeface="PT Serif"/>
                          <a:sym typeface="PT Serif"/>
                        </a:rPr>
                        <a:t>tumor, nervous, tissue</a:t>
                      </a:r>
                      <a:endParaRPr sz="1200">
                        <a:latin typeface="PT Serif"/>
                        <a:ea typeface="PT Serif"/>
                        <a:cs typeface="PT Serif"/>
                        <a:sym typeface="PT Serif"/>
                      </a:endParaRPr>
                    </a:p>
                  </a:txBody>
                  <a:tcPr marT="63500" marB="63500" marR="63500" marL="63500"/>
                </a:tc>
              </a:tr>
              <a:tr h="49700">
                <a:tc>
                  <a:txBody>
                    <a:bodyPr>
                      <a:noAutofit/>
                    </a:bodyPr>
                    <a:lstStyle/>
                    <a:p>
                      <a:pPr indent="0" lvl="0" marL="0" rtl="0" algn="ctr">
                        <a:spcBef>
                          <a:spcPts val="0"/>
                        </a:spcBef>
                        <a:spcAft>
                          <a:spcPts val="0"/>
                        </a:spcAft>
                        <a:buNone/>
                      </a:pPr>
                      <a:r>
                        <a:rPr lang="en" sz="1200">
                          <a:latin typeface="PT Serif"/>
                          <a:ea typeface="PT Serif"/>
                          <a:cs typeface="PT Serif"/>
                          <a:sym typeface="PT Serif"/>
                        </a:rPr>
                        <a:t>attack</a:t>
                      </a:r>
                      <a:endParaRPr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lang="en" sz="1200">
                          <a:latin typeface="PT Serif"/>
                          <a:ea typeface="PT Serif"/>
                          <a:cs typeface="PT Serif"/>
                          <a:sym typeface="PT Serif"/>
                        </a:rPr>
                        <a:t>attacks, palpitation, fluttering</a:t>
                      </a:r>
                      <a:endParaRPr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lang="en" sz="1200">
                          <a:latin typeface="PT Serif"/>
                          <a:ea typeface="PT Serif"/>
                          <a:cs typeface="PT Serif"/>
                          <a:sym typeface="PT Serif"/>
                        </a:rPr>
                        <a:t>assault, attacks, enemy</a:t>
                      </a:r>
                      <a:endParaRPr sz="1200">
                        <a:latin typeface="PT Serif"/>
                        <a:ea typeface="PT Serif"/>
                        <a:cs typeface="PT Serif"/>
                        <a:sym typeface="PT Serif"/>
                      </a:endParaRPr>
                    </a:p>
                  </a:txBody>
                  <a:tcPr marT="63500" marB="63500" marR="63500" marL="63500"/>
                </a:tc>
              </a:tr>
              <a:tr h="49700">
                <a:tc>
                  <a:txBody>
                    <a:bodyPr>
                      <a:noAutofit/>
                    </a:bodyPr>
                    <a:lstStyle/>
                    <a:p>
                      <a:pPr indent="0" lvl="0" marL="0" rtl="0" algn="ctr">
                        <a:spcBef>
                          <a:spcPts val="0"/>
                        </a:spcBef>
                        <a:spcAft>
                          <a:spcPts val="0"/>
                        </a:spcAft>
                        <a:buNone/>
                      </a:pPr>
                      <a:r>
                        <a:rPr lang="en" sz="1200">
                          <a:latin typeface="PT Serif"/>
                          <a:ea typeface="PT Serif"/>
                          <a:cs typeface="PT Serif"/>
                          <a:sym typeface="PT Serif"/>
                        </a:rPr>
                        <a:t>france</a:t>
                      </a:r>
                      <a:endParaRPr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lang="en" sz="1200">
                          <a:latin typeface="PT Serif"/>
                          <a:ea typeface="PT Serif"/>
                          <a:cs typeface="PT Serif"/>
                          <a:sym typeface="PT Serif"/>
                        </a:rPr>
                        <a:t>finland, netherlands, italy</a:t>
                      </a:r>
                      <a:endParaRPr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lang="en" sz="1200">
                          <a:latin typeface="PT Serif"/>
                          <a:ea typeface="PT Serif"/>
                          <a:cs typeface="PT Serif"/>
                          <a:sym typeface="PT Serif"/>
                        </a:rPr>
                        <a:t>italy, austria, germany</a:t>
                      </a:r>
                      <a:endParaRPr sz="1200">
                        <a:latin typeface="PT Serif"/>
                        <a:ea typeface="PT Serif"/>
                        <a:cs typeface="PT Serif"/>
                        <a:sym typeface="PT Serif"/>
                      </a:endParaRPr>
                    </a:p>
                  </a:txBody>
                  <a:tcPr marT="63500" marB="63500" marR="63500" marL="63500"/>
                </a:tc>
              </a:tr>
              <a:tr h="78900">
                <a:tc>
                  <a:txBody>
                    <a:bodyPr>
                      <a:noAutofit/>
                    </a:bodyPr>
                    <a:lstStyle/>
                    <a:p>
                      <a:pPr indent="0" lvl="0" marL="0" rtl="0" algn="ctr">
                        <a:spcBef>
                          <a:spcPts val="0"/>
                        </a:spcBef>
                        <a:spcAft>
                          <a:spcPts val="0"/>
                        </a:spcAft>
                        <a:buNone/>
                      </a:pPr>
                      <a:r>
                        <a:rPr lang="en" sz="1200">
                          <a:latin typeface="PT Serif"/>
                          <a:ea typeface="PT Serif"/>
                          <a:cs typeface="PT Serif"/>
                          <a:sym typeface="PT Serif"/>
                        </a:rPr>
                        <a:t>pathogen</a:t>
                      </a:r>
                      <a:endParaRPr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lang="en" sz="1200">
                          <a:latin typeface="PT Serif"/>
                          <a:ea typeface="PT Serif"/>
                          <a:cs typeface="PT Serif"/>
                          <a:sym typeface="PT Serif"/>
                        </a:rPr>
                        <a:t>organisms, pathogens, microorganisms</a:t>
                      </a:r>
                      <a:endParaRPr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lang="en" sz="1200">
                          <a:latin typeface="PT Serif"/>
                          <a:ea typeface="PT Serif"/>
                          <a:cs typeface="PT Serif"/>
                          <a:sym typeface="PT Serif"/>
                        </a:rPr>
                        <a:t>bacterium, parasite, tumors</a:t>
                      </a:r>
                      <a:endParaRPr sz="1200">
                        <a:latin typeface="PT Serif"/>
                        <a:ea typeface="PT Serif"/>
                        <a:cs typeface="PT Serif"/>
                        <a:sym typeface="PT Serif"/>
                      </a:endParaRPr>
                    </a:p>
                  </a:txBody>
                  <a:tcPr marT="63500" marB="63500" marR="63500" marL="63500"/>
                </a:tc>
              </a:tr>
            </a:tbl>
          </a:graphicData>
        </a:graphic>
      </p:graphicFrame>
      <p:sp>
        <p:nvSpPr>
          <p:cNvPr id="160" name="Google Shape;160;p25"/>
          <p:cNvSpPr txBox="1"/>
          <p:nvPr/>
        </p:nvSpPr>
        <p:spPr>
          <a:xfrm>
            <a:off x="2915300" y="1318650"/>
            <a:ext cx="3000000" cy="99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000"/>
              </a:spcAft>
              <a:buNone/>
            </a:pPr>
            <a:r>
              <a:rPr b="1" lang="en">
                <a:latin typeface="PT Serif"/>
                <a:ea typeface="PT Serif"/>
                <a:cs typeface="PT Serif"/>
                <a:sym typeface="PT Serif"/>
              </a:rPr>
              <a:t>Examples of 3-nearest neighbours relationships</a:t>
            </a:r>
            <a:endParaRPr sz="1200">
              <a:latin typeface="PT Serif"/>
              <a:ea typeface="PT Serif"/>
              <a:cs typeface="PT Serif"/>
              <a:sym typeface="PT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66" name="Google Shape;166;p26"/>
          <p:cNvSpPr txBox="1"/>
          <p:nvPr/>
        </p:nvSpPr>
        <p:spPr>
          <a:xfrm>
            <a:off x="2915300" y="1318650"/>
            <a:ext cx="3000000" cy="99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000"/>
              </a:spcAft>
              <a:buNone/>
            </a:pPr>
            <a:r>
              <a:t/>
            </a:r>
            <a:endParaRPr sz="1200">
              <a:latin typeface="PT Serif"/>
              <a:ea typeface="PT Serif"/>
              <a:cs typeface="PT Serif"/>
              <a:sym typeface="PT Serif"/>
            </a:endParaRPr>
          </a:p>
        </p:txBody>
      </p:sp>
      <p:graphicFrame>
        <p:nvGraphicFramePr>
          <p:cNvPr id="167" name="Google Shape;167;p26"/>
          <p:cNvGraphicFramePr/>
          <p:nvPr/>
        </p:nvGraphicFramePr>
        <p:xfrm>
          <a:off x="2330225" y="2488425"/>
          <a:ext cx="3000000" cy="3000000"/>
        </p:xfrm>
        <a:graphic>
          <a:graphicData uri="http://schemas.openxmlformats.org/drawingml/2006/table">
            <a:tbl>
              <a:tblPr>
                <a:noFill/>
                <a:tableStyleId>{15DBC655-D94F-4299-A5C6-E4B616856BFF}</a:tableStyleId>
              </a:tblPr>
              <a:tblGrid>
                <a:gridCol w="1733550"/>
                <a:gridCol w="1657350"/>
                <a:gridCol w="1971675"/>
              </a:tblGrid>
              <a:tr h="12700">
                <a:tc>
                  <a:txBody>
                    <a:bodyPr>
                      <a:noAutofit/>
                    </a:bodyPr>
                    <a:lstStyle/>
                    <a:p>
                      <a:pPr indent="0" lvl="0" marL="0" rtl="0" algn="ctr">
                        <a:spcBef>
                          <a:spcPts val="0"/>
                        </a:spcBef>
                        <a:spcAft>
                          <a:spcPts val="0"/>
                        </a:spcAft>
                        <a:buNone/>
                      </a:pPr>
                      <a:r>
                        <a:rPr b="1" lang="en" sz="1200">
                          <a:latin typeface="PT Serif"/>
                          <a:ea typeface="PT Serif"/>
                          <a:cs typeface="PT Serif"/>
                          <a:sym typeface="PT Serif"/>
                        </a:rPr>
                        <a:t>Words</a:t>
                      </a:r>
                      <a:endParaRPr b="1"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b="1" lang="en" sz="1200">
                          <a:latin typeface="PT Serif"/>
                          <a:ea typeface="PT Serif"/>
                          <a:cs typeface="PT Serif"/>
                          <a:sym typeface="PT Serif"/>
                        </a:rPr>
                        <a:t>Medical domain</a:t>
                      </a:r>
                      <a:endParaRPr b="1"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b="1" lang="en" sz="1200">
                          <a:latin typeface="PT Serif"/>
                          <a:ea typeface="PT Serif"/>
                          <a:cs typeface="PT Serif"/>
                          <a:sym typeface="PT Serif"/>
                        </a:rPr>
                        <a:t>Wikipedia</a:t>
                      </a:r>
                      <a:endParaRPr b="1" sz="1200">
                        <a:latin typeface="PT Serif"/>
                        <a:ea typeface="PT Serif"/>
                        <a:cs typeface="PT Serif"/>
                        <a:sym typeface="PT Serif"/>
                      </a:endParaRPr>
                    </a:p>
                  </a:txBody>
                  <a:tcPr marT="63500" marB="63500" marR="63500" marL="63500"/>
                </a:tc>
              </a:tr>
              <a:tr h="12700">
                <a:tc>
                  <a:txBody>
                    <a:bodyPr>
                      <a:noAutofit/>
                    </a:bodyPr>
                    <a:lstStyle/>
                    <a:p>
                      <a:pPr indent="0" lvl="0" marL="0" rtl="0" algn="ctr">
                        <a:spcBef>
                          <a:spcPts val="0"/>
                        </a:spcBef>
                        <a:spcAft>
                          <a:spcPts val="0"/>
                        </a:spcAft>
                        <a:buNone/>
                      </a:pPr>
                      <a:r>
                        <a:rPr lang="en" sz="1200">
                          <a:latin typeface="PT Serif"/>
                          <a:ea typeface="PT Serif"/>
                          <a:cs typeface="PT Serif"/>
                          <a:sym typeface="PT Serif"/>
                        </a:rPr>
                        <a:t>france - paris + rome</a:t>
                      </a:r>
                      <a:endParaRPr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lang="en" sz="1200">
                          <a:latin typeface="PT Serif"/>
                          <a:ea typeface="PT Serif"/>
                          <a:cs typeface="PT Serif"/>
                          <a:sym typeface="PT Serif"/>
                        </a:rPr>
                        <a:t>mexico, rome, finland</a:t>
                      </a:r>
                      <a:endParaRPr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lang="en" sz="1200">
                          <a:latin typeface="PT Serif"/>
                          <a:ea typeface="PT Serif"/>
                          <a:cs typeface="PT Serif"/>
                          <a:sym typeface="PT Serif"/>
                        </a:rPr>
                        <a:t>gaul, sparta, persia</a:t>
                      </a:r>
                      <a:endParaRPr sz="1200">
                        <a:latin typeface="PT Serif"/>
                        <a:ea typeface="PT Serif"/>
                        <a:cs typeface="PT Serif"/>
                        <a:sym typeface="PT Serif"/>
                      </a:endParaRPr>
                    </a:p>
                  </a:txBody>
                  <a:tcPr marT="63500" marB="63500" marR="63500" marL="63500"/>
                </a:tc>
              </a:tr>
              <a:tr h="12700">
                <a:tc>
                  <a:txBody>
                    <a:bodyPr>
                      <a:noAutofit/>
                    </a:bodyPr>
                    <a:lstStyle/>
                    <a:p>
                      <a:pPr indent="0" lvl="0" marL="0" rtl="0" algn="ctr">
                        <a:spcBef>
                          <a:spcPts val="0"/>
                        </a:spcBef>
                        <a:spcAft>
                          <a:spcPts val="0"/>
                        </a:spcAft>
                        <a:buNone/>
                      </a:pPr>
                      <a:r>
                        <a:rPr lang="en" sz="1200">
                          <a:latin typeface="PT Serif"/>
                          <a:ea typeface="PT Serif"/>
                          <a:cs typeface="PT Serif"/>
                          <a:sym typeface="PT Serif"/>
                        </a:rPr>
                        <a:t>bigger - big + high</a:t>
                      </a:r>
                      <a:endParaRPr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lang="en" sz="1200">
                          <a:latin typeface="PT Serif"/>
                          <a:ea typeface="PT Serif"/>
                          <a:cs typeface="PT Serif"/>
                          <a:sym typeface="PT Serif"/>
                        </a:rPr>
                        <a:t>higher, low, greater</a:t>
                      </a:r>
                      <a:endParaRPr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lang="en" sz="1200">
                          <a:latin typeface="PT Serif"/>
                          <a:ea typeface="PT Serif"/>
                          <a:cs typeface="PT Serif"/>
                          <a:sym typeface="PT Serif"/>
                        </a:rPr>
                        <a:t>higher, low, greater</a:t>
                      </a:r>
                      <a:endParaRPr sz="1200">
                        <a:latin typeface="PT Serif"/>
                        <a:ea typeface="PT Serif"/>
                        <a:cs typeface="PT Serif"/>
                        <a:sym typeface="PT Serif"/>
                      </a:endParaRPr>
                    </a:p>
                  </a:txBody>
                  <a:tcPr marT="63500" marB="63500" marR="63500" marL="63500"/>
                </a:tc>
              </a:tr>
              <a:tr h="538750">
                <a:tc>
                  <a:txBody>
                    <a:bodyPr>
                      <a:noAutofit/>
                    </a:bodyPr>
                    <a:lstStyle/>
                    <a:p>
                      <a:pPr indent="0" lvl="0" marL="0" rtl="0" algn="ctr">
                        <a:spcBef>
                          <a:spcPts val="0"/>
                        </a:spcBef>
                        <a:spcAft>
                          <a:spcPts val="0"/>
                        </a:spcAft>
                        <a:buNone/>
                      </a:pPr>
                      <a:r>
                        <a:rPr lang="en" sz="1200">
                          <a:latin typeface="PT Serif"/>
                          <a:ea typeface="PT Serif"/>
                          <a:cs typeface="PT Serif"/>
                          <a:sym typeface="PT Serif"/>
                        </a:rPr>
                        <a:t>brains - brain + kidney</a:t>
                      </a:r>
                      <a:endParaRPr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lang="en" sz="1200">
                          <a:latin typeface="PT Serif"/>
                          <a:ea typeface="PT Serif"/>
                          <a:cs typeface="PT Serif"/>
                          <a:sym typeface="PT Serif"/>
                        </a:rPr>
                        <a:t>kidneys, isam, liver</a:t>
                      </a:r>
                      <a:endParaRPr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lang="en" sz="1200">
                          <a:latin typeface="PT Serif"/>
                          <a:ea typeface="PT Serif"/>
                          <a:cs typeface="PT Serif"/>
                          <a:sym typeface="PT Serif"/>
                        </a:rPr>
                        <a:t>smoker, drinker, drank</a:t>
                      </a:r>
                      <a:endParaRPr sz="1200">
                        <a:latin typeface="PT Serif"/>
                        <a:ea typeface="PT Serif"/>
                        <a:cs typeface="PT Serif"/>
                        <a:sym typeface="PT Serif"/>
                      </a:endParaRPr>
                    </a:p>
                  </a:txBody>
                  <a:tcPr marT="63500" marB="63500" marR="63500" marL="63500"/>
                </a:tc>
              </a:tr>
              <a:tr h="12700">
                <a:tc>
                  <a:txBody>
                    <a:bodyPr>
                      <a:noAutofit/>
                    </a:bodyPr>
                    <a:lstStyle/>
                    <a:p>
                      <a:pPr indent="0" lvl="0" marL="0" rtl="0" algn="ctr">
                        <a:spcBef>
                          <a:spcPts val="0"/>
                        </a:spcBef>
                        <a:spcAft>
                          <a:spcPts val="0"/>
                        </a:spcAft>
                        <a:buNone/>
                      </a:pPr>
                      <a:r>
                        <a:rPr lang="en" sz="1200">
                          <a:latin typeface="PT Serif"/>
                          <a:ea typeface="PT Serif"/>
                          <a:cs typeface="PT Serif"/>
                          <a:sym typeface="PT Serif"/>
                        </a:rPr>
                        <a:t>woman - man + men</a:t>
                      </a:r>
                      <a:endParaRPr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lang="en" sz="1200">
                          <a:latin typeface="PT Serif"/>
                          <a:ea typeface="PT Serif"/>
                          <a:cs typeface="PT Serif"/>
                          <a:sym typeface="PT Serif"/>
                        </a:rPr>
                        <a:t>women, men, woman</a:t>
                      </a:r>
                      <a:endParaRPr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lang="en" sz="1200">
                          <a:latin typeface="PT Serif"/>
                          <a:ea typeface="PT Serif"/>
                          <a:cs typeface="PT Serif"/>
                          <a:sym typeface="PT Serif"/>
                        </a:rPr>
                        <a:t>women, men, mothers</a:t>
                      </a:r>
                      <a:endParaRPr sz="1200">
                        <a:latin typeface="PT Serif"/>
                        <a:ea typeface="PT Serif"/>
                        <a:cs typeface="PT Serif"/>
                        <a:sym typeface="PT Serif"/>
                      </a:endParaRPr>
                    </a:p>
                  </a:txBody>
                  <a:tcPr marT="63500" marB="63500" marR="63500" marL="63500"/>
                </a:tc>
              </a:tr>
              <a:tr h="12700">
                <a:tc>
                  <a:txBody>
                    <a:bodyPr>
                      <a:noAutofit/>
                    </a:bodyPr>
                    <a:lstStyle/>
                    <a:p>
                      <a:pPr indent="0" lvl="0" marL="0" rtl="0" algn="ctr">
                        <a:spcBef>
                          <a:spcPts val="0"/>
                        </a:spcBef>
                        <a:spcAft>
                          <a:spcPts val="0"/>
                        </a:spcAft>
                        <a:buNone/>
                      </a:pPr>
                      <a:r>
                        <a:rPr lang="en" sz="1200">
                          <a:latin typeface="PT Serif"/>
                          <a:ea typeface="PT Serif"/>
                          <a:cs typeface="PT Serif"/>
                          <a:sym typeface="PT Serif"/>
                        </a:rPr>
                        <a:t>artery - artery + neuron</a:t>
                      </a:r>
                      <a:endParaRPr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lang="en" sz="1200">
                          <a:latin typeface="PT Serif"/>
                          <a:ea typeface="PT Serif"/>
                          <a:cs typeface="PT Serif"/>
                          <a:sym typeface="PT Serif"/>
                        </a:rPr>
                        <a:t>neuronal, neuron, microglial</a:t>
                      </a:r>
                      <a:endParaRPr sz="1200">
                        <a:latin typeface="PT Serif"/>
                        <a:ea typeface="PT Serif"/>
                        <a:cs typeface="PT Serif"/>
                        <a:sym typeface="PT Serif"/>
                      </a:endParaRPr>
                    </a:p>
                  </a:txBody>
                  <a:tcPr marT="63500" marB="63500" marR="63500" marL="63500"/>
                </a:tc>
                <a:tc>
                  <a:txBody>
                    <a:bodyPr>
                      <a:noAutofit/>
                    </a:bodyPr>
                    <a:lstStyle/>
                    <a:p>
                      <a:pPr indent="0" lvl="0" marL="0" rtl="0" algn="ctr">
                        <a:spcBef>
                          <a:spcPts val="0"/>
                        </a:spcBef>
                        <a:spcAft>
                          <a:spcPts val="0"/>
                        </a:spcAft>
                        <a:buNone/>
                      </a:pPr>
                      <a:r>
                        <a:rPr lang="en" sz="1200">
                          <a:latin typeface="PT Serif"/>
                          <a:ea typeface="PT Serif"/>
                          <a:cs typeface="PT Serif"/>
                          <a:sym typeface="PT Serif"/>
                        </a:rPr>
                        <a:t>collectible, iconic, ramped</a:t>
                      </a:r>
                      <a:endParaRPr sz="1200">
                        <a:latin typeface="PT Serif"/>
                        <a:ea typeface="PT Serif"/>
                        <a:cs typeface="PT Serif"/>
                        <a:sym typeface="PT Serif"/>
                      </a:endParaRPr>
                    </a:p>
                  </a:txBody>
                  <a:tcPr marT="63500" marB="63500" marR="63500" marL="63500"/>
                </a:tc>
              </a:tr>
            </a:tbl>
          </a:graphicData>
        </a:graphic>
      </p:graphicFrame>
      <p:sp>
        <p:nvSpPr>
          <p:cNvPr id="168" name="Google Shape;168;p26"/>
          <p:cNvSpPr txBox="1"/>
          <p:nvPr/>
        </p:nvSpPr>
        <p:spPr>
          <a:xfrm>
            <a:off x="3347825" y="1448250"/>
            <a:ext cx="3000000" cy="1123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000"/>
              </a:spcAft>
              <a:buNone/>
            </a:pPr>
            <a:r>
              <a:rPr b="1" lang="en">
                <a:latin typeface="PT Serif"/>
                <a:ea typeface="PT Serif"/>
                <a:cs typeface="PT Serif"/>
                <a:sym typeface="PT Serif"/>
              </a:rPr>
              <a:t>Examples of 3-NN with linear substructure relationships</a:t>
            </a:r>
            <a:endParaRPr sz="1200">
              <a:latin typeface="PT Serif"/>
              <a:ea typeface="PT Serif"/>
              <a:cs typeface="PT Serif"/>
              <a:sym typeface="PT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TSNE VISUALISATIONS</a:t>
            </a:r>
            <a:endParaRPr/>
          </a:p>
        </p:txBody>
      </p:sp>
      <p:sp>
        <p:nvSpPr>
          <p:cNvPr id="174" name="Google Shape;174;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5" name="Google Shape;175;p27"/>
          <p:cNvPicPr preferRelativeResize="0"/>
          <p:nvPr/>
        </p:nvPicPr>
        <p:blipFill>
          <a:blip r:embed="rId3">
            <a:alphaModFix/>
          </a:blip>
          <a:stretch>
            <a:fillRect/>
          </a:stretch>
        </p:blipFill>
        <p:spPr>
          <a:xfrm>
            <a:off x="729450" y="2071175"/>
            <a:ext cx="7810000" cy="2276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TSNE VISUALISATIONS</a:t>
            </a:r>
            <a:endParaRPr/>
          </a:p>
        </p:txBody>
      </p:sp>
      <p:sp>
        <p:nvSpPr>
          <p:cNvPr id="181" name="Google Shape;181;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28"/>
          <p:cNvPicPr preferRelativeResize="0"/>
          <p:nvPr/>
        </p:nvPicPr>
        <p:blipFill>
          <a:blip r:embed="rId3">
            <a:alphaModFix/>
          </a:blip>
          <a:stretch>
            <a:fillRect/>
          </a:stretch>
        </p:blipFill>
        <p:spPr>
          <a:xfrm>
            <a:off x="650225" y="2150025"/>
            <a:ext cx="7688700" cy="2314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TSNE VISUALISATIONS</a:t>
            </a:r>
            <a:endParaRPr/>
          </a:p>
        </p:txBody>
      </p:sp>
      <p:sp>
        <p:nvSpPr>
          <p:cNvPr id="188" name="Google Shape;188;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9" name="Google Shape;189;p29"/>
          <p:cNvPicPr preferRelativeResize="0"/>
          <p:nvPr/>
        </p:nvPicPr>
        <p:blipFill>
          <a:blip r:embed="rId3">
            <a:alphaModFix/>
          </a:blip>
          <a:stretch>
            <a:fillRect/>
          </a:stretch>
        </p:blipFill>
        <p:spPr>
          <a:xfrm>
            <a:off x="650225" y="2078875"/>
            <a:ext cx="7767925" cy="2390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600"/>
              </a:spcBef>
              <a:spcAft>
                <a:spcPts val="1000"/>
              </a:spcAft>
              <a:buNone/>
            </a:pPr>
            <a:r>
              <a:rPr lang="en" sz="1200">
                <a:solidFill>
                  <a:srgbClr val="000000"/>
                </a:solidFill>
                <a:latin typeface="PT Serif"/>
                <a:ea typeface="PT Serif"/>
                <a:cs typeface="PT Serif"/>
                <a:sym typeface="PT Serif"/>
              </a:rPr>
              <a:t>word2vec is a group of related models that are used to produce word embeddings. Word embeddings are vector representations of words. They are positioned in the vector space such that words that share common contexts in the corpus are located in close proximity to one another in the vector space. These distributed representations of words in a vector space help learning algorithms to achieve better performance in natural language processing (NLP) tasks by grouping similar words. They serve as the most commonly used form of input feature representation of natural language text to deep learning models for NLP tasks.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PT Serif"/>
                <a:ea typeface="PT Serif"/>
                <a:cs typeface="PT Serif"/>
                <a:sym typeface="PT Serif"/>
              </a:rPr>
              <a:t>The approach used to learn these vector representations were borrowed from the improved </a:t>
            </a:r>
            <a:r>
              <a:rPr lang="en" sz="1400" u="sng">
                <a:solidFill>
                  <a:srgbClr val="1155CC"/>
                </a:solidFill>
                <a:latin typeface="PT Serif"/>
                <a:ea typeface="PT Serif"/>
                <a:cs typeface="PT Serif"/>
                <a:sym typeface="PT Serif"/>
                <a:hlinkClick r:id="rId3"/>
              </a:rPr>
              <a:t>Skip-gram</a:t>
            </a:r>
            <a:r>
              <a:rPr lang="en" sz="1400">
                <a:solidFill>
                  <a:srgbClr val="000000"/>
                </a:solidFill>
                <a:latin typeface="PT Serif"/>
                <a:ea typeface="PT Serif"/>
                <a:cs typeface="PT Serif"/>
                <a:sym typeface="PT Serif"/>
              </a:rPr>
              <a:t> and </a:t>
            </a:r>
            <a:r>
              <a:rPr lang="en" sz="1400" u="sng">
                <a:solidFill>
                  <a:srgbClr val="1155CC"/>
                </a:solidFill>
                <a:latin typeface="PT Serif"/>
                <a:ea typeface="PT Serif"/>
                <a:cs typeface="PT Serif"/>
                <a:sym typeface="PT Serif"/>
                <a:hlinkClick r:id="rId4"/>
              </a:rPr>
              <a:t>CBOW</a:t>
            </a:r>
            <a:r>
              <a:rPr lang="en" sz="1400">
                <a:solidFill>
                  <a:srgbClr val="000000"/>
                </a:solidFill>
                <a:latin typeface="PT Serif"/>
                <a:ea typeface="PT Serif"/>
                <a:cs typeface="PT Serif"/>
                <a:sym typeface="PT Serif"/>
              </a:rPr>
              <a:t> algorithms.</a:t>
            </a:r>
            <a:endParaRPr sz="1400">
              <a:solidFill>
                <a:srgbClr val="000000"/>
              </a:solidFill>
              <a:latin typeface="PT Serif"/>
              <a:ea typeface="PT Serif"/>
              <a:cs typeface="PT Serif"/>
              <a:sym typeface="PT Serif"/>
            </a:endParaRPr>
          </a:p>
          <a:p>
            <a:pPr indent="0" lvl="0" marL="0" rtl="0" algn="l">
              <a:spcBef>
                <a:spcPts val="1000"/>
              </a:spcBef>
              <a:spcAft>
                <a:spcPts val="0"/>
              </a:spcAft>
              <a:buNone/>
            </a:pPr>
            <a:r>
              <a:rPr lang="en" sz="1400">
                <a:solidFill>
                  <a:srgbClr val="000000"/>
                </a:solidFill>
                <a:latin typeface="PT Serif"/>
                <a:ea typeface="PT Serif"/>
                <a:cs typeface="PT Serif"/>
                <a:sym typeface="PT Serif"/>
              </a:rPr>
              <a:t>The first paper presents several improvements and extensions of the original </a:t>
            </a:r>
            <a:r>
              <a:rPr lang="en" sz="1400" u="sng">
                <a:solidFill>
                  <a:srgbClr val="1155CC"/>
                </a:solidFill>
                <a:latin typeface="PT Serif"/>
                <a:ea typeface="PT Serif"/>
                <a:cs typeface="PT Serif"/>
                <a:sym typeface="PT Serif"/>
                <a:hlinkClick r:id="rId5"/>
              </a:rPr>
              <a:t>Skip-gram model</a:t>
            </a:r>
            <a:r>
              <a:rPr lang="en" sz="1400">
                <a:solidFill>
                  <a:srgbClr val="000000"/>
                </a:solidFill>
                <a:latin typeface="PT Serif"/>
                <a:ea typeface="PT Serif"/>
                <a:cs typeface="PT Serif"/>
                <a:sym typeface="PT Serif"/>
              </a:rPr>
              <a:t>. </a:t>
            </a:r>
            <a:endParaRPr sz="1400">
              <a:solidFill>
                <a:srgbClr val="000000"/>
              </a:solidFill>
              <a:latin typeface="PT Serif"/>
              <a:ea typeface="PT Serif"/>
              <a:cs typeface="PT Serif"/>
              <a:sym typeface="PT Serif"/>
            </a:endParaRPr>
          </a:p>
          <a:p>
            <a:pPr indent="0" lvl="0" marL="0" rtl="0" algn="l">
              <a:spcBef>
                <a:spcPts val="1000"/>
              </a:spcBef>
              <a:spcAft>
                <a:spcPts val="0"/>
              </a:spcAft>
              <a:buNone/>
            </a:pPr>
            <a:r>
              <a:rPr lang="en" sz="1400">
                <a:solidFill>
                  <a:srgbClr val="000000"/>
                </a:solidFill>
                <a:latin typeface="PT Serif"/>
                <a:ea typeface="PT Serif"/>
                <a:cs typeface="PT Serif"/>
                <a:sym typeface="PT Serif"/>
              </a:rPr>
              <a:t>They show that subsampling of frequent words during training results in a significant speedup (around 2x - 10x) and improves accuracy of the representations of less frequent words. </a:t>
            </a:r>
            <a:endParaRPr sz="1400">
              <a:solidFill>
                <a:srgbClr val="000000"/>
              </a:solidFill>
              <a:latin typeface="PT Serif"/>
              <a:ea typeface="PT Serif"/>
              <a:cs typeface="PT Serif"/>
              <a:sym typeface="PT Serif"/>
            </a:endParaRPr>
          </a:p>
          <a:p>
            <a:pPr indent="0" lvl="0" marL="0" rtl="0" algn="l">
              <a:spcBef>
                <a:spcPts val="1000"/>
              </a:spcBef>
              <a:spcAft>
                <a:spcPts val="1000"/>
              </a:spcAft>
              <a:buNone/>
            </a:pPr>
            <a:r>
              <a:t/>
            </a:r>
            <a:endParaRPr sz="1400">
              <a:solidFill>
                <a:srgbClr val="000000"/>
              </a:solidFill>
              <a:latin typeface="PT Serif"/>
              <a:ea typeface="PT Serif"/>
              <a:cs typeface="PT Serif"/>
              <a:sym typeface="PT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PT Serif"/>
                <a:ea typeface="PT Serif"/>
                <a:cs typeface="PT Serif"/>
                <a:sym typeface="PT Serif"/>
              </a:rPr>
              <a:t>The second, CBOW algorithm is similar to the Skip-gram approach except that it learns vectos by predicting the missing center word from the context instead of the other way around as in the Skip-gram approach. </a:t>
            </a:r>
            <a:endParaRPr sz="1400">
              <a:solidFill>
                <a:srgbClr val="000000"/>
              </a:solidFill>
              <a:latin typeface="PT Serif"/>
              <a:ea typeface="PT Serif"/>
              <a:cs typeface="PT Serif"/>
              <a:sym typeface="PT Serif"/>
            </a:endParaRPr>
          </a:p>
          <a:p>
            <a:pPr indent="0" lvl="0" marL="0" rtl="0" algn="l">
              <a:spcBef>
                <a:spcPts val="1000"/>
              </a:spcBef>
              <a:spcAft>
                <a:spcPts val="0"/>
              </a:spcAft>
              <a:buNone/>
            </a:pPr>
            <a:r>
              <a:rPr lang="en" sz="1400">
                <a:solidFill>
                  <a:srgbClr val="000000"/>
                </a:solidFill>
                <a:latin typeface="PT Serif"/>
                <a:ea typeface="PT Serif"/>
                <a:cs typeface="PT Serif"/>
                <a:sym typeface="PT Serif"/>
              </a:rPr>
              <a:t>They call this architecture a bag-of-words model as the order of words in the history does not influence the vector space projection.</a:t>
            </a:r>
            <a:endParaRPr sz="1400">
              <a:solidFill>
                <a:srgbClr val="000000"/>
              </a:solidFill>
              <a:latin typeface="PT Serif"/>
              <a:ea typeface="PT Serif"/>
              <a:cs typeface="PT Serif"/>
              <a:sym typeface="PT Serif"/>
            </a:endParaRPr>
          </a:p>
          <a:p>
            <a:pPr indent="0" lvl="0" marL="0" rtl="0" algn="l">
              <a:spcBef>
                <a:spcPts val="1000"/>
              </a:spcBef>
              <a:spcAft>
                <a:spcPts val="1000"/>
              </a:spcAft>
              <a:buNone/>
            </a:pPr>
            <a:r>
              <a:rPr lang="en" sz="1400">
                <a:solidFill>
                  <a:srgbClr val="000000"/>
                </a:solidFill>
                <a:latin typeface="PT Serif"/>
                <a:ea typeface="PT Serif"/>
                <a:cs typeface="PT Serif"/>
                <a:sym typeface="PT Serif"/>
              </a:rPr>
              <a:t>Furthermore, they use context words from the left and right of the center word. This enabled the model to capture both past and future dependence of words on the missing word</a:t>
            </a:r>
            <a:endParaRPr sz="1400">
              <a:solidFill>
                <a:srgbClr val="000000"/>
              </a:solidFill>
              <a:latin typeface="PT Serif"/>
              <a:ea typeface="PT Serif"/>
              <a:cs typeface="PT Serif"/>
              <a:sym typeface="PT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PT Serif"/>
                <a:ea typeface="PT Serif"/>
                <a:cs typeface="PT Serif"/>
                <a:sym typeface="PT Serif"/>
              </a:rPr>
              <a:t>The medical data used for the purpose of this project was a mixture of medical research articles and news articles which were crawled as follows.</a:t>
            </a:r>
            <a:endParaRPr sz="1400">
              <a:solidFill>
                <a:srgbClr val="000000"/>
              </a:solidFill>
              <a:latin typeface="PT Serif"/>
              <a:ea typeface="PT Serif"/>
              <a:cs typeface="PT Serif"/>
              <a:sym typeface="PT Serif"/>
            </a:endParaRPr>
          </a:p>
          <a:p>
            <a:pPr indent="-317500" lvl="0" marL="457200" rtl="0" algn="l">
              <a:spcBef>
                <a:spcPts val="1000"/>
              </a:spcBef>
              <a:spcAft>
                <a:spcPts val="0"/>
              </a:spcAft>
              <a:buClr>
                <a:srgbClr val="000000"/>
              </a:buClr>
              <a:buSzPts val="1400"/>
              <a:buFont typeface="PT Serif"/>
              <a:buAutoNum type="arabicPeriod"/>
            </a:pPr>
            <a:r>
              <a:rPr lang="en" sz="1400">
                <a:solidFill>
                  <a:srgbClr val="000000"/>
                </a:solidFill>
                <a:latin typeface="PT Serif"/>
                <a:ea typeface="PT Serif"/>
                <a:cs typeface="PT Serif"/>
                <a:sym typeface="PT Serif"/>
              </a:rPr>
              <a:t>Medical research articles published on </a:t>
            </a:r>
            <a:r>
              <a:rPr lang="en" sz="1400" u="sng">
                <a:solidFill>
                  <a:srgbClr val="1155CC"/>
                </a:solidFill>
                <a:latin typeface="PT Serif"/>
                <a:ea typeface="PT Serif"/>
                <a:cs typeface="PT Serif"/>
                <a:sym typeface="PT Serif"/>
                <a:hlinkClick r:id="rId3"/>
              </a:rPr>
              <a:t>Nature</a:t>
            </a:r>
            <a:r>
              <a:rPr lang="en" sz="1400">
                <a:solidFill>
                  <a:srgbClr val="000000"/>
                </a:solidFill>
                <a:latin typeface="PT Serif"/>
                <a:ea typeface="PT Serif"/>
                <a:cs typeface="PT Serif"/>
                <a:sym typeface="PT Serif"/>
              </a:rPr>
              <a:t> with the “Medical Research” and “Medical Reviews”. A total of 337 MB worth of research articles  The sections scraped from those articles were (whichever were available): Abstract, Introduction, Methods, Results and Discussion</a:t>
            </a:r>
            <a:endParaRPr sz="1400">
              <a:solidFill>
                <a:srgbClr val="000000"/>
              </a:solidFill>
              <a:latin typeface="PT Serif"/>
              <a:ea typeface="PT Serif"/>
              <a:cs typeface="PT Serif"/>
              <a:sym typeface="PT Serif"/>
            </a:endParaRPr>
          </a:p>
          <a:p>
            <a:pPr indent="-317500" lvl="0" marL="457200" rtl="0" algn="l">
              <a:spcBef>
                <a:spcPts val="1000"/>
              </a:spcBef>
              <a:spcAft>
                <a:spcPts val="0"/>
              </a:spcAft>
              <a:buClr>
                <a:srgbClr val="000000"/>
              </a:buClr>
              <a:buSzPts val="1400"/>
              <a:buFont typeface="PT Serif"/>
              <a:buAutoNum type="arabicPeriod"/>
            </a:pPr>
            <a:r>
              <a:rPr lang="en" sz="1400">
                <a:solidFill>
                  <a:srgbClr val="000000"/>
                </a:solidFill>
                <a:latin typeface="PT Serif"/>
                <a:ea typeface="PT Serif"/>
                <a:cs typeface="PT Serif"/>
                <a:sym typeface="PT Serif"/>
              </a:rPr>
              <a:t>Entire text of medical news articles published on </a:t>
            </a:r>
            <a:r>
              <a:rPr lang="en" sz="1400" u="sng">
                <a:solidFill>
                  <a:srgbClr val="1155CC"/>
                </a:solidFill>
                <a:latin typeface="PT Serif"/>
                <a:ea typeface="PT Serif"/>
                <a:cs typeface="PT Serif"/>
                <a:sym typeface="PT Serif"/>
                <a:hlinkClick r:id="rId4"/>
              </a:rPr>
              <a:t>MedicalNewsToday</a:t>
            </a:r>
            <a:r>
              <a:rPr lang="en" sz="1400">
                <a:solidFill>
                  <a:srgbClr val="000000"/>
                </a:solidFill>
                <a:latin typeface="PT Serif"/>
                <a:ea typeface="PT Serif"/>
                <a:cs typeface="PT Serif"/>
                <a:sym typeface="PT Serif"/>
              </a:rPr>
              <a:t> from 2011 to April 2019. This amounted to 42 MB of textual data.</a:t>
            </a:r>
            <a:endParaRPr sz="1400">
              <a:solidFill>
                <a:srgbClr val="000000"/>
              </a:solidFill>
              <a:latin typeface="PT Serif"/>
              <a:ea typeface="PT Serif"/>
              <a:cs typeface="PT Serif"/>
              <a:sym typeface="PT Serif"/>
            </a:endParaRPr>
          </a:p>
          <a:p>
            <a:pPr indent="0" lvl="0" marL="0" rtl="0" algn="l">
              <a:spcBef>
                <a:spcPts val="10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Cleaning</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PT Serif"/>
                <a:ea typeface="PT Serif"/>
                <a:cs typeface="PT Serif"/>
                <a:sym typeface="PT Serif"/>
              </a:rPr>
              <a:t>The exact step-wise procedure followed was as follows:</a:t>
            </a:r>
            <a:endParaRPr sz="1400">
              <a:solidFill>
                <a:srgbClr val="000000"/>
              </a:solidFill>
              <a:latin typeface="PT Serif"/>
              <a:ea typeface="PT Serif"/>
              <a:cs typeface="PT Serif"/>
              <a:sym typeface="PT Serif"/>
            </a:endParaRPr>
          </a:p>
          <a:p>
            <a:pPr indent="-317500" lvl="0" marL="457200" rtl="0" algn="l">
              <a:lnSpc>
                <a:spcPct val="114000"/>
              </a:lnSpc>
              <a:spcBef>
                <a:spcPts val="1000"/>
              </a:spcBef>
              <a:spcAft>
                <a:spcPts val="0"/>
              </a:spcAft>
              <a:buClr>
                <a:srgbClr val="000000"/>
              </a:buClr>
              <a:buSzPts val="1400"/>
              <a:buFont typeface="PT Serif"/>
              <a:buAutoNum type="arabicPeriod"/>
            </a:pPr>
            <a:r>
              <a:rPr lang="en" sz="1400">
                <a:solidFill>
                  <a:srgbClr val="000000"/>
                </a:solidFill>
                <a:latin typeface="PT Serif"/>
                <a:ea typeface="PT Serif"/>
                <a:cs typeface="PT Serif"/>
                <a:sym typeface="PT Serif"/>
              </a:rPr>
              <a:t>All ‘s were removed</a:t>
            </a:r>
            <a:endParaRPr sz="1400">
              <a:solidFill>
                <a:srgbClr val="000000"/>
              </a:solidFill>
              <a:latin typeface="PT Serif"/>
              <a:ea typeface="PT Serif"/>
              <a:cs typeface="PT Serif"/>
              <a:sym typeface="PT Serif"/>
            </a:endParaRPr>
          </a:p>
          <a:p>
            <a:pPr indent="-317500" lvl="0" marL="457200" rtl="0" algn="l">
              <a:lnSpc>
                <a:spcPct val="114000"/>
              </a:lnSpc>
              <a:spcBef>
                <a:spcPts val="500"/>
              </a:spcBef>
              <a:spcAft>
                <a:spcPts val="0"/>
              </a:spcAft>
              <a:buClr>
                <a:srgbClr val="000000"/>
              </a:buClr>
              <a:buSzPts val="1400"/>
              <a:buFont typeface="PT Serif"/>
              <a:buAutoNum type="arabicPeriod"/>
            </a:pPr>
            <a:r>
              <a:rPr lang="en" sz="1400">
                <a:solidFill>
                  <a:srgbClr val="000000"/>
                </a:solidFill>
                <a:latin typeface="PT Serif"/>
                <a:ea typeface="PT Serif"/>
                <a:cs typeface="PT Serif"/>
                <a:sym typeface="PT Serif"/>
              </a:rPr>
              <a:t>Sentence tokenization was performed</a:t>
            </a:r>
            <a:endParaRPr sz="1400">
              <a:solidFill>
                <a:srgbClr val="000000"/>
              </a:solidFill>
              <a:latin typeface="PT Serif"/>
              <a:ea typeface="PT Serif"/>
              <a:cs typeface="PT Serif"/>
              <a:sym typeface="PT Serif"/>
            </a:endParaRPr>
          </a:p>
          <a:p>
            <a:pPr indent="-317500" lvl="0" marL="457200" rtl="0" algn="l">
              <a:lnSpc>
                <a:spcPct val="114000"/>
              </a:lnSpc>
              <a:spcBef>
                <a:spcPts val="500"/>
              </a:spcBef>
              <a:spcAft>
                <a:spcPts val="0"/>
              </a:spcAft>
              <a:buClr>
                <a:srgbClr val="000000"/>
              </a:buClr>
              <a:buSzPts val="1400"/>
              <a:buFont typeface="PT Serif"/>
              <a:buAutoNum type="arabicPeriod"/>
            </a:pPr>
            <a:r>
              <a:rPr lang="en" sz="1400">
                <a:solidFill>
                  <a:srgbClr val="000000"/>
                </a:solidFill>
                <a:latin typeface="PT Serif"/>
                <a:ea typeface="PT Serif"/>
                <a:cs typeface="PT Serif"/>
                <a:sym typeface="PT Serif"/>
              </a:rPr>
              <a:t>All non alphabetical characters were removed</a:t>
            </a:r>
            <a:endParaRPr sz="1400">
              <a:solidFill>
                <a:srgbClr val="000000"/>
              </a:solidFill>
              <a:latin typeface="PT Serif"/>
              <a:ea typeface="PT Serif"/>
              <a:cs typeface="PT Serif"/>
              <a:sym typeface="PT Serif"/>
            </a:endParaRPr>
          </a:p>
          <a:p>
            <a:pPr indent="-317500" lvl="0" marL="457200" rtl="0" algn="l">
              <a:lnSpc>
                <a:spcPct val="114000"/>
              </a:lnSpc>
              <a:spcBef>
                <a:spcPts val="500"/>
              </a:spcBef>
              <a:spcAft>
                <a:spcPts val="0"/>
              </a:spcAft>
              <a:buClr>
                <a:srgbClr val="000000"/>
              </a:buClr>
              <a:buSzPts val="1400"/>
              <a:buFont typeface="PT Serif"/>
              <a:buAutoNum type="arabicPeriod"/>
            </a:pPr>
            <a:r>
              <a:rPr lang="en" sz="1400">
                <a:solidFill>
                  <a:srgbClr val="000000"/>
                </a:solidFill>
                <a:latin typeface="PT Serif"/>
                <a:ea typeface="PT Serif"/>
                <a:cs typeface="PT Serif"/>
                <a:sym typeface="PT Serif"/>
              </a:rPr>
              <a:t>All stop words were removed</a:t>
            </a:r>
            <a:endParaRPr sz="1400">
              <a:solidFill>
                <a:srgbClr val="000000"/>
              </a:solidFill>
              <a:latin typeface="PT Serif"/>
              <a:ea typeface="PT Serif"/>
              <a:cs typeface="PT Serif"/>
              <a:sym typeface="PT Serif"/>
            </a:endParaRPr>
          </a:p>
          <a:p>
            <a:pPr indent="-317500" lvl="0" marL="457200" rtl="0" algn="l">
              <a:lnSpc>
                <a:spcPct val="114000"/>
              </a:lnSpc>
              <a:spcBef>
                <a:spcPts val="500"/>
              </a:spcBef>
              <a:spcAft>
                <a:spcPts val="0"/>
              </a:spcAft>
              <a:buClr>
                <a:srgbClr val="000000"/>
              </a:buClr>
              <a:buSzPts val="1400"/>
              <a:buFont typeface="PT Serif"/>
              <a:buAutoNum type="arabicPeriod"/>
            </a:pPr>
            <a:r>
              <a:rPr lang="en" sz="1400">
                <a:solidFill>
                  <a:srgbClr val="000000"/>
                </a:solidFill>
                <a:latin typeface="PT Serif"/>
                <a:ea typeface="PT Serif"/>
                <a:cs typeface="PT Serif"/>
                <a:sym typeface="PT Serif"/>
              </a:rPr>
              <a:t>All words of length less than and equal to 2 were removed</a:t>
            </a:r>
            <a:endParaRPr sz="1400">
              <a:solidFill>
                <a:srgbClr val="000000"/>
              </a:solidFill>
              <a:latin typeface="PT Serif"/>
              <a:ea typeface="PT Serif"/>
              <a:cs typeface="PT Serif"/>
              <a:sym typeface="PT Serif"/>
            </a:endParaRPr>
          </a:p>
          <a:p>
            <a:pPr indent="0" lvl="0" marL="0" rtl="0" algn="l">
              <a:spcBef>
                <a:spcPts val="500"/>
              </a:spcBef>
              <a:spcAft>
                <a:spcPts val="0"/>
              </a:spcAft>
              <a:buNone/>
            </a:pPr>
            <a:r>
              <a:rPr lang="en" sz="1400">
                <a:solidFill>
                  <a:srgbClr val="000000"/>
                </a:solidFill>
                <a:latin typeface="PT Serif"/>
                <a:ea typeface="PT Serif"/>
                <a:cs typeface="PT Serif"/>
                <a:sym typeface="PT Serif"/>
              </a:rPr>
              <a:t>After cleaning the raw data was reduced to 268 MB. The cleaned medical data contained 37.5 million tokens in total and a frequent vocabulary of 46,800 words is considered.</a:t>
            </a:r>
            <a:endParaRPr sz="1400">
              <a:solidFill>
                <a:srgbClr val="000000"/>
              </a:solidFill>
              <a:latin typeface="PT Serif"/>
              <a:ea typeface="PT Serif"/>
              <a:cs typeface="PT Serif"/>
              <a:sym typeface="PT Serif"/>
            </a:endParaRPr>
          </a:p>
          <a:p>
            <a:pPr indent="0" lvl="0" marL="0" rtl="0" algn="l">
              <a:spcBef>
                <a:spcPts val="100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PT Serif"/>
                <a:ea typeface="PT Serif"/>
                <a:cs typeface="PT Serif"/>
                <a:sym typeface="PT Serif"/>
              </a:rPr>
              <a:t>We also use a small Wikipedia dump </a:t>
            </a:r>
            <a:r>
              <a:rPr lang="en" sz="1400" u="sng">
                <a:solidFill>
                  <a:srgbClr val="1155CC"/>
                </a:solidFill>
                <a:latin typeface="PT Serif"/>
                <a:ea typeface="PT Serif"/>
                <a:cs typeface="PT Serif"/>
                <a:sym typeface="PT Serif"/>
                <a:hlinkClick r:id="rId3"/>
              </a:rPr>
              <a:t>enwik9</a:t>
            </a:r>
            <a:r>
              <a:rPr lang="en" sz="1400">
                <a:solidFill>
                  <a:srgbClr val="000000"/>
                </a:solidFill>
                <a:latin typeface="PT Serif"/>
                <a:ea typeface="PT Serif"/>
                <a:cs typeface="PT Serif"/>
                <a:sym typeface="PT Serif"/>
              </a:rPr>
              <a:t> as a substitute for plain english text. Of this data, a subsample of size 400 MB is taken which after cleaning reduces to 271 MB (comparable in size to the clean medical domain data). Thera are a total of 42.5 million tokens and a frequent vocabulary of 73,240 words is considered.</a:t>
            </a:r>
            <a:endParaRPr sz="1400">
              <a:solidFill>
                <a:srgbClr val="000000"/>
              </a:solidFill>
              <a:latin typeface="PT Serif"/>
              <a:ea typeface="PT Serif"/>
              <a:cs typeface="PT Serif"/>
              <a:sym typeface="PT Serif"/>
            </a:endParaRPr>
          </a:p>
          <a:p>
            <a:pPr indent="0" lvl="0" marL="0" rtl="0" algn="l">
              <a:spcBef>
                <a:spcPts val="1000"/>
              </a:spcBef>
              <a:spcAft>
                <a:spcPts val="16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Skipgram Model</a:t>
            </a:r>
            <a:endParaRPr/>
          </a:p>
        </p:txBody>
      </p:sp>
      <p:pic>
        <p:nvPicPr>
          <p:cNvPr id="129" name="Google Shape;129;p20"/>
          <p:cNvPicPr preferRelativeResize="0"/>
          <p:nvPr/>
        </p:nvPicPr>
        <p:blipFill>
          <a:blip r:embed="rId3">
            <a:alphaModFix/>
          </a:blip>
          <a:stretch>
            <a:fillRect/>
          </a:stretch>
        </p:blipFill>
        <p:spPr>
          <a:xfrm>
            <a:off x="2438625" y="1853850"/>
            <a:ext cx="4153750" cy="318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Skipgram Model</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PT Serif"/>
                <a:ea typeface="PT Serif"/>
                <a:cs typeface="PT Serif"/>
                <a:sym typeface="PT Serif"/>
              </a:rPr>
              <a:t>Skip-gram model tries to maximize classification of a word based on another word in the same sentence.</a:t>
            </a:r>
            <a:endParaRPr sz="1400">
              <a:solidFill>
                <a:srgbClr val="000000"/>
              </a:solidFill>
              <a:latin typeface="PT Serif"/>
              <a:ea typeface="PT Serif"/>
              <a:cs typeface="PT Serif"/>
              <a:sym typeface="PT Serif"/>
            </a:endParaRPr>
          </a:p>
          <a:p>
            <a:pPr indent="0" lvl="0" marL="0" rtl="0" algn="l">
              <a:spcBef>
                <a:spcPts val="1000"/>
              </a:spcBef>
              <a:spcAft>
                <a:spcPts val="0"/>
              </a:spcAft>
              <a:buNone/>
            </a:pPr>
            <a:r>
              <a:rPr lang="en" sz="1400">
                <a:solidFill>
                  <a:srgbClr val="000000"/>
                </a:solidFill>
                <a:latin typeface="PT Serif"/>
                <a:ea typeface="PT Serif"/>
                <a:cs typeface="PT Serif"/>
                <a:sym typeface="PT Serif"/>
              </a:rPr>
              <a:t>More precisely, it use each current word as an input to a log-linear classifier with continuous projection layer, and predict words within a certain range before and after the current word.</a:t>
            </a:r>
            <a:endParaRPr sz="1400">
              <a:solidFill>
                <a:srgbClr val="000000"/>
              </a:solidFill>
              <a:latin typeface="PT Serif"/>
              <a:ea typeface="PT Serif"/>
              <a:cs typeface="PT Serif"/>
              <a:sym typeface="PT Serif"/>
            </a:endParaRPr>
          </a:p>
          <a:p>
            <a:pPr indent="0" lvl="0" marL="0" rtl="0" algn="l">
              <a:spcBef>
                <a:spcPts val="1000"/>
              </a:spcBef>
              <a:spcAft>
                <a:spcPts val="0"/>
              </a:spcAft>
              <a:buNone/>
            </a:pPr>
            <a:r>
              <a:rPr lang="en" sz="1400">
                <a:solidFill>
                  <a:srgbClr val="000000"/>
                </a:solidFill>
                <a:latin typeface="PT Serif"/>
                <a:ea typeface="PT Serif"/>
                <a:cs typeface="PT Serif"/>
                <a:sym typeface="PT Serif"/>
              </a:rPr>
              <a:t>Since the more distant words are usually less related to the current word than those close to it, so it gives less weight to the distant words by sampling less from those words in the training examples. The training complexity of this architecture is proportional to</a:t>
            </a:r>
            <a:endParaRPr sz="1400">
              <a:solidFill>
                <a:srgbClr val="000000"/>
              </a:solidFill>
              <a:latin typeface="PT Serif"/>
              <a:ea typeface="PT Serif"/>
              <a:cs typeface="PT Serif"/>
              <a:sym typeface="PT Serif"/>
            </a:endParaRPr>
          </a:p>
          <a:p>
            <a:pPr indent="457200" lvl="0" marL="1371600" rtl="0" algn="l">
              <a:spcBef>
                <a:spcPts val="1000"/>
              </a:spcBef>
              <a:spcAft>
                <a:spcPts val="0"/>
              </a:spcAft>
              <a:buNone/>
            </a:pPr>
            <a:r>
              <a:rPr lang="en" sz="1400">
                <a:solidFill>
                  <a:srgbClr val="000000"/>
                </a:solidFill>
                <a:latin typeface="PT Serif"/>
                <a:ea typeface="PT Serif"/>
                <a:cs typeface="PT Serif"/>
                <a:sym typeface="PT Serif"/>
              </a:rPr>
              <a:t>Q = C × (D + D × log</a:t>
            </a:r>
            <a:r>
              <a:rPr baseline="-25000" lang="en" sz="1400">
                <a:solidFill>
                  <a:srgbClr val="000000"/>
                </a:solidFill>
                <a:latin typeface="PT Serif"/>
                <a:ea typeface="PT Serif"/>
                <a:cs typeface="PT Serif"/>
                <a:sym typeface="PT Serif"/>
              </a:rPr>
              <a:t>2</a:t>
            </a:r>
            <a:r>
              <a:rPr lang="en" sz="1400">
                <a:solidFill>
                  <a:srgbClr val="000000"/>
                </a:solidFill>
                <a:latin typeface="PT Serif"/>
                <a:ea typeface="PT Serif"/>
                <a:cs typeface="PT Serif"/>
                <a:sym typeface="PT Serif"/>
              </a:rPr>
              <a:t>(V))</a:t>
            </a:r>
            <a:endParaRPr sz="1400">
              <a:solidFill>
                <a:srgbClr val="000000"/>
              </a:solidFill>
              <a:latin typeface="PT Serif"/>
              <a:ea typeface="PT Serif"/>
              <a:cs typeface="PT Serif"/>
              <a:sym typeface="PT Serif"/>
            </a:endParaRPr>
          </a:p>
          <a:p>
            <a:pPr indent="0" lvl="0" marL="0" rtl="0" algn="l">
              <a:spcBef>
                <a:spcPts val="1000"/>
              </a:spcBef>
              <a:spcAft>
                <a:spcPts val="1000"/>
              </a:spcAft>
              <a:buNone/>
            </a:pPr>
            <a:r>
              <a:rPr lang="en" sz="1400">
                <a:solidFill>
                  <a:srgbClr val="000000"/>
                </a:solidFill>
                <a:latin typeface="PT Serif"/>
                <a:ea typeface="PT Serif"/>
                <a:cs typeface="PT Serif"/>
                <a:sym typeface="PT Serif"/>
              </a:rPr>
              <a:t>where C is the maximum distance of the words.</a:t>
            </a:r>
            <a:endParaRPr sz="1400">
              <a:solidFill>
                <a:srgbClr val="000000"/>
              </a:solidFill>
              <a:latin typeface="PT Serif"/>
              <a:ea typeface="PT Serif"/>
              <a:cs typeface="PT Serif"/>
              <a:sym typeface="PT Serif"/>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