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57" r:id="rId4"/>
    <p:sldId id="265" r:id="rId5"/>
    <p:sldId id="292" r:id="rId6"/>
    <p:sldId id="258" r:id="rId7"/>
    <p:sldId id="266" r:id="rId8"/>
    <p:sldId id="267" r:id="rId9"/>
    <p:sldId id="288" r:id="rId10"/>
    <p:sldId id="268" r:id="rId11"/>
    <p:sldId id="269" r:id="rId12"/>
    <p:sldId id="270" r:id="rId13"/>
    <p:sldId id="271" r:id="rId14"/>
    <p:sldId id="272" r:id="rId15"/>
    <p:sldId id="274" r:id="rId16"/>
    <p:sldId id="273" r:id="rId17"/>
    <p:sldId id="275" r:id="rId18"/>
    <p:sldId id="276" r:id="rId19"/>
    <p:sldId id="277" r:id="rId20"/>
    <p:sldId id="279" r:id="rId21"/>
    <p:sldId id="278" r:id="rId22"/>
    <p:sldId id="280" r:id="rId23"/>
    <p:sldId id="281" r:id="rId24"/>
    <p:sldId id="282" r:id="rId25"/>
    <p:sldId id="285" r:id="rId26"/>
    <p:sldId id="283" r:id="rId27"/>
    <p:sldId id="287" r:id="rId28"/>
    <p:sldId id="286" r:id="rId29"/>
    <p:sldId id="293" r:id="rId30"/>
    <p:sldId id="289" r:id="rId31"/>
    <p:sldId id="290" r:id="rId32"/>
    <p:sldId id="291"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D27753-F1C2-42AD-B37F-AF89F691DD3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3CFF1D5-98A0-4368-895F-0A79D7906D79}">
      <dgm:prSet/>
      <dgm:spPr/>
      <dgm:t>
        <a:bodyPr/>
        <a:lstStyle/>
        <a:p>
          <a:r>
            <a:rPr lang="en-US" b="0" i="0" dirty="0"/>
            <a:t>There are some values of sales which were zero which are due to stores where closed which are removed.</a:t>
          </a:r>
          <a:endParaRPr lang="en-US" dirty="0"/>
        </a:p>
      </dgm:t>
    </dgm:pt>
    <dgm:pt modelId="{B473AD1D-82BE-42EE-B314-C9D9566AE5BB}" type="parTrans" cxnId="{C7F875CD-679C-4707-B2B5-7F041C3615E2}">
      <dgm:prSet/>
      <dgm:spPr/>
      <dgm:t>
        <a:bodyPr/>
        <a:lstStyle/>
        <a:p>
          <a:endParaRPr lang="en-US"/>
        </a:p>
      </dgm:t>
    </dgm:pt>
    <dgm:pt modelId="{F7AC508E-E96B-41AD-ADA1-FB89B03CC4E5}" type="sibTrans" cxnId="{C7F875CD-679C-4707-B2B5-7F041C3615E2}">
      <dgm:prSet/>
      <dgm:spPr/>
      <dgm:t>
        <a:bodyPr/>
        <a:lstStyle/>
        <a:p>
          <a:endParaRPr lang="en-US"/>
        </a:p>
      </dgm:t>
    </dgm:pt>
    <dgm:pt modelId="{FC438A07-337B-4F32-9B6E-61596B16B9DD}">
      <dgm:prSet/>
      <dgm:spPr/>
      <dgm:t>
        <a:bodyPr/>
        <a:lstStyle/>
        <a:p>
          <a:r>
            <a:rPr lang="en-US" b="0" i="0" dirty="0"/>
            <a:t>There are some values in the sales which are higher  due to promotion.</a:t>
          </a:r>
          <a:endParaRPr lang="en-US" dirty="0"/>
        </a:p>
      </dgm:t>
    </dgm:pt>
    <dgm:pt modelId="{C2AB19C3-70BB-4C3D-8B86-AB780C0FD86C}" type="parTrans" cxnId="{BE122330-5848-4062-BCE6-4EE0EE896E89}">
      <dgm:prSet/>
      <dgm:spPr/>
      <dgm:t>
        <a:bodyPr/>
        <a:lstStyle/>
        <a:p>
          <a:endParaRPr lang="en-US"/>
        </a:p>
      </dgm:t>
    </dgm:pt>
    <dgm:pt modelId="{B02B8752-8335-43F9-84DC-BE5EDCC2C4B0}" type="sibTrans" cxnId="{BE122330-5848-4062-BCE6-4EE0EE896E89}">
      <dgm:prSet/>
      <dgm:spPr/>
      <dgm:t>
        <a:bodyPr/>
        <a:lstStyle/>
        <a:p>
          <a:endParaRPr lang="en-US"/>
        </a:p>
      </dgm:t>
    </dgm:pt>
    <dgm:pt modelId="{62538CD6-A92C-4364-9DC1-B8C0A8DE31B3}" type="pres">
      <dgm:prSet presAssocID="{C6D27753-F1C2-42AD-B37F-AF89F691DD3B}" presName="linear" presStyleCnt="0">
        <dgm:presLayoutVars>
          <dgm:animLvl val="lvl"/>
          <dgm:resizeHandles val="exact"/>
        </dgm:presLayoutVars>
      </dgm:prSet>
      <dgm:spPr/>
    </dgm:pt>
    <dgm:pt modelId="{128836C1-80E5-4CAB-894E-67719AB6D4BC}" type="pres">
      <dgm:prSet presAssocID="{23CFF1D5-98A0-4368-895F-0A79D7906D79}" presName="parentText" presStyleLbl="node1" presStyleIdx="0" presStyleCnt="2" custLinFactY="-79067" custLinFactNeighborX="106" custLinFactNeighborY="-100000">
        <dgm:presLayoutVars>
          <dgm:chMax val="0"/>
          <dgm:bulletEnabled val="1"/>
        </dgm:presLayoutVars>
      </dgm:prSet>
      <dgm:spPr/>
    </dgm:pt>
    <dgm:pt modelId="{F828F403-6D3A-467D-8902-81010A0C1B87}" type="pres">
      <dgm:prSet presAssocID="{F7AC508E-E96B-41AD-ADA1-FB89B03CC4E5}" presName="spacer" presStyleCnt="0"/>
      <dgm:spPr/>
    </dgm:pt>
    <dgm:pt modelId="{8414AD6C-B65B-4FD8-82D3-36F4E2E0AF0F}" type="pres">
      <dgm:prSet presAssocID="{FC438A07-337B-4F32-9B6E-61596B16B9DD}" presName="parentText" presStyleLbl="node1" presStyleIdx="1" presStyleCnt="2" custLinFactY="2172" custLinFactNeighborX="8227" custLinFactNeighborY="100000">
        <dgm:presLayoutVars>
          <dgm:chMax val="0"/>
          <dgm:bulletEnabled val="1"/>
        </dgm:presLayoutVars>
      </dgm:prSet>
      <dgm:spPr/>
    </dgm:pt>
  </dgm:ptLst>
  <dgm:cxnLst>
    <dgm:cxn modelId="{BE122330-5848-4062-BCE6-4EE0EE896E89}" srcId="{C6D27753-F1C2-42AD-B37F-AF89F691DD3B}" destId="{FC438A07-337B-4F32-9B6E-61596B16B9DD}" srcOrd="1" destOrd="0" parTransId="{C2AB19C3-70BB-4C3D-8B86-AB780C0FD86C}" sibTransId="{B02B8752-8335-43F9-84DC-BE5EDCC2C4B0}"/>
    <dgm:cxn modelId="{CC86E47F-567E-4A15-8EF4-0F93D6A1689C}" type="presOf" srcId="{FC438A07-337B-4F32-9B6E-61596B16B9DD}" destId="{8414AD6C-B65B-4FD8-82D3-36F4E2E0AF0F}" srcOrd="0" destOrd="0" presId="urn:microsoft.com/office/officeart/2005/8/layout/vList2"/>
    <dgm:cxn modelId="{30EE3590-A3EE-4BB9-94B8-E7D63F7974F0}" type="presOf" srcId="{23CFF1D5-98A0-4368-895F-0A79D7906D79}" destId="{128836C1-80E5-4CAB-894E-67719AB6D4BC}" srcOrd="0" destOrd="0" presId="urn:microsoft.com/office/officeart/2005/8/layout/vList2"/>
    <dgm:cxn modelId="{C7F875CD-679C-4707-B2B5-7F041C3615E2}" srcId="{C6D27753-F1C2-42AD-B37F-AF89F691DD3B}" destId="{23CFF1D5-98A0-4368-895F-0A79D7906D79}" srcOrd="0" destOrd="0" parTransId="{B473AD1D-82BE-42EE-B314-C9D9566AE5BB}" sibTransId="{F7AC508E-E96B-41AD-ADA1-FB89B03CC4E5}"/>
    <dgm:cxn modelId="{AD1683CF-B2F0-4246-82EA-048F7333F245}" type="presOf" srcId="{C6D27753-F1C2-42AD-B37F-AF89F691DD3B}" destId="{62538CD6-A92C-4364-9DC1-B8C0A8DE31B3}" srcOrd="0" destOrd="0" presId="urn:microsoft.com/office/officeart/2005/8/layout/vList2"/>
    <dgm:cxn modelId="{FE2035F5-1F62-436B-AB05-34D477BA642F}" type="presParOf" srcId="{62538CD6-A92C-4364-9DC1-B8C0A8DE31B3}" destId="{128836C1-80E5-4CAB-894E-67719AB6D4BC}" srcOrd="0" destOrd="0" presId="urn:microsoft.com/office/officeart/2005/8/layout/vList2"/>
    <dgm:cxn modelId="{909DAE38-62F0-49FD-B266-B174752ED29D}" type="presParOf" srcId="{62538CD6-A92C-4364-9DC1-B8C0A8DE31B3}" destId="{F828F403-6D3A-467D-8902-81010A0C1B87}" srcOrd="1" destOrd="0" presId="urn:microsoft.com/office/officeart/2005/8/layout/vList2"/>
    <dgm:cxn modelId="{59A01580-DE7E-45C9-A176-545BD76122C0}" type="presParOf" srcId="{62538CD6-A92C-4364-9DC1-B8C0A8DE31B3}" destId="{8414AD6C-B65B-4FD8-82D3-36F4E2E0AF0F}"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8836C1-80E5-4CAB-894E-67719AB6D4BC}">
      <dsp:nvSpPr>
        <dsp:cNvPr id="0" name=""/>
        <dsp:cNvSpPr/>
      </dsp:nvSpPr>
      <dsp:spPr>
        <a:xfrm>
          <a:off x="0" y="0"/>
          <a:ext cx="3144252" cy="19913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There are some values of sales which were zero which are due to stores where closed which are removed.</a:t>
          </a:r>
          <a:endParaRPr lang="en-US" sz="2300" kern="1200" dirty="0"/>
        </a:p>
      </dsp:txBody>
      <dsp:txXfrm>
        <a:off x="97209" y="97209"/>
        <a:ext cx="2949834" cy="1796922"/>
      </dsp:txXfrm>
    </dsp:sp>
    <dsp:sp modelId="{8414AD6C-B65B-4FD8-82D3-36F4E2E0AF0F}">
      <dsp:nvSpPr>
        <dsp:cNvPr id="0" name=""/>
        <dsp:cNvSpPr/>
      </dsp:nvSpPr>
      <dsp:spPr>
        <a:xfrm>
          <a:off x="0" y="2564969"/>
          <a:ext cx="3144252" cy="19913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There are some values in the sales which are higher  due to promotion.</a:t>
          </a:r>
          <a:endParaRPr lang="en-US" sz="2300" kern="1200" dirty="0"/>
        </a:p>
      </dsp:txBody>
      <dsp:txXfrm>
        <a:off x="97209" y="2662178"/>
        <a:ext cx="2949834" cy="17969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err="1">
                <a:solidFill>
                  <a:srgbClr val="FF0000"/>
                </a:solidFill>
              </a:rPr>
              <a:t>Rossmann</a:t>
            </a:r>
            <a:r>
              <a:rPr dirty="0">
                <a:solidFill>
                  <a:srgbClr val="FF0000"/>
                </a:solidFill>
              </a:rPr>
              <a:t> Store Sales Prediction</a:t>
            </a:r>
          </a:p>
        </p:txBody>
      </p:sp>
      <p:sp>
        <p:nvSpPr>
          <p:cNvPr id="4" name="TextBox 3">
            <a:extLst>
              <a:ext uri="{FF2B5EF4-FFF2-40B4-BE49-F238E27FC236}">
                <a16:creationId xmlns:a16="http://schemas.microsoft.com/office/drawing/2014/main" id="{33BA2655-79B9-4AD9-8169-8BDCFF50EEAE}"/>
              </a:ext>
            </a:extLst>
          </p:cNvPr>
          <p:cNvSpPr txBox="1"/>
          <p:nvPr/>
        </p:nvSpPr>
        <p:spPr>
          <a:xfrm>
            <a:off x="6457071" y="5387926"/>
            <a:ext cx="3042138" cy="954107"/>
          </a:xfrm>
          <a:prstGeom prst="rect">
            <a:avLst/>
          </a:prstGeom>
          <a:noFill/>
        </p:spPr>
        <p:txBody>
          <a:bodyPr wrap="square" rtlCol="0">
            <a:spAutoFit/>
          </a:bodyPr>
          <a:lstStyle/>
          <a:p>
            <a:r>
              <a:rPr lang="en-IN" sz="2800" dirty="0"/>
              <a:t>    </a:t>
            </a:r>
            <a:r>
              <a:rPr lang="en-IN" sz="2800" u="sng" dirty="0"/>
              <a:t>Presenting</a:t>
            </a:r>
          </a:p>
          <a:p>
            <a:r>
              <a:rPr lang="en-IN" sz="2800" dirty="0"/>
              <a:t> Anirudh Dyaga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5D41-F0F9-42E9-8EDA-526EF4DA1D7D}"/>
              </a:ext>
            </a:extLst>
          </p:cNvPr>
          <p:cNvSpPr>
            <a:spLocks noGrp="1"/>
          </p:cNvSpPr>
          <p:nvPr>
            <p:ph type="title"/>
          </p:nvPr>
        </p:nvSpPr>
        <p:spPr/>
        <p:txBody>
          <a:bodyPr/>
          <a:lstStyle/>
          <a:p>
            <a:r>
              <a:rPr lang="en-IN" dirty="0">
                <a:solidFill>
                  <a:schemeClr val="tx2"/>
                </a:solidFill>
              </a:rPr>
              <a:t>Data </a:t>
            </a:r>
            <a:r>
              <a:rPr lang="en-IN" dirty="0" err="1">
                <a:solidFill>
                  <a:schemeClr val="tx2"/>
                </a:solidFill>
              </a:rPr>
              <a:t>Preprocessing</a:t>
            </a:r>
            <a:endParaRPr lang="en-IN" dirty="0">
              <a:solidFill>
                <a:schemeClr val="tx2"/>
              </a:solidFill>
            </a:endParaRPr>
          </a:p>
        </p:txBody>
      </p:sp>
      <p:pic>
        <p:nvPicPr>
          <p:cNvPr id="4" name="Google Shape;94;p7">
            <a:extLst>
              <a:ext uri="{FF2B5EF4-FFF2-40B4-BE49-F238E27FC236}">
                <a16:creationId xmlns:a16="http://schemas.microsoft.com/office/drawing/2014/main" id="{E297D809-DFFB-4FFD-BBBD-477A7373DE03}"/>
              </a:ext>
            </a:extLst>
          </p:cNvPr>
          <p:cNvPicPr preferRelativeResize="0">
            <a:picLocks noGrp="1"/>
          </p:cNvPicPr>
          <p:nvPr>
            <p:ph idx="1"/>
          </p:nvPr>
        </p:nvPicPr>
        <p:blipFill rotWithShape="1">
          <a:blip r:embed="rId2">
            <a:alphaModFix/>
          </a:blip>
          <a:srcRect/>
          <a:stretch/>
        </p:blipFill>
        <p:spPr>
          <a:xfrm>
            <a:off x="2309812" y="1715294"/>
            <a:ext cx="4524375" cy="4295775"/>
          </a:xfrm>
          <a:prstGeom prst="rect">
            <a:avLst/>
          </a:prstGeom>
          <a:noFill/>
          <a:ln>
            <a:noFill/>
          </a:ln>
        </p:spPr>
      </p:pic>
    </p:spTree>
    <p:extLst>
      <p:ext uri="{BB962C8B-B14F-4D97-AF65-F5344CB8AC3E}">
        <p14:creationId xmlns:p14="http://schemas.microsoft.com/office/powerpoint/2010/main" val="2982682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FABBE-A298-4D34-81B5-AA130FFCA32E}"/>
              </a:ext>
            </a:extLst>
          </p:cNvPr>
          <p:cNvSpPr>
            <a:spLocks noGrp="1"/>
          </p:cNvSpPr>
          <p:nvPr>
            <p:ph type="title"/>
          </p:nvPr>
        </p:nvSpPr>
        <p:spPr/>
        <p:txBody>
          <a:bodyPr/>
          <a:lstStyle/>
          <a:p>
            <a:r>
              <a:rPr lang="en-IN" dirty="0">
                <a:solidFill>
                  <a:schemeClr val="tx2"/>
                </a:solidFill>
              </a:rPr>
              <a:t> Data Cleaning</a:t>
            </a:r>
          </a:p>
        </p:txBody>
      </p:sp>
      <p:sp>
        <p:nvSpPr>
          <p:cNvPr id="3" name="Content Placeholder 2">
            <a:extLst>
              <a:ext uri="{FF2B5EF4-FFF2-40B4-BE49-F238E27FC236}">
                <a16:creationId xmlns:a16="http://schemas.microsoft.com/office/drawing/2014/main" id="{982466A6-5A39-4544-8744-1B398A3F8317}"/>
              </a:ext>
            </a:extLst>
          </p:cNvPr>
          <p:cNvSpPr>
            <a:spLocks noGrp="1"/>
          </p:cNvSpPr>
          <p:nvPr>
            <p:ph idx="1"/>
          </p:nvPr>
        </p:nvSpPr>
        <p:spPr/>
        <p:txBody>
          <a:bodyPr>
            <a:normAutofit/>
          </a:bodyPr>
          <a:lstStyle/>
          <a:p>
            <a:pPr marL="0" marR="0" lvl="0" indent="0" algn="l" rtl="0">
              <a:lnSpc>
                <a:spcPct val="100000"/>
              </a:lnSpc>
              <a:spcBef>
                <a:spcPts val="0"/>
              </a:spcBef>
              <a:spcAft>
                <a:spcPts val="0"/>
              </a:spcAft>
              <a:buClr>
                <a:srgbClr val="C00000"/>
              </a:buClr>
              <a:buSzPts val="2000"/>
              <a:buNone/>
            </a:pPr>
            <a:r>
              <a:rPr lang="en-US" b="0" i="0" u="sng" strike="noStrike" cap="none" dirty="0">
                <a:solidFill>
                  <a:schemeClr val="tx2"/>
                </a:solidFill>
                <a:ea typeface="Montserrat"/>
                <a:cs typeface="Montserrat"/>
                <a:sym typeface="Montserrat"/>
              </a:rPr>
              <a:t>Missing Values </a:t>
            </a:r>
            <a:endParaRPr lang="en-US" dirty="0">
              <a:solidFill>
                <a:schemeClr val="tx2"/>
              </a:solidFill>
            </a:endParaRPr>
          </a:p>
          <a:p>
            <a:pPr marL="0" marR="0" lvl="0" indent="0" algn="l" rtl="0">
              <a:lnSpc>
                <a:spcPct val="100000"/>
              </a:lnSpc>
              <a:spcBef>
                <a:spcPts val="0"/>
              </a:spcBef>
              <a:spcAft>
                <a:spcPts val="0"/>
              </a:spcAft>
              <a:buClr>
                <a:srgbClr val="000000"/>
              </a:buClr>
              <a:buSzPts val="2000"/>
              <a:buFont typeface="Arial"/>
              <a:buNone/>
            </a:pPr>
            <a:endParaRPr lang="en-US" b="0" i="0" u="none" strike="noStrike" cap="none" dirty="0">
              <a:solidFill>
                <a:srgbClr val="000000"/>
              </a:solidFil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Arial"/>
              <a:buChar char="●"/>
            </a:pPr>
            <a:r>
              <a:rPr lang="en-US" b="0" i="0" u="none" strike="noStrike" cap="none" dirty="0" err="1">
                <a:solidFill>
                  <a:srgbClr val="000000"/>
                </a:solidFill>
                <a:ea typeface="Arial"/>
                <a:cs typeface="Arial"/>
                <a:sym typeface="Arial"/>
              </a:rPr>
              <a:t>CompetitionDistance</a:t>
            </a:r>
            <a:r>
              <a:rPr lang="en-US" b="0" i="0" u="none" strike="noStrike" cap="none" dirty="0">
                <a:solidFill>
                  <a:srgbClr val="000000"/>
                </a:solidFill>
                <a:ea typeface="Arial"/>
                <a:cs typeface="Arial"/>
                <a:sym typeface="Arial"/>
              </a:rPr>
              <a:t>(NUM) : 0.26 %</a:t>
            </a:r>
            <a:endParaRPr lang="en-US" dirty="0"/>
          </a:p>
          <a:p>
            <a:pPr marL="457200" marR="0" lvl="0" indent="-323850" algn="l" rtl="0">
              <a:lnSpc>
                <a:spcPct val="100000"/>
              </a:lnSpc>
              <a:spcBef>
                <a:spcPts val="0"/>
              </a:spcBef>
              <a:spcAft>
                <a:spcPts val="0"/>
              </a:spcAft>
              <a:buClr>
                <a:srgbClr val="000000"/>
              </a:buClr>
              <a:buSzPts val="1500"/>
              <a:buFont typeface="Arial"/>
              <a:buChar char="●"/>
            </a:pPr>
            <a:r>
              <a:rPr lang="en-US" b="0" i="0" u="none" strike="noStrike" cap="none" dirty="0" err="1">
                <a:solidFill>
                  <a:srgbClr val="000000"/>
                </a:solidFill>
                <a:ea typeface="Arial"/>
                <a:cs typeface="Arial"/>
                <a:sym typeface="Arial"/>
              </a:rPr>
              <a:t>CompetitionOpenSinceMonth</a:t>
            </a:r>
            <a:r>
              <a:rPr lang="en-US" dirty="0">
                <a:solidFill>
                  <a:srgbClr val="000000"/>
                </a:solidFill>
                <a:ea typeface="Arial"/>
                <a:cs typeface="Arial"/>
                <a:sym typeface="Arial"/>
              </a:rPr>
              <a:t>(CAT)</a:t>
            </a:r>
            <a:r>
              <a:rPr lang="en-US" b="0" i="0" u="none" strike="noStrike" cap="none" dirty="0">
                <a:solidFill>
                  <a:srgbClr val="000000"/>
                </a:solidFill>
                <a:ea typeface="Arial"/>
                <a:cs typeface="Arial"/>
                <a:sym typeface="Arial"/>
              </a:rPr>
              <a:t> : 31.74 %</a:t>
            </a:r>
            <a:endParaRPr lang="en-US" dirty="0"/>
          </a:p>
          <a:p>
            <a:pPr marL="457200" marR="0" lvl="0" indent="-323850" algn="l" rtl="0">
              <a:lnSpc>
                <a:spcPct val="100000"/>
              </a:lnSpc>
              <a:spcBef>
                <a:spcPts val="0"/>
              </a:spcBef>
              <a:spcAft>
                <a:spcPts val="0"/>
              </a:spcAft>
              <a:buClr>
                <a:srgbClr val="000000"/>
              </a:buClr>
              <a:buSzPts val="1500"/>
              <a:buFont typeface="Arial"/>
              <a:buChar char="●"/>
            </a:pPr>
            <a:r>
              <a:rPr lang="en-US" b="0" i="0" u="none" strike="noStrike" cap="none" dirty="0" err="1">
                <a:solidFill>
                  <a:srgbClr val="000000"/>
                </a:solidFill>
                <a:ea typeface="Arial"/>
                <a:cs typeface="Arial"/>
                <a:sym typeface="Arial"/>
              </a:rPr>
              <a:t>CompetitionOpenSinceYear</a:t>
            </a:r>
            <a:r>
              <a:rPr lang="en-US" dirty="0">
                <a:solidFill>
                  <a:srgbClr val="000000"/>
                </a:solidFill>
                <a:ea typeface="Arial"/>
                <a:cs typeface="Arial"/>
                <a:sym typeface="Arial"/>
              </a:rPr>
              <a:t> (CAT)</a:t>
            </a:r>
            <a:r>
              <a:rPr lang="en-US" b="0" i="0" u="none" strike="noStrike" cap="none" dirty="0">
                <a:solidFill>
                  <a:srgbClr val="000000"/>
                </a:solidFill>
                <a:ea typeface="Arial"/>
                <a:cs typeface="Arial"/>
                <a:sym typeface="Arial"/>
              </a:rPr>
              <a:t> : 31.74 %</a:t>
            </a:r>
            <a:endParaRPr lang="en-US" dirty="0"/>
          </a:p>
          <a:p>
            <a:pPr marL="457200" marR="0" lvl="0" indent="-323850" algn="l" rtl="0">
              <a:lnSpc>
                <a:spcPct val="100000"/>
              </a:lnSpc>
              <a:spcBef>
                <a:spcPts val="0"/>
              </a:spcBef>
              <a:spcAft>
                <a:spcPts val="0"/>
              </a:spcAft>
              <a:buClr>
                <a:srgbClr val="000000"/>
              </a:buClr>
              <a:buSzPts val="1500"/>
              <a:buFont typeface="Arial"/>
              <a:buChar char="●"/>
            </a:pPr>
            <a:r>
              <a:rPr lang="en-US" b="0" i="0" u="none" strike="noStrike" cap="none" dirty="0">
                <a:solidFill>
                  <a:srgbClr val="000000"/>
                </a:solidFill>
                <a:ea typeface="Arial"/>
                <a:cs typeface="Arial"/>
                <a:sym typeface="Arial"/>
              </a:rPr>
              <a:t>Promo2SinceWeek</a:t>
            </a:r>
            <a:r>
              <a:rPr lang="en-US" dirty="0">
                <a:solidFill>
                  <a:srgbClr val="000000"/>
                </a:solidFill>
                <a:ea typeface="Arial"/>
                <a:cs typeface="Arial"/>
                <a:sym typeface="Arial"/>
              </a:rPr>
              <a:t> (CAT)</a:t>
            </a:r>
            <a:r>
              <a:rPr lang="en-US" b="0" i="0" u="none" strike="noStrike" cap="none" dirty="0">
                <a:solidFill>
                  <a:srgbClr val="000000"/>
                </a:solidFill>
                <a:ea typeface="Arial"/>
                <a:cs typeface="Arial"/>
                <a:sym typeface="Arial"/>
              </a:rPr>
              <a:t> : 48.78 %</a:t>
            </a:r>
            <a:endParaRPr lang="en-US" dirty="0"/>
          </a:p>
          <a:p>
            <a:pPr marL="457200" marR="0" lvl="0" indent="-323850" algn="l" rtl="0">
              <a:lnSpc>
                <a:spcPct val="100000"/>
              </a:lnSpc>
              <a:spcBef>
                <a:spcPts val="0"/>
              </a:spcBef>
              <a:spcAft>
                <a:spcPts val="0"/>
              </a:spcAft>
              <a:buClr>
                <a:srgbClr val="000000"/>
              </a:buClr>
              <a:buSzPts val="1500"/>
              <a:buFont typeface="Arial"/>
              <a:buChar char="●"/>
            </a:pPr>
            <a:r>
              <a:rPr lang="en-US" b="0" i="0" u="none" strike="noStrike" cap="none" dirty="0">
                <a:solidFill>
                  <a:srgbClr val="000000"/>
                </a:solidFill>
                <a:ea typeface="Arial"/>
                <a:cs typeface="Arial"/>
                <a:sym typeface="Arial"/>
              </a:rPr>
              <a:t>Promo2SinceYear</a:t>
            </a:r>
            <a:r>
              <a:rPr lang="en-US" dirty="0">
                <a:solidFill>
                  <a:srgbClr val="000000"/>
                </a:solidFill>
                <a:ea typeface="Arial"/>
                <a:cs typeface="Arial"/>
                <a:sym typeface="Arial"/>
              </a:rPr>
              <a:t> (CAT)</a:t>
            </a:r>
            <a:r>
              <a:rPr lang="en-US" b="0" i="0" u="none" strike="noStrike" cap="none" dirty="0">
                <a:solidFill>
                  <a:srgbClr val="000000"/>
                </a:solidFill>
                <a:ea typeface="Arial"/>
                <a:cs typeface="Arial"/>
                <a:sym typeface="Arial"/>
              </a:rPr>
              <a:t> : 48.78 %</a:t>
            </a:r>
            <a:endParaRPr lang="en-US" dirty="0"/>
          </a:p>
          <a:p>
            <a:pPr marL="457200" marR="0" lvl="0" indent="-323850" algn="l" rtl="0">
              <a:lnSpc>
                <a:spcPct val="100000"/>
              </a:lnSpc>
              <a:spcBef>
                <a:spcPts val="0"/>
              </a:spcBef>
              <a:spcAft>
                <a:spcPts val="0"/>
              </a:spcAft>
              <a:buClr>
                <a:srgbClr val="000000"/>
              </a:buClr>
              <a:buSzPts val="1500"/>
              <a:buFont typeface="Arial"/>
              <a:buChar char="●"/>
            </a:pPr>
            <a:r>
              <a:rPr lang="en-US" b="0" i="0" u="none" strike="noStrike" cap="none" dirty="0" err="1">
                <a:solidFill>
                  <a:srgbClr val="000000"/>
                </a:solidFill>
                <a:ea typeface="Arial"/>
                <a:cs typeface="Arial"/>
                <a:sym typeface="Arial"/>
              </a:rPr>
              <a:t>PromoInterval</a:t>
            </a:r>
            <a:r>
              <a:rPr lang="en-US" dirty="0">
                <a:solidFill>
                  <a:srgbClr val="000000"/>
                </a:solidFill>
                <a:ea typeface="Arial"/>
                <a:cs typeface="Arial"/>
                <a:sym typeface="Arial"/>
              </a:rPr>
              <a:t> (CAT)</a:t>
            </a:r>
            <a:r>
              <a:rPr lang="en-US" b="0" i="0" u="none" strike="noStrike" cap="none" dirty="0">
                <a:solidFill>
                  <a:srgbClr val="000000"/>
                </a:solidFill>
                <a:ea typeface="Arial"/>
                <a:cs typeface="Arial"/>
                <a:sym typeface="Arial"/>
              </a:rPr>
              <a:t> : 48.78%</a:t>
            </a:r>
            <a:endParaRPr lang="en-US" dirty="0"/>
          </a:p>
          <a:p>
            <a:endParaRPr lang="en-IN" dirty="0"/>
          </a:p>
        </p:txBody>
      </p:sp>
    </p:spTree>
    <p:extLst>
      <p:ext uri="{BB962C8B-B14F-4D97-AF65-F5344CB8AC3E}">
        <p14:creationId xmlns:p14="http://schemas.microsoft.com/office/powerpoint/2010/main" val="2004365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2EA5-EBE4-41E9-BBC7-5296EF875B68}"/>
              </a:ext>
            </a:extLst>
          </p:cNvPr>
          <p:cNvSpPr>
            <a:spLocks noGrp="1"/>
          </p:cNvSpPr>
          <p:nvPr>
            <p:ph type="title"/>
          </p:nvPr>
        </p:nvSpPr>
        <p:spPr/>
        <p:txBody>
          <a:bodyPr/>
          <a:lstStyle/>
          <a:p>
            <a:r>
              <a:rPr lang="en-IN" dirty="0">
                <a:solidFill>
                  <a:schemeClr val="tx2"/>
                </a:solidFill>
              </a:rPr>
              <a:t>Null value treatment</a:t>
            </a:r>
          </a:p>
        </p:txBody>
      </p:sp>
      <p:sp>
        <p:nvSpPr>
          <p:cNvPr id="3" name="Content Placeholder 2">
            <a:extLst>
              <a:ext uri="{FF2B5EF4-FFF2-40B4-BE49-F238E27FC236}">
                <a16:creationId xmlns:a16="http://schemas.microsoft.com/office/drawing/2014/main" id="{814B9217-5E20-41B0-810F-64E207AA5C20}"/>
              </a:ext>
            </a:extLst>
          </p:cNvPr>
          <p:cNvSpPr>
            <a:spLocks noGrp="1"/>
          </p:cNvSpPr>
          <p:nvPr>
            <p:ph sz="half" idx="1"/>
          </p:nvPr>
        </p:nvSpPr>
        <p:spPr/>
        <p:txBody>
          <a:bodyPr>
            <a:normAutofit lnSpcReduction="10000"/>
          </a:bodyPr>
          <a:lstStyle/>
          <a:p>
            <a:r>
              <a:rPr lang="en-US" b="0" i="0" u="none" strike="noStrike" cap="none" dirty="0" err="1">
                <a:solidFill>
                  <a:srgbClr val="000000"/>
                </a:solidFill>
                <a:ea typeface="Arial"/>
                <a:cs typeface="Arial"/>
                <a:sym typeface="Arial"/>
              </a:rPr>
              <a:t>CompetitionDistance</a:t>
            </a:r>
            <a:r>
              <a:rPr lang="en-US" b="0" i="0" u="none" strike="noStrike" cap="none" dirty="0">
                <a:solidFill>
                  <a:srgbClr val="000000"/>
                </a:solidFill>
                <a:ea typeface="Arial"/>
                <a:cs typeface="Arial"/>
                <a:sym typeface="Arial"/>
              </a:rPr>
              <a:t> is right skewed so we cannot use mean as it is impacted by outliers. Hence we fill the nulls of this column with median.</a:t>
            </a:r>
          </a:p>
          <a:p>
            <a:endParaRPr lang="en-US" b="0" i="0" u="none" strike="noStrike" cap="none" dirty="0">
              <a:solidFill>
                <a:srgbClr val="000000"/>
              </a:solidFill>
              <a:ea typeface="Arial"/>
              <a:cs typeface="Arial"/>
              <a:sym typeface="Arial"/>
            </a:endParaRPr>
          </a:p>
          <a:p>
            <a:r>
              <a:rPr lang="en-US" dirty="0">
                <a:solidFill>
                  <a:srgbClr val="000000"/>
                </a:solidFill>
                <a:cs typeface="Arial"/>
                <a:sym typeface="Arial"/>
              </a:rPr>
              <a:t>Other 5 </a:t>
            </a:r>
            <a:r>
              <a:rPr lang="en-US" dirty="0" err="1">
                <a:solidFill>
                  <a:srgbClr val="000000"/>
                </a:solidFill>
                <a:cs typeface="Arial"/>
                <a:sym typeface="Arial"/>
              </a:rPr>
              <a:t>categoricals</a:t>
            </a:r>
            <a:r>
              <a:rPr lang="en-US" dirty="0">
                <a:solidFill>
                  <a:srgbClr val="000000"/>
                </a:solidFill>
                <a:cs typeface="Arial"/>
                <a:sym typeface="Arial"/>
              </a:rPr>
              <a:t> are filled with mode imputation.</a:t>
            </a:r>
            <a:endParaRPr lang="en-IN" dirty="0"/>
          </a:p>
        </p:txBody>
      </p:sp>
      <p:pic>
        <p:nvPicPr>
          <p:cNvPr id="6" name="Content Placeholder 5">
            <a:extLst>
              <a:ext uri="{FF2B5EF4-FFF2-40B4-BE49-F238E27FC236}">
                <a16:creationId xmlns:a16="http://schemas.microsoft.com/office/drawing/2014/main" id="{60AD8CB0-18A7-4E02-BE94-2FF673B11824}"/>
              </a:ext>
            </a:extLst>
          </p:cNvPr>
          <p:cNvPicPr>
            <a:picLocks noGrp="1" noChangeAspect="1"/>
          </p:cNvPicPr>
          <p:nvPr>
            <p:ph sz="half" idx="2"/>
          </p:nvPr>
        </p:nvPicPr>
        <p:blipFill>
          <a:blip r:embed="rId2"/>
          <a:stretch>
            <a:fillRect/>
          </a:stretch>
        </p:blipFill>
        <p:spPr>
          <a:xfrm>
            <a:off x="4572000" y="1714350"/>
            <a:ext cx="4396154" cy="2890894"/>
          </a:xfrm>
        </p:spPr>
      </p:pic>
    </p:spTree>
    <p:extLst>
      <p:ext uri="{BB962C8B-B14F-4D97-AF65-F5344CB8AC3E}">
        <p14:creationId xmlns:p14="http://schemas.microsoft.com/office/powerpoint/2010/main" val="12422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0">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4A2BCA-CA85-4906-9879-E75CFCC07B9C}"/>
              </a:ext>
            </a:extLst>
          </p:cNvPr>
          <p:cNvSpPr>
            <a:spLocks noGrp="1"/>
          </p:cNvSpPr>
          <p:nvPr>
            <p:ph type="title"/>
          </p:nvPr>
        </p:nvSpPr>
        <p:spPr>
          <a:xfrm>
            <a:off x="1299411" y="258353"/>
            <a:ext cx="7241086" cy="538676"/>
          </a:xfrm>
        </p:spPr>
        <p:txBody>
          <a:bodyPr vert="horz" lIns="91440" tIns="45720" rIns="91440" bIns="45720" rtlCol="0" anchor="b">
            <a:noAutofit/>
          </a:bodyPr>
          <a:lstStyle/>
          <a:p>
            <a:pPr defTabSz="914400">
              <a:lnSpc>
                <a:spcPct val="90000"/>
              </a:lnSpc>
            </a:pPr>
            <a:r>
              <a:rPr lang="en-US" dirty="0">
                <a:solidFill>
                  <a:schemeClr val="tx2"/>
                </a:solidFill>
              </a:rPr>
              <a:t>Outlier analysis</a:t>
            </a:r>
          </a:p>
        </p:txBody>
      </p:sp>
      <p:pic>
        <p:nvPicPr>
          <p:cNvPr id="6" name="Content Placeholder 5">
            <a:extLst>
              <a:ext uri="{FF2B5EF4-FFF2-40B4-BE49-F238E27FC236}">
                <a16:creationId xmlns:a16="http://schemas.microsoft.com/office/drawing/2014/main" id="{918BF0E4-9671-4042-BD4C-83445A85C60B}"/>
              </a:ext>
            </a:extLst>
          </p:cNvPr>
          <p:cNvPicPr>
            <a:picLocks noGrp="1" noChangeAspect="1"/>
          </p:cNvPicPr>
          <p:nvPr>
            <p:ph sz="half" idx="2"/>
          </p:nvPr>
        </p:nvPicPr>
        <p:blipFill>
          <a:blip r:embed="rId2"/>
          <a:stretch>
            <a:fillRect/>
          </a:stretch>
        </p:blipFill>
        <p:spPr>
          <a:xfrm>
            <a:off x="320842" y="848617"/>
            <a:ext cx="5165558" cy="2643121"/>
          </a:xfrm>
          <a:prstGeom prst="rect">
            <a:avLst/>
          </a:prstGeom>
        </p:spPr>
      </p:pic>
      <p:grpSp>
        <p:nvGrpSpPr>
          <p:cNvPr id="47" name="Group 32">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7257560" y="-4155"/>
            <a:ext cx="1886211" cy="2174333"/>
            <a:chOff x="-305" y="-4155"/>
            <a:chExt cx="2514948" cy="2174333"/>
          </a:xfrm>
        </p:grpSpPr>
        <p:sp>
          <p:nvSpPr>
            <p:cNvPr id="48" name="Freeform: Shape 33">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34">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35">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1" name="Freeform: Shape 36">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276F3F1B-BBD2-4E1B-8950-C3E2EF507C2B}"/>
              </a:ext>
            </a:extLst>
          </p:cNvPr>
          <p:cNvPicPr>
            <a:picLocks noChangeAspect="1"/>
          </p:cNvPicPr>
          <p:nvPr/>
        </p:nvPicPr>
        <p:blipFill>
          <a:blip r:embed="rId3"/>
          <a:stretch>
            <a:fillRect/>
          </a:stretch>
        </p:blipFill>
        <p:spPr>
          <a:xfrm>
            <a:off x="320842" y="3689684"/>
            <a:ext cx="5358063" cy="2909963"/>
          </a:xfrm>
          <a:prstGeom prst="rect">
            <a:avLst/>
          </a:prstGeom>
        </p:spPr>
      </p:pic>
      <p:graphicFrame>
        <p:nvGraphicFramePr>
          <p:cNvPr id="52" name="Content Placeholder 2">
            <a:extLst>
              <a:ext uri="{FF2B5EF4-FFF2-40B4-BE49-F238E27FC236}">
                <a16:creationId xmlns:a16="http://schemas.microsoft.com/office/drawing/2014/main" id="{DC005741-9317-7F57-B8AF-EC5E4A129370}"/>
              </a:ext>
            </a:extLst>
          </p:cNvPr>
          <p:cNvGraphicFramePr>
            <a:graphicFrameLocks noGrp="1"/>
          </p:cNvGraphicFramePr>
          <p:nvPr>
            <p:ph sz="half" idx="1"/>
            <p:extLst>
              <p:ext uri="{D42A27DB-BD31-4B8C-83A1-F6EECF244321}">
                <p14:modId xmlns:p14="http://schemas.microsoft.com/office/powerpoint/2010/main" val="3875940802"/>
              </p:ext>
            </p:extLst>
          </p:nvPr>
        </p:nvGraphicFramePr>
        <p:xfrm>
          <a:off x="5678905" y="1459832"/>
          <a:ext cx="3144252" cy="48447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39096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36DC-49EC-470D-9189-68F210081195}"/>
              </a:ext>
            </a:extLst>
          </p:cNvPr>
          <p:cNvSpPr>
            <a:spLocks noGrp="1"/>
          </p:cNvSpPr>
          <p:nvPr>
            <p:ph type="title"/>
          </p:nvPr>
        </p:nvSpPr>
        <p:spPr>
          <a:xfrm>
            <a:off x="457200" y="246502"/>
            <a:ext cx="8229600" cy="1143000"/>
          </a:xfrm>
        </p:spPr>
        <p:txBody>
          <a:bodyPr>
            <a:normAutofit/>
          </a:bodyPr>
          <a:lstStyle/>
          <a:p>
            <a:r>
              <a:rPr lang="en-IN" sz="3600" dirty="0">
                <a:solidFill>
                  <a:schemeClr val="tx2"/>
                </a:solidFill>
              </a:rPr>
              <a:t> Data transformation / Outlier treatment</a:t>
            </a:r>
          </a:p>
        </p:txBody>
      </p:sp>
      <p:sp>
        <p:nvSpPr>
          <p:cNvPr id="3" name="Text Placeholder 2">
            <a:extLst>
              <a:ext uri="{FF2B5EF4-FFF2-40B4-BE49-F238E27FC236}">
                <a16:creationId xmlns:a16="http://schemas.microsoft.com/office/drawing/2014/main" id="{0950ED09-86EA-427D-8B7F-36CAABB3865A}"/>
              </a:ext>
            </a:extLst>
          </p:cNvPr>
          <p:cNvSpPr>
            <a:spLocks noGrp="1"/>
          </p:cNvSpPr>
          <p:nvPr>
            <p:ph type="body" idx="1"/>
          </p:nvPr>
        </p:nvSpPr>
        <p:spPr>
          <a:xfrm>
            <a:off x="665137" y="6079535"/>
            <a:ext cx="4040188" cy="639762"/>
          </a:xfrm>
        </p:spPr>
        <p:txBody>
          <a:bodyPr>
            <a:normAutofit fontScale="92500" lnSpcReduction="20000"/>
          </a:bodyPr>
          <a:lstStyle/>
          <a:p>
            <a:r>
              <a:rPr lang="en-IN" b="0" i="1" dirty="0"/>
              <a:t>Competition Distance undergoes log transformation.</a:t>
            </a:r>
          </a:p>
        </p:txBody>
      </p:sp>
      <p:pic>
        <p:nvPicPr>
          <p:cNvPr id="8" name="Content Placeholder 7">
            <a:extLst>
              <a:ext uri="{FF2B5EF4-FFF2-40B4-BE49-F238E27FC236}">
                <a16:creationId xmlns:a16="http://schemas.microsoft.com/office/drawing/2014/main" id="{961ECF13-E3B5-49BA-A100-8D080DE40D49}"/>
              </a:ext>
            </a:extLst>
          </p:cNvPr>
          <p:cNvPicPr>
            <a:picLocks noGrp="1" noChangeAspect="1"/>
          </p:cNvPicPr>
          <p:nvPr>
            <p:ph sz="half" idx="2"/>
          </p:nvPr>
        </p:nvPicPr>
        <p:blipFill>
          <a:blip r:embed="rId2"/>
          <a:stretch>
            <a:fillRect/>
          </a:stretch>
        </p:blipFill>
        <p:spPr>
          <a:xfrm>
            <a:off x="196949" y="2944112"/>
            <a:ext cx="4448076" cy="3034657"/>
          </a:xfrm>
        </p:spPr>
      </p:pic>
      <p:sp>
        <p:nvSpPr>
          <p:cNvPr id="5" name="Text Placeholder 4">
            <a:extLst>
              <a:ext uri="{FF2B5EF4-FFF2-40B4-BE49-F238E27FC236}">
                <a16:creationId xmlns:a16="http://schemas.microsoft.com/office/drawing/2014/main" id="{37DA8C94-8CBE-41EB-98A9-D21D4F87310A}"/>
              </a:ext>
            </a:extLst>
          </p:cNvPr>
          <p:cNvSpPr>
            <a:spLocks noGrp="1"/>
          </p:cNvSpPr>
          <p:nvPr>
            <p:ph type="body" sz="quarter" idx="3"/>
          </p:nvPr>
        </p:nvSpPr>
        <p:spPr>
          <a:xfrm>
            <a:off x="4956881" y="6079535"/>
            <a:ext cx="4041775" cy="639762"/>
          </a:xfrm>
        </p:spPr>
        <p:txBody>
          <a:bodyPr>
            <a:normAutofit fontScale="92500" lnSpcReduction="20000"/>
          </a:bodyPr>
          <a:lstStyle/>
          <a:p>
            <a:r>
              <a:rPr lang="en-IN" dirty="0"/>
              <a:t> </a:t>
            </a:r>
            <a:r>
              <a:rPr lang="en-IN" b="0" i="1" dirty="0"/>
              <a:t>Number of Customers undergoes sqrt transformation.</a:t>
            </a:r>
          </a:p>
        </p:txBody>
      </p:sp>
      <p:pic>
        <p:nvPicPr>
          <p:cNvPr id="10" name="Content Placeholder 9">
            <a:extLst>
              <a:ext uri="{FF2B5EF4-FFF2-40B4-BE49-F238E27FC236}">
                <a16:creationId xmlns:a16="http://schemas.microsoft.com/office/drawing/2014/main" id="{3B74320C-5260-4319-B01F-1D7E6F5268FA}"/>
              </a:ext>
            </a:extLst>
          </p:cNvPr>
          <p:cNvPicPr>
            <a:picLocks noGrp="1" noChangeAspect="1"/>
          </p:cNvPicPr>
          <p:nvPr>
            <p:ph sz="quarter" idx="4"/>
          </p:nvPr>
        </p:nvPicPr>
        <p:blipFill>
          <a:blip r:embed="rId3"/>
          <a:stretch>
            <a:fillRect/>
          </a:stretch>
        </p:blipFill>
        <p:spPr>
          <a:xfrm>
            <a:off x="4645025" y="2944111"/>
            <a:ext cx="4448076" cy="3034657"/>
          </a:xfrm>
        </p:spPr>
      </p:pic>
      <p:sp>
        <p:nvSpPr>
          <p:cNvPr id="12" name="TextBox 11">
            <a:extLst>
              <a:ext uri="{FF2B5EF4-FFF2-40B4-BE49-F238E27FC236}">
                <a16:creationId xmlns:a16="http://schemas.microsoft.com/office/drawing/2014/main" id="{71057F7E-9AB4-475A-BC56-41F2926D60E7}"/>
              </a:ext>
            </a:extLst>
          </p:cNvPr>
          <p:cNvSpPr txBox="1"/>
          <p:nvPr/>
        </p:nvSpPr>
        <p:spPr>
          <a:xfrm>
            <a:off x="457200" y="1311797"/>
            <a:ext cx="8289899" cy="1815882"/>
          </a:xfrm>
          <a:prstGeom prst="rect">
            <a:avLst/>
          </a:prstGeom>
          <a:noFill/>
        </p:spPr>
        <p:txBody>
          <a:bodyPr wrap="square" rtlCol="0">
            <a:spAutoFit/>
          </a:bodyPr>
          <a:lstStyle/>
          <a:p>
            <a:r>
              <a:rPr lang="en-US" sz="2800" b="0" i="0" u="none" strike="noStrike" cap="none" dirty="0">
                <a:solidFill>
                  <a:srgbClr val="000000"/>
                </a:solidFill>
                <a:ea typeface="Times New Roman"/>
                <a:cs typeface="Times New Roman"/>
                <a:sym typeface="Times New Roman"/>
              </a:rPr>
              <a:t>There is skewness in the numerical features so some values can be outliers, hence use appropriate transformation mechanism.                         </a:t>
            </a:r>
            <a:endParaRPr lang="en-US" sz="2800" dirty="0"/>
          </a:p>
          <a:p>
            <a:endParaRPr lang="en-IN" sz="2800" dirty="0"/>
          </a:p>
        </p:txBody>
      </p:sp>
    </p:spTree>
    <p:extLst>
      <p:ext uri="{BB962C8B-B14F-4D97-AF65-F5344CB8AC3E}">
        <p14:creationId xmlns:p14="http://schemas.microsoft.com/office/powerpoint/2010/main" val="192334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E0B3-33A6-439E-BDAF-166EA1D0711B}"/>
              </a:ext>
            </a:extLst>
          </p:cNvPr>
          <p:cNvSpPr>
            <a:spLocks noGrp="1"/>
          </p:cNvSpPr>
          <p:nvPr>
            <p:ph type="title"/>
          </p:nvPr>
        </p:nvSpPr>
        <p:spPr>
          <a:xfrm>
            <a:off x="457200" y="274638"/>
            <a:ext cx="8229600" cy="1005522"/>
          </a:xfrm>
        </p:spPr>
        <p:txBody>
          <a:bodyPr/>
          <a:lstStyle/>
          <a:p>
            <a:r>
              <a:rPr lang="en-IN" dirty="0">
                <a:solidFill>
                  <a:schemeClr val="tx2"/>
                </a:solidFill>
              </a:rPr>
              <a:t>EDA - HYPOTHESIS</a:t>
            </a:r>
          </a:p>
        </p:txBody>
      </p:sp>
      <p:sp>
        <p:nvSpPr>
          <p:cNvPr id="3" name="Content Placeholder 2">
            <a:extLst>
              <a:ext uri="{FF2B5EF4-FFF2-40B4-BE49-F238E27FC236}">
                <a16:creationId xmlns:a16="http://schemas.microsoft.com/office/drawing/2014/main" id="{550AA39A-7CFE-4379-8BBD-22D23E43F57A}"/>
              </a:ext>
            </a:extLst>
          </p:cNvPr>
          <p:cNvSpPr>
            <a:spLocks noGrp="1"/>
          </p:cNvSpPr>
          <p:nvPr>
            <p:ph sz="half" idx="1"/>
          </p:nvPr>
        </p:nvSpPr>
        <p:spPr>
          <a:xfrm>
            <a:off x="457200" y="1167618"/>
            <a:ext cx="4038600" cy="4958545"/>
          </a:xfrm>
        </p:spPr>
        <p:txBody>
          <a:bodyPr/>
          <a:lstStyle/>
          <a:p>
            <a:r>
              <a:rPr lang="en-IN" sz="2400" dirty="0">
                <a:solidFill>
                  <a:schemeClr val="tx2"/>
                </a:solidFill>
              </a:rPr>
              <a:t>1. Is Promo impacting the sales? </a:t>
            </a:r>
          </a:p>
          <a:p>
            <a:r>
              <a:rPr lang="en-IN" sz="2400" dirty="0"/>
              <a:t>About 38% of sales are associated with promo.</a:t>
            </a:r>
          </a:p>
          <a:p>
            <a:endParaRPr lang="en-IN" dirty="0"/>
          </a:p>
          <a:p>
            <a:endParaRPr lang="en-IN" dirty="0"/>
          </a:p>
        </p:txBody>
      </p:sp>
      <p:sp>
        <p:nvSpPr>
          <p:cNvPr id="4" name="Content Placeholder 3">
            <a:extLst>
              <a:ext uri="{FF2B5EF4-FFF2-40B4-BE49-F238E27FC236}">
                <a16:creationId xmlns:a16="http://schemas.microsoft.com/office/drawing/2014/main" id="{ECAF7E91-8429-4F37-8C25-00BF67D3D067}"/>
              </a:ext>
            </a:extLst>
          </p:cNvPr>
          <p:cNvSpPr>
            <a:spLocks noGrp="1"/>
          </p:cNvSpPr>
          <p:nvPr>
            <p:ph sz="half" idx="2"/>
          </p:nvPr>
        </p:nvSpPr>
        <p:spPr>
          <a:xfrm>
            <a:off x="4648200" y="1167618"/>
            <a:ext cx="4038600" cy="4958545"/>
          </a:xfrm>
        </p:spPr>
        <p:txBody>
          <a:bodyPr/>
          <a:lstStyle/>
          <a:p>
            <a:r>
              <a:rPr lang="en-IN" sz="2400" dirty="0">
                <a:solidFill>
                  <a:schemeClr val="tx2"/>
                </a:solidFill>
              </a:rPr>
              <a:t>2. What are the average sales during promo and during non-promo?</a:t>
            </a:r>
          </a:p>
          <a:p>
            <a:r>
              <a:rPr lang="en-IN" sz="2400" dirty="0"/>
              <a:t>Average sales(8.2k) during promo is higher than no promo(5.9k)</a:t>
            </a:r>
          </a:p>
          <a:p>
            <a:endParaRPr lang="en-IN" dirty="0"/>
          </a:p>
          <a:p>
            <a:pPr marL="0" indent="0">
              <a:buNone/>
            </a:pPr>
            <a:endParaRPr lang="en-IN" dirty="0"/>
          </a:p>
        </p:txBody>
      </p:sp>
      <p:pic>
        <p:nvPicPr>
          <p:cNvPr id="8" name="Picture 7">
            <a:extLst>
              <a:ext uri="{FF2B5EF4-FFF2-40B4-BE49-F238E27FC236}">
                <a16:creationId xmlns:a16="http://schemas.microsoft.com/office/drawing/2014/main" id="{E4411F24-541B-418B-9055-126FB6E217F7}"/>
              </a:ext>
            </a:extLst>
          </p:cNvPr>
          <p:cNvPicPr>
            <a:picLocks noChangeAspect="1"/>
          </p:cNvPicPr>
          <p:nvPr/>
        </p:nvPicPr>
        <p:blipFill>
          <a:blip r:embed="rId2"/>
          <a:stretch>
            <a:fillRect/>
          </a:stretch>
        </p:blipFill>
        <p:spPr>
          <a:xfrm>
            <a:off x="4083866" y="3429000"/>
            <a:ext cx="4947592" cy="3457135"/>
          </a:xfrm>
          <a:prstGeom prst="rect">
            <a:avLst/>
          </a:prstGeom>
        </p:spPr>
      </p:pic>
      <p:pic>
        <p:nvPicPr>
          <p:cNvPr id="10" name="Picture 9">
            <a:extLst>
              <a:ext uri="{FF2B5EF4-FFF2-40B4-BE49-F238E27FC236}">
                <a16:creationId xmlns:a16="http://schemas.microsoft.com/office/drawing/2014/main" id="{1BF3EFC3-5060-43DD-9C05-C9A4E49D6647}"/>
              </a:ext>
            </a:extLst>
          </p:cNvPr>
          <p:cNvPicPr>
            <a:picLocks noChangeAspect="1"/>
          </p:cNvPicPr>
          <p:nvPr/>
        </p:nvPicPr>
        <p:blipFill>
          <a:blip r:embed="rId3"/>
          <a:stretch>
            <a:fillRect/>
          </a:stretch>
        </p:blipFill>
        <p:spPr>
          <a:xfrm>
            <a:off x="304801" y="3284713"/>
            <a:ext cx="3867714" cy="3570612"/>
          </a:xfrm>
          <a:prstGeom prst="rect">
            <a:avLst/>
          </a:prstGeom>
        </p:spPr>
      </p:pic>
    </p:spTree>
    <p:extLst>
      <p:ext uri="{BB962C8B-B14F-4D97-AF65-F5344CB8AC3E}">
        <p14:creationId xmlns:p14="http://schemas.microsoft.com/office/powerpoint/2010/main" val="3105730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0160A-8401-4016-8E91-E95B5C15A442}"/>
              </a:ext>
            </a:extLst>
          </p:cNvPr>
          <p:cNvSpPr>
            <a:spLocks noGrp="1"/>
          </p:cNvSpPr>
          <p:nvPr>
            <p:ph type="title"/>
          </p:nvPr>
        </p:nvSpPr>
        <p:spPr>
          <a:xfrm>
            <a:off x="457201" y="341778"/>
            <a:ext cx="8229600" cy="1143000"/>
          </a:xfrm>
        </p:spPr>
        <p:txBody>
          <a:bodyPr/>
          <a:lstStyle/>
          <a:p>
            <a:r>
              <a:rPr lang="en-IN" dirty="0">
                <a:solidFill>
                  <a:schemeClr val="tx2"/>
                </a:solidFill>
              </a:rPr>
              <a:t>EDA - HYPOTHESIS</a:t>
            </a:r>
          </a:p>
        </p:txBody>
      </p:sp>
      <p:sp>
        <p:nvSpPr>
          <p:cNvPr id="3" name="Content Placeholder 2">
            <a:extLst>
              <a:ext uri="{FF2B5EF4-FFF2-40B4-BE49-F238E27FC236}">
                <a16:creationId xmlns:a16="http://schemas.microsoft.com/office/drawing/2014/main" id="{9C03A731-9208-4377-AD0C-C7F1E2814B2A}"/>
              </a:ext>
            </a:extLst>
          </p:cNvPr>
          <p:cNvSpPr>
            <a:spLocks noGrp="1"/>
          </p:cNvSpPr>
          <p:nvPr>
            <p:ph idx="1"/>
          </p:nvPr>
        </p:nvSpPr>
        <p:spPr>
          <a:xfrm>
            <a:off x="7035" y="2053882"/>
            <a:ext cx="4114800" cy="4525963"/>
          </a:xfrm>
        </p:spPr>
        <p:txBody>
          <a:bodyPr/>
          <a:lstStyle/>
          <a:p>
            <a:r>
              <a:rPr lang="en-IN" dirty="0">
                <a:solidFill>
                  <a:schemeClr val="tx2"/>
                </a:solidFill>
              </a:rPr>
              <a:t>3. Which day of the week is favourite day for shoppers?</a:t>
            </a:r>
          </a:p>
          <a:p>
            <a:r>
              <a:rPr lang="en-IN" dirty="0"/>
              <a:t>Clearly, Sunday is a no shopping day.</a:t>
            </a:r>
          </a:p>
          <a:p>
            <a:endParaRPr lang="en-IN" dirty="0">
              <a:solidFill>
                <a:schemeClr val="tx2"/>
              </a:solidFill>
            </a:endParaRPr>
          </a:p>
          <a:p>
            <a:endParaRPr lang="en-IN" dirty="0">
              <a:solidFill>
                <a:schemeClr val="tx2"/>
              </a:solidFill>
            </a:endParaRPr>
          </a:p>
        </p:txBody>
      </p:sp>
      <p:sp>
        <p:nvSpPr>
          <p:cNvPr id="4" name="TextBox 3">
            <a:extLst>
              <a:ext uri="{FF2B5EF4-FFF2-40B4-BE49-F238E27FC236}">
                <a16:creationId xmlns:a16="http://schemas.microsoft.com/office/drawing/2014/main" id="{FDF21AE6-0474-4D72-A314-3F63012D5FAA}"/>
              </a:ext>
            </a:extLst>
          </p:cNvPr>
          <p:cNvSpPr txBox="1"/>
          <p:nvPr/>
        </p:nvSpPr>
        <p:spPr>
          <a:xfrm>
            <a:off x="5247249" y="1663825"/>
            <a:ext cx="3080825" cy="1668149"/>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IN" sz="3200" b="0" i="0" u="none" strike="noStrike" kern="1200" cap="none" spc="0" normalizeH="0" baseline="0" noProof="0" dirty="0">
              <a:ln>
                <a:noFill/>
              </a:ln>
              <a:solidFill>
                <a:srgbClr val="1F497D"/>
              </a:solidFill>
              <a:effectLst/>
              <a:uLnTx/>
              <a:uFillTx/>
              <a:latin typeface="Calibri"/>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IN" sz="3200" b="0" i="0" u="none" strike="noStrike" kern="1200" cap="none" spc="0" normalizeH="0" baseline="0" noProof="0" dirty="0">
              <a:ln>
                <a:noFill/>
              </a:ln>
              <a:solidFill>
                <a:srgbClr val="1F497D"/>
              </a:solidFill>
              <a:effectLst/>
              <a:uLnTx/>
              <a:uFillTx/>
              <a:latin typeface="Calibri"/>
              <a:ea typeface="+mn-ea"/>
              <a:cs typeface="+mn-cs"/>
            </a:endParaRPr>
          </a:p>
          <a:p>
            <a:pPr marL="457200" indent="-457200">
              <a:buFont typeface="Arial" panose="020B0604020202020204" pitchFamily="34" charset="0"/>
              <a:buChar char="•"/>
            </a:pPr>
            <a:endParaRPr lang="en-IN" sz="3200" dirty="0"/>
          </a:p>
        </p:txBody>
      </p:sp>
      <p:pic>
        <p:nvPicPr>
          <p:cNvPr id="14" name="Google Shape;149;p18">
            <a:extLst>
              <a:ext uri="{FF2B5EF4-FFF2-40B4-BE49-F238E27FC236}">
                <a16:creationId xmlns:a16="http://schemas.microsoft.com/office/drawing/2014/main" id="{847D2904-8C41-47A3-A9F6-F95A081B2957}"/>
              </a:ext>
            </a:extLst>
          </p:cNvPr>
          <p:cNvPicPr preferRelativeResize="0"/>
          <p:nvPr/>
        </p:nvPicPr>
        <p:blipFill rotWithShape="1">
          <a:blip r:embed="rId2">
            <a:alphaModFix/>
          </a:blip>
          <a:srcRect/>
          <a:stretch/>
        </p:blipFill>
        <p:spPr>
          <a:xfrm>
            <a:off x="4121835" y="2053882"/>
            <a:ext cx="5022165" cy="4234376"/>
          </a:xfrm>
          <a:prstGeom prst="rect">
            <a:avLst/>
          </a:prstGeom>
          <a:noFill/>
          <a:ln>
            <a:noFill/>
          </a:ln>
        </p:spPr>
      </p:pic>
    </p:spTree>
    <p:extLst>
      <p:ext uri="{BB962C8B-B14F-4D97-AF65-F5344CB8AC3E}">
        <p14:creationId xmlns:p14="http://schemas.microsoft.com/office/powerpoint/2010/main" val="2244125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9580C-C89B-4AF4-9C95-FB9DC2399DDF}"/>
              </a:ext>
            </a:extLst>
          </p:cNvPr>
          <p:cNvSpPr>
            <a:spLocks noGrp="1"/>
          </p:cNvSpPr>
          <p:nvPr>
            <p:ph type="title"/>
          </p:nvPr>
        </p:nvSpPr>
        <p:spPr/>
        <p:txBody>
          <a:bodyPr/>
          <a:lstStyle/>
          <a:p>
            <a:r>
              <a:rPr lang="en-IN" dirty="0">
                <a:solidFill>
                  <a:schemeClr val="tx2"/>
                </a:solidFill>
              </a:rPr>
              <a:t>EDA - HYPOTHESIS</a:t>
            </a:r>
            <a:endParaRPr lang="en-IN" dirty="0"/>
          </a:p>
        </p:txBody>
      </p:sp>
      <p:sp>
        <p:nvSpPr>
          <p:cNvPr id="3" name="Content Placeholder 2">
            <a:extLst>
              <a:ext uri="{FF2B5EF4-FFF2-40B4-BE49-F238E27FC236}">
                <a16:creationId xmlns:a16="http://schemas.microsoft.com/office/drawing/2014/main" id="{B7AFC12C-7A27-4358-9E7B-D81FF6EAFE57}"/>
              </a:ext>
            </a:extLst>
          </p:cNvPr>
          <p:cNvSpPr>
            <a:spLocks noGrp="1"/>
          </p:cNvSpPr>
          <p:nvPr>
            <p:ph sz="half" idx="1"/>
          </p:nvPr>
        </p:nvSpPr>
        <p:spPr/>
        <p:txBody>
          <a:bodyPr/>
          <a:lstStyle/>
          <a:p>
            <a:r>
              <a:rPr lang="en-IN" sz="2800" dirty="0">
                <a:solidFill>
                  <a:schemeClr val="tx2"/>
                </a:solidFill>
              </a:rPr>
              <a:t>4. W</a:t>
            </a:r>
            <a:r>
              <a:rPr lang="en-IN" sz="2800" dirty="0">
                <a:solidFill>
                  <a:srgbClr val="1F497D"/>
                </a:solidFill>
                <a:latin typeface="Calibri"/>
              </a:rPr>
              <a:t>ill holidays impact sales</a:t>
            </a:r>
            <a:r>
              <a:rPr kumimoji="0" lang="en-IN" sz="2800" b="0" i="0" u="none" strike="noStrike" kern="1200" cap="none" spc="0" normalizeH="0" baseline="0" noProof="0" dirty="0">
                <a:ln>
                  <a:noFill/>
                </a:ln>
                <a:solidFill>
                  <a:srgbClr val="1F497D"/>
                </a:solidFill>
                <a:effectLst/>
                <a:uLnTx/>
                <a:uFillTx/>
                <a:latin typeface="Calibri"/>
                <a:ea typeface="+mn-ea"/>
                <a:cs typeface="+mn-cs"/>
              </a:rPr>
              <a:t>?</a:t>
            </a:r>
          </a:p>
          <a:p>
            <a:r>
              <a:rPr lang="en-IN" dirty="0">
                <a:latin typeface="Calibri"/>
              </a:rPr>
              <a:t>Sales do not happen on state holidays. On contrary, sales are relatively higher if it is a school holiday.</a:t>
            </a:r>
            <a:endParaRPr kumimoji="0" lang="en-IN" sz="2800" b="0" i="0" u="none" strike="noStrike" kern="1200" cap="none" spc="0" normalizeH="0" baseline="0" noProof="0" dirty="0">
              <a:ln>
                <a:noFill/>
              </a:ln>
              <a:effectLst/>
              <a:uLnTx/>
              <a:uFillTx/>
              <a:latin typeface="Calibri"/>
              <a:ea typeface="+mn-ea"/>
              <a:cs typeface="+mn-cs"/>
            </a:endParaRPr>
          </a:p>
          <a:p>
            <a:endParaRPr lang="en-IN" dirty="0"/>
          </a:p>
        </p:txBody>
      </p:sp>
      <p:pic>
        <p:nvPicPr>
          <p:cNvPr id="5" name="Content Placeholder 4">
            <a:extLst>
              <a:ext uri="{FF2B5EF4-FFF2-40B4-BE49-F238E27FC236}">
                <a16:creationId xmlns:a16="http://schemas.microsoft.com/office/drawing/2014/main" id="{9A42E726-3508-4301-AD51-77866B4B6289}"/>
              </a:ext>
            </a:extLst>
          </p:cNvPr>
          <p:cNvPicPr>
            <a:picLocks noGrp="1" noChangeAspect="1"/>
          </p:cNvPicPr>
          <p:nvPr>
            <p:ph sz="half" idx="2"/>
          </p:nvPr>
        </p:nvPicPr>
        <p:blipFill>
          <a:blip r:embed="rId2"/>
          <a:stretch>
            <a:fillRect/>
          </a:stretch>
        </p:blipFill>
        <p:spPr>
          <a:xfrm>
            <a:off x="4495800" y="1600200"/>
            <a:ext cx="4394982" cy="4983162"/>
          </a:xfrm>
          <a:prstGeom prst="rect">
            <a:avLst/>
          </a:prstGeom>
        </p:spPr>
      </p:pic>
    </p:spTree>
    <p:extLst>
      <p:ext uri="{BB962C8B-B14F-4D97-AF65-F5344CB8AC3E}">
        <p14:creationId xmlns:p14="http://schemas.microsoft.com/office/powerpoint/2010/main" val="890031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6D88-BEF3-434F-9F24-C6339503B153}"/>
              </a:ext>
            </a:extLst>
          </p:cNvPr>
          <p:cNvSpPr>
            <a:spLocks noGrp="1"/>
          </p:cNvSpPr>
          <p:nvPr>
            <p:ph type="title"/>
          </p:nvPr>
        </p:nvSpPr>
        <p:spPr/>
        <p:txBody>
          <a:bodyPr/>
          <a:lstStyle/>
          <a:p>
            <a:r>
              <a:rPr lang="en-IN" dirty="0">
                <a:solidFill>
                  <a:schemeClr val="tx2"/>
                </a:solidFill>
              </a:rPr>
              <a:t>EDA - HYPOTHESIS</a:t>
            </a:r>
            <a:endParaRPr lang="en-IN" dirty="0"/>
          </a:p>
        </p:txBody>
      </p:sp>
      <p:sp>
        <p:nvSpPr>
          <p:cNvPr id="3" name="Content Placeholder 2">
            <a:extLst>
              <a:ext uri="{FF2B5EF4-FFF2-40B4-BE49-F238E27FC236}">
                <a16:creationId xmlns:a16="http://schemas.microsoft.com/office/drawing/2014/main" id="{22D11E7E-108E-4699-A97A-71F91A68E1D1}"/>
              </a:ext>
            </a:extLst>
          </p:cNvPr>
          <p:cNvSpPr>
            <a:spLocks noGrp="1"/>
          </p:cNvSpPr>
          <p:nvPr>
            <p:ph sz="half" idx="1"/>
          </p:nvPr>
        </p:nvSpPr>
        <p:spPr>
          <a:xfrm>
            <a:off x="457200" y="1343464"/>
            <a:ext cx="4038600" cy="4525963"/>
          </a:xfrm>
        </p:spPr>
        <p:txBody>
          <a:bodyPr>
            <a:normAutofit/>
          </a:bodyPr>
          <a:lstStyle/>
          <a:p>
            <a:r>
              <a:rPr lang="en-IN" sz="2400" dirty="0">
                <a:solidFill>
                  <a:schemeClr val="tx2"/>
                </a:solidFill>
              </a:rPr>
              <a:t>5. How are the sales distributed in store types?</a:t>
            </a:r>
          </a:p>
          <a:p>
            <a:r>
              <a:rPr lang="en-IN" sz="2400" dirty="0"/>
              <a:t>Type b store has more sales.</a:t>
            </a:r>
          </a:p>
        </p:txBody>
      </p:sp>
      <p:sp>
        <p:nvSpPr>
          <p:cNvPr id="4" name="Content Placeholder 3">
            <a:extLst>
              <a:ext uri="{FF2B5EF4-FFF2-40B4-BE49-F238E27FC236}">
                <a16:creationId xmlns:a16="http://schemas.microsoft.com/office/drawing/2014/main" id="{66629E08-DBBC-475D-8344-854747E49F88}"/>
              </a:ext>
            </a:extLst>
          </p:cNvPr>
          <p:cNvSpPr>
            <a:spLocks noGrp="1"/>
          </p:cNvSpPr>
          <p:nvPr>
            <p:ph sz="half" idx="2"/>
          </p:nvPr>
        </p:nvSpPr>
        <p:spPr>
          <a:xfrm>
            <a:off x="4648200" y="1318846"/>
            <a:ext cx="4038600" cy="4525963"/>
          </a:xfrm>
        </p:spPr>
        <p:txBody>
          <a:bodyPr>
            <a:normAutofit/>
          </a:bodyPr>
          <a:lstStyle/>
          <a:p>
            <a:r>
              <a:rPr lang="en-IN" sz="2400" dirty="0">
                <a:solidFill>
                  <a:schemeClr val="tx2"/>
                </a:solidFill>
              </a:rPr>
              <a:t>6. How the sales distributed according to the assortment type?</a:t>
            </a:r>
            <a:endParaRPr lang="en-US" sz="2400" dirty="0">
              <a:solidFill>
                <a:schemeClr val="tx2"/>
              </a:solidFill>
              <a:latin typeface="system-ui"/>
            </a:endParaRPr>
          </a:p>
          <a:p>
            <a:r>
              <a:rPr lang="en-IN" sz="2400" dirty="0">
                <a:latin typeface="system-ui"/>
              </a:rPr>
              <a:t>“Extra” type of assortment is driving more sales than ‘basic’ and ‘extended’.</a:t>
            </a:r>
            <a:endParaRPr lang="en-IN" sz="2400" dirty="0"/>
          </a:p>
        </p:txBody>
      </p:sp>
      <p:pic>
        <p:nvPicPr>
          <p:cNvPr id="6" name="Picture 5">
            <a:extLst>
              <a:ext uri="{FF2B5EF4-FFF2-40B4-BE49-F238E27FC236}">
                <a16:creationId xmlns:a16="http://schemas.microsoft.com/office/drawing/2014/main" id="{C429B270-A0D9-43EA-8EAB-293B1EE6786F}"/>
              </a:ext>
            </a:extLst>
          </p:cNvPr>
          <p:cNvPicPr>
            <a:picLocks noChangeAspect="1"/>
          </p:cNvPicPr>
          <p:nvPr/>
        </p:nvPicPr>
        <p:blipFill>
          <a:blip r:embed="rId2"/>
          <a:stretch>
            <a:fillRect/>
          </a:stretch>
        </p:blipFill>
        <p:spPr>
          <a:xfrm>
            <a:off x="4495800" y="4117289"/>
            <a:ext cx="4648200" cy="2759540"/>
          </a:xfrm>
          <a:prstGeom prst="rect">
            <a:avLst/>
          </a:prstGeom>
        </p:spPr>
      </p:pic>
      <p:pic>
        <p:nvPicPr>
          <p:cNvPr id="8" name="Picture 7">
            <a:extLst>
              <a:ext uri="{FF2B5EF4-FFF2-40B4-BE49-F238E27FC236}">
                <a16:creationId xmlns:a16="http://schemas.microsoft.com/office/drawing/2014/main" id="{FC5E509C-D95A-40E4-BD5C-E147BB7ECD00}"/>
              </a:ext>
            </a:extLst>
          </p:cNvPr>
          <p:cNvPicPr>
            <a:picLocks noChangeAspect="1"/>
          </p:cNvPicPr>
          <p:nvPr/>
        </p:nvPicPr>
        <p:blipFill>
          <a:blip r:embed="rId3"/>
          <a:stretch>
            <a:fillRect/>
          </a:stretch>
        </p:blipFill>
        <p:spPr>
          <a:xfrm>
            <a:off x="109098" y="4098460"/>
            <a:ext cx="4251887" cy="2759540"/>
          </a:xfrm>
          <a:prstGeom prst="rect">
            <a:avLst/>
          </a:prstGeom>
        </p:spPr>
      </p:pic>
    </p:spTree>
    <p:extLst>
      <p:ext uri="{BB962C8B-B14F-4D97-AF65-F5344CB8AC3E}">
        <p14:creationId xmlns:p14="http://schemas.microsoft.com/office/powerpoint/2010/main" val="2697465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DE32-788D-4B0A-B06F-5CAE304516FE}"/>
              </a:ext>
            </a:extLst>
          </p:cNvPr>
          <p:cNvSpPr>
            <a:spLocks noGrp="1"/>
          </p:cNvSpPr>
          <p:nvPr>
            <p:ph type="title"/>
          </p:nvPr>
        </p:nvSpPr>
        <p:spPr>
          <a:xfrm>
            <a:off x="457200" y="282377"/>
            <a:ext cx="8229600" cy="1082189"/>
          </a:xfrm>
        </p:spPr>
        <p:txBody>
          <a:bodyPr>
            <a:noAutofit/>
          </a:bodyPr>
          <a:lstStyle/>
          <a:p>
            <a:pPr marL="114300" lvl="0" rtl="0">
              <a:lnSpc>
                <a:spcPct val="115000"/>
              </a:lnSpc>
              <a:spcBef>
                <a:spcPts val="0"/>
              </a:spcBef>
              <a:spcAft>
                <a:spcPts val="0"/>
              </a:spcAft>
              <a:buClr>
                <a:schemeClr val="accent2"/>
              </a:buClr>
              <a:buSzPts val="1800"/>
            </a:pPr>
            <a:r>
              <a:rPr lang="en-IN" sz="3600" dirty="0">
                <a:solidFill>
                  <a:schemeClr val="tx2"/>
                </a:solidFill>
              </a:rPr>
              <a:t>EDA - Bi Variate analysis</a:t>
            </a:r>
            <a:br>
              <a:rPr lang="en-US" sz="2000" dirty="0"/>
            </a:br>
            <a:endParaRPr lang="en-IN" sz="2000" dirty="0"/>
          </a:p>
        </p:txBody>
      </p:sp>
      <p:pic>
        <p:nvPicPr>
          <p:cNvPr id="5" name="Google Shape;157;p9">
            <a:extLst>
              <a:ext uri="{FF2B5EF4-FFF2-40B4-BE49-F238E27FC236}">
                <a16:creationId xmlns:a16="http://schemas.microsoft.com/office/drawing/2014/main" id="{81F8D940-4353-4AFA-ADD4-C13EF9BE400A}"/>
              </a:ext>
            </a:extLst>
          </p:cNvPr>
          <p:cNvPicPr preferRelativeResize="0">
            <a:picLocks noGrp="1"/>
          </p:cNvPicPr>
          <p:nvPr>
            <p:ph sz="half" idx="1"/>
          </p:nvPr>
        </p:nvPicPr>
        <p:blipFill rotWithShape="1">
          <a:blip r:embed="rId2">
            <a:alphaModFix/>
          </a:blip>
          <a:srcRect/>
          <a:stretch/>
        </p:blipFill>
        <p:spPr>
          <a:xfrm>
            <a:off x="126610" y="3126545"/>
            <a:ext cx="4256649" cy="3190907"/>
          </a:xfrm>
          <a:prstGeom prst="rect">
            <a:avLst/>
          </a:prstGeom>
          <a:noFill/>
          <a:ln>
            <a:noFill/>
          </a:ln>
        </p:spPr>
      </p:pic>
      <p:pic>
        <p:nvPicPr>
          <p:cNvPr id="6" name="Google Shape;158;p9">
            <a:extLst>
              <a:ext uri="{FF2B5EF4-FFF2-40B4-BE49-F238E27FC236}">
                <a16:creationId xmlns:a16="http://schemas.microsoft.com/office/drawing/2014/main" id="{B02CA67C-902A-4E59-ABDC-79AEABC1D55E}"/>
              </a:ext>
            </a:extLst>
          </p:cNvPr>
          <p:cNvPicPr preferRelativeResize="0">
            <a:picLocks noGrp="1"/>
          </p:cNvPicPr>
          <p:nvPr>
            <p:ph sz="half" idx="2"/>
          </p:nvPr>
        </p:nvPicPr>
        <p:blipFill rotWithShape="1">
          <a:blip r:embed="rId3">
            <a:alphaModFix/>
          </a:blip>
          <a:srcRect/>
          <a:stretch/>
        </p:blipFill>
        <p:spPr>
          <a:xfrm>
            <a:off x="4572000" y="3068900"/>
            <a:ext cx="4256648" cy="3190906"/>
          </a:xfrm>
          <a:prstGeom prst="rect">
            <a:avLst/>
          </a:prstGeom>
          <a:noFill/>
          <a:ln>
            <a:noFill/>
          </a:ln>
        </p:spPr>
      </p:pic>
      <p:sp>
        <p:nvSpPr>
          <p:cNvPr id="8" name="TextBox 7">
            <a:extLst>
              <a:ext uri="{FF2B5EF4-FFF2-40B4-BE49-F238E27FC236}">
                <a16:creationId xmlns:a16="http://schemas.microsoft.com/office/drawing/2014/main" id="{823EC104-AF0D-415D-9B89-95951D6C2C27}"/>
              </a:ext>
            </a:extLst>
          </p:cNvPr>
          <p:cNvSpPr txBox="1"/>
          <p:nvPr/>
        </p:nvSpPr>
        <p:spPr>
          <a:xfrm>
            <a:off x="4916659" y="1721469"/>
            <a:ext cx="4572000" cy="1200329"/>
          </a:xfrm>
          <a:prstGeom prst="rect">
            <a:avLst/>
          </a:prstGeom>
          <a:noFill/>
        </p:spPr>
        <p:txBody>
          <a:bodyPr wrap="square">
            <a:spAutoFit/>
          </a:bodyPr>
          <a:lstStyle/>
          <a:p>
            <a:r>
              <a:rPr lang="en-US" sz="2400" dirty="0"/>
              <a:t>2. We can see that `sales` are positively correlated with customer.</a:t>
            </a:r>
            <a:endParaRPr lang="en-IN" sz="2400" dirty="0"/>
          </a:p>
        </p:txBody>
      </p:sp>
      <p:sp>
        <p:nvSpPr>
          <p:cNvPr id="10" name="TextBox 9">
            <a:extLst>
              <a:ext uri="{FF2B5EF4-FFF2-40B4-BE49-F238E27FC236}">
                <a16:creationId xmlns:a16="http://schemas.microsoft.com/office/drawing/2014/main" id="{04B1345A-6488-4F9D-9900-656687CE315A}"/>
              </a:ext>
            </a:extLst>
          </p:cNvPr>
          <p:cNvSpPr txBox="1"/>
          <p:nvPr/>
        </p:nvSpPr>
        <p:spPr>
          <a:xfrm>
            <a:off x="168813" y="1730644"/>
            <a:ext cx="4747846" cy="830997"/>
          </a:xfrm>
          <a:prstGeom prst="rect">
            <a:avLst/>
          </a:prstGeom>
          <a:noFill/>
        </p:spPr>
        <p:txBody>
          <a:bodyPr wrap="square">
            <a:spAutoFit/>
          </a:bodyPr>
          <a:lstStyle/>
          <a:p>
            <a:r>
              <a:rPr lang="en-IN" sz="2400" dirty="0">
                <a:solidFill>
                  <a:schemeClr val="tx2"/>
                </a:solidFill>
              </a:rPr>
              <a:t>1. </a:t>
            </a:r>
            <a:r>
              <a:rPr lang="en-US" sz="2400" dirty="0"/>
              <a:t>The competitor stores are close to each other has more sales.</a:t>
            </a:r>
            <a:endParaRPr lang="en-IN" sz="2400" dirty="0"/>
          </a:p>
        </p:txBody>
      </p:sp>
    </p:spTree>
    <p:extLst>
      <p:ext uri="{BB962C8B-B14F-4D97-AF65-F5344CB8AC3E}">
        <p14:creationId xmlns:p14="http://schemas.microsoft.com/office/powerpoint/2010/main" val="113555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B920-B4A2-4997-9A98-D97CB7F1ECFF}"/>
              </a:ext>
            </a:extLst>
          </p:cNvPr>
          <p:cNvSpPr>
            <a:spLocks noGrp="1"/>
          </p:cNvSpPr>
          <p:nvPr>
            <p:ph type="title"/>
          </p:nvPr>
        </p:nvSpPr>
        <p:spPr/>
        <p:txBody>
          <a:bodyPr/>
          <a:lstStyle/>
          <a:p>
            <a:r>
              <a:rPr lang="en-IN" dirty="0">
                <a:solidFill>
                  <a:schemeClr val="tx2"/>
                </a:solidFill>
              </a:rPr>
              <a:t>About Anirudh</a:t>
            </a:r>
          </a:p>
        </p:txBody>
      </p:sp>
      <p:sp>
        <p:nvSpPr>
          <p:cNvPr id="3" name="Content Placeholder 2">
            <a:extLst>
              <a:ext uri="{FF2B5EF4-FFF2-40B4-BE49-F238E27FC236}">
                <a16:creationId xmlns:a16="http://schemas.microsoft.com/office/drawing/2014/main" id="{89D2484F-F1EE-4424-8A54-1AC5B91C938D}"/>
              </a:ext>
            </a:extLst>
          </p:cNvPr>
          <p:cNvSpPr>
            <a:spLocks noGrp="1"/>
          </p:cNvSpPr>
          <p:nvPr>
            <p:ph idx="1"/>
          </p:nvPr>
        </p:nvSpPr>
        <p:spPr/>
        <p:txBody>
          <a:bodyPr/>
          <a:lstStyle/>
          <a:p>
            <a:r>
              <a:rPr lang="en-IN" dirty="0"/>
              <a:t>I am a business analyst. I currently work for Landmark group, merchandising industry based out of Middle east.</a:t>
            </a:r>
          </a:p>
          <a:p>
            <a:r>
              <a:rPr lang="en-IN" dirty="0"/>
              <a:t>I consider myself as a data player. I am good at analysing the data and finding hidden patterns which will help solve the business problems. This assignment will help me prove that.</a:t>
            </a:r>
          </a:p>
        </p:txBody>
      </p:sp>
    </p:spTree>
    <p:extLst>
      <p:ext uri="{BB962C8B-B14F-4D97-AF65-F5344CB8AC3E}">
        <p14:creationId xmlns:p14="http://schemas.microsoft.com/office/powerpoint/2010/main" val="3967237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58DD21-70DC-44C3-AA03-96AFF6A35675}"/>
              </a:ext>
            </a:extLst>
          </p:cNvPr>
          <p:cNvSpPr>
            <a:spLocks noGrp="1"/>
          </p:cNvSpPr>
          <p:nvPr>
            <p:ph type="title"/>
          </p:nvPr>
        </p:nvSpPr>
        <p:spPr>
          <a:xfrm>
            <a:off x="756138" y="-189914"/>
            <a:ext cx="7631723" cy="1111843"/>
          </a:xfrm>
        </p:spPr>
        <p:txBody>
          <a:bodyPr vert="horz" lIns="91440" tIns="45720" rIns="91440" bIns="45720" rtlCol="0" anchor="ctr">
            <a:normAutofit/>
          </a:bodyPr>
          <a:lstStyle/>
          <a:p>
            <a:pPr defTabSz="914400">
              <a:lnSpc>
                <a:spcPct val="90000"/>
              </a:lnSpc>
            </a:pPr>
            <a:r>
              <a:rPr lang="en-US" sz="3500" kern="1200" dirty="0">
                <a:solidFill>
                  <a:schemeClr val="tx2"/>
                </a:solidFill>
                <a:latin typeface="+mj-lt"/>
                <a:ea typeface="+mj-ea"/>
                <a:cs typeface="+mj-cs"/>
              </a:rPr>
              <a:t>Store type VS Assortment</a:t>
            </a:r>
          </a:p>
        </p:txBody>
      </p:sp>
      <p:sp>
        <p:nvSpPr>
          <p:cNvPr id="3" name="Content Placeholder 2">
            <a:extLst>
              <a:ext uri="{FF2B5EF4-FFF2-40B4-BE49-F238E27FC236}">
                <a16:creationId xmlns:a16="http://schemas.microsoft.com/office/drawing/2014/main" id="{8FE656CB-8C76-4B68-9B09-5C95C39A6807}"/>
              </a:ext>
            </a:extLst>
          </p:cNvPr>
          <p:cNvSpPr>
            <a:spLocks noGrp="1"/>
          </p:cNvSpPr>
          <p:nvPr>
            <p:ph sz="half" idx="1"/>
          </p:nvPr>
        </p:nvSpPr>
        <p:spPr>
          <a:xfrm>
            <a:off x="756138" y="1843859"/>
            <a:ext cx="7631722" cy="767904"/>
          </a:xfrm>
        </p:spPr>
        <p:txBody>
          <a:bodyPr vert="horz" lIns="91440" tIns="45720" rIns="91440" bIns="45720" rtlCol="0" anchor="ctr">
            <a:noAutofit/>
          </a:bodyPr>
          <a:lstStyle/>
          <a:p>
            <a:pPr indent="-228600" algn="ctr" defTabSz="914400">
              <a:lnSpc>
                <a:spcPct val="90000"/>
              </a:lnSpc>
              <a:buFont typeface="Arial" panose="020B0604020202020204" pitchFamily="34" charset="0"/>
              <a:buChar char="•"/>
            </a:pPr>
            <a:r>
              <a:rPr lang="en-US" sz="2400" dirty="0">
                <a:solidFill>
                  <a:schemeClr val="tx2"/>
                </a:solidFill>
              </a:rPr>
              <a:t>How is the </a:t>
            </a:r>
            <a:r>
              <a:rPr lang="en-US" sz="2400" dirty="0" err="1">
                <a:solidFill>
                  <a:schemeClr val="tx2"/>
                </a:solidFill>
              </a:rPr>
              <a:t>the</a:t>
            </a:r>
            <a:r>
              <a:rPr lang="en-US" sz="2400" dirty="0">
                <a:solidFill>
                  <a:schemeClr val="tx2"/>
                </a:solidFill>
              </a:rPr>
              <a:t> assortment types are distributed across each store type?</a:t>
            </a:r>
          </a:p>
          <a:p>
            <a:pPr indent="-228600" algn="ctr" defTabSz="914400">
              <a:lnSpc>
                <a:spcPct val="90000"/>
              </a:lnSpc>
              <a:buFont typeface="Arial" panose="020B0604020202020204" pitchFamily="34" charset="0"/>
              <a:buChar char="•"/>
            </a:pPr>
            <a:r>
              <a:rPr lang="en-US" sz="2400" dirty="0"/>
              <a:t>Store type </a:t>
            </a:r>
            <a:r>
              <a:rPr lang="en-US" sz="2400" dirty="0" err="1"/>
              <a:t>a,d,c</a:t>
            </a:r>
            <a:r>
              <a:rPr lang="en-US" sz="2400" dirty="0"/>
              <a:t> has assortment type </a:t>
            </a:r>
            <a:r>
              <a:rPr lang="en-US" sz="2400" dirty="0" err="1"/>
              <a:t>a,c</a:t>
            </a:r>
            <a:r>
              <a:rPr lang="en-US" sz="2400" dirty="0"/>
              <a:t> and only store type b is having assortment type b(extra) along with type a(basic).</a:t>
            </a:r>
          </a:p>
          <a:p>
            <a:pPr indent="-228600" algn="ctr" defTabSz="914400">
              <a:lnSpc>
                <a:spcPct val="90000"/>
              </a:lnSpc>
              <a:buFont typeface="Arial" panose="020B0604020202020204" pitchFamily="34" charset="0"/>
              <a:buChar char="•"/>
            </a:pPr>
            <a:endParaRPr lang="en-US" sz="2400" dirty="0"/>
          </a:p>
          <a:p>
            <a:pPr indent="-228600" algn="ctr" defTabSz="914400">
              <a:lnSpc>
                <a:spcPct val="90000"/>
              </a:lnSpc>
              <a:buFont typeface="Arial" panose="020B0604020202020204" pitchFamily="34" charset="0"/>
              <a:buChar char="•"/>
            </a:pPr>
            <a:endParaRPr lang="en-US" sz="2400" dirty="0"/>
          </a:p>
        </p:txBody>
      </p:sp>
      <p:pic>
        <p:nvPicPr>
          <p:cNvPr id="5" name="Content Placeholder 7">
            <a:extLst>
              <a:ext uri="{FF2B5EF4-FFF2-40B4-BE49-F238E27FC236}">
                <a16:creationId xmlns:a16="http://schemas.microsoft.com/office/drawing/2014/main" id="{DB2B33F6-4363-4EA6-ACD1-DC721BA08EDA}"/>
              </a:ext>
            </a:extLst>
          </p:cNvPr>
          <p:cNvPicPr>
            <a:picLocks noGrp="1" noChangeAspect="1"/>
          </p:cNvPicPr>
          <p:nvPr>
            <p:ph sz="half" idx="2"/>
          </p:nvPr>
        </p:nvPicPr>
        <p:blipFill>
          <a:blip r:embed="rId2"/>
          <a:stretch>
            <a:fillRect/>
          </a:stretch>
        </p:blipFill>
        <p:spPr>
          <a:xfrm>
            <a:off x="1462627" y="2784575"/>
            <a:ext cx="6214171" cy="3899393"/>
          </a:xfrm>
          <a:prstGeom prst="rect">
            <a:avLst/>
          </a:prstGeom>
        </p:spPr>
      </p:pic>
    </p:spTree>
    <p:extLst>
      <p:ext uri="{BB962C8B-B14F-4D97-AF65-F5344CB8AC3E}">
        <p14:creationId xmlns:p14="http://schemas.microsoft.com/office/powerpoint/2010/main" val="836226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0EED1-60DA-447E-BB14-C348C71F8129}"/>
              </a:ext>
            </a:extLst>
          </p:cNvPr>
          <p:cNvSpPr>
            <a:spLocks noGrp="1"/>
          </p:cNvSpPr>
          <p:nvPr>
            <p:ph type="title"/>
          </p:nvPr>
        </p:nvSpPr>
        <p:spPr>
          <a:xfrm>
            <a:off x="457201" y="173105"/>
            <a:ext cx="4040188" cy="741295"/>
          </a:xfrm>
        </p:spPr>
        <p:txBody>
          <a:bodyPr>
            <a:normAutofit fontScale="90000"/>
          </a:bodyPr>
          <a:lstStyle/>
          <a:p>
            <a:r>
              <a:rPr lang="en-IN" dirty="0">
                <a:solidFill>
                  <a:schemeClr val="tx2"/>
                </a:solidFill>
              </a:rPr>
              <a:t>Store type</a:t>
            </a:r>
          </a:p>
        </p:txBody>
      </p:sp>
      <p:sp>
        <p:nvSpPr>
          <p:cNvPr id="3" name="Text Placeholder 2">
            <a:extLst>
              <a:ext uri="{FF2B5EF4-FFF2-40B4-BE49-F238E27FC236}">
                <a16:creationId xmlns:a16="http://schemas.microsoft.com/office/drawing/2014/main" id="{EB6FAA33-DF73-4858-AD4F-B7B516A41EC4}"/>
              </a:ext>
            </a:extLst>
          </p:cNvPr>
          <p:cNvSpPr>
            <a:spLocks noGrp="1"/>
          </p:cNvSpPr>
          <p:nvPr>
            <p:ph type="body" idx="1"/>
          </p:nvPr>
        </p:nvSpPr>
        <p:spPr>
          <a:xfrm>
            <a:off x="457200" y="1553972"/>
            <a:ext cx="4040188" cy="639762"/>
          </a:xfrm>
        </p:spPr>
        <p:txBody>
          <a:bodyPr>
            <a:noAutofit/>
          </a:bodyPr>
          <a:lstStyle/>
          <a:p>
            <a:r>
              <a:rPr lang="en-IN" dirty="0"/>
              <a:t>Most customers are found in type b, high sales are linked to type d.</a:t>
            </a:r>
          </a:p>
        </p:txBody>
      </p:sp>
      <p:sp>
        <p:nvSpPr>
          <p:cNvPr id="5" name="Text Placeholder 4">
            <a:extLst>
              <a:ext uri="{FF2B5EF4-FFF2-40B4-BE49-F238E27FC236}">
                <a16:creationId xmlns:a16="http://schemas.microsoft.com/office/drawing/2014/main" id="{682A14D0-5D43-4AA4-AAAA-295B5FC1864B}"/>
              </a:ext>
            </a:extLst>
          </p:cNvPr>
          <p:cNvSpPr>
            <a:spLocks noGrp="1"/>
          </p:cNvSpPr>
          <p:nvPr>
            <p:ph type="body" sz="quarter" idx="3"/>
          </p:nvPr>
        </p:nvSpPr>
        <p:spPr>
          <a:xfrm>
            <a:off x="4954588" y="986864"/>
            <a:ext cx="4041775" cy="1172069"/>
          </a:xfrm>
        </p:spPr>
        <p:txBody>
          <a:bodyPr>
            <a:noAutofit/>
          </a:bodyPr>
          <a:lstStyle/>
          <a:p>
            <a:r>
              <a:rPr lang="en-IN" dirty="0"/>
              <a:t>Least customers interested in assortment type b and high sales are linked to type b, a.</a:t>
            </a:r>
          </a:p>
        </p:txBody>
      </p:sp>
      <p:sp>
        <p:nvSpPr>
          <p:cNvPr id="14" name="Content Placeholder 13">
            <a:extLst>
              <a:ext uri="{FF2B5EF4-FFF2-40B4-BE49-F238E27FC236}">
                <a16:creationId xmlns:a16="http://schemas.microsoft.com/office/drawing/2014/main" id="{43D6B363-AE40-44E3-9050-935945DDE1F0}"/>
              </a:ext>
            </a:extLst>
          </p:cNvPr>
          <p:cNvSpPr>
            <a:spLocks noGrp="1"/>
          </p:cNvSpPr>
          <p:nvPr>
            <p:ph sz="half" idx="2"/>
          </p:nvPr>
        </p:nvSpPr>
        <p:spPr/>
        <p:txBody>
          <a:bodyPr/>
          <a:lstStyle/>
          <a:p>
            <a:endParaRPr lang="en-IN"/>
          </a:p>
        </p:txBody>
      </p:sp>
      <p:pic>
        <p:nvPicPr>
          <p:cNvPr id="16" name="Picture 15">
            <a:extLst>
              <a:ext uri="{FF2B5EF4-FFF2-40B4-BE49-F238E27FC236}">
                <a16:creationId xmlns:a16="http://schemas.microsoft.com/office/drawing/2014/main" id="{1C0F9AFE-5024-4092-A192-7D668486199C}"/>
              </a:ext>
            </a:extLst>
          </p:cNvPr>
          <p:cNvPicPr>
            <a:picLocks noChangeAspect="1"/>
          </p:cNvPicPr>
          <p:nvPr/>
        </p:nvPicPr>
        <p:blipFill>
          <a:blip r:embed="rId2"/>
          <a:stretch>
            <a:fillRect/>
          </a:stretch>
        </p:blipFill>
        <p:spPr>
          <a:xfrm>
            <a:off x="0" y="2174875"/>
            <a:ext cx="4759610" cy="4710578"/>
          </a:xfrm>
          <a:prstGeom prst="rect">
            <a:avLst/>
          </a:prstGeom>
        </p:spPr>
      </p:pic>
      <p:pic>
        <p:nvPicPr>
          <p:cNvPr id="20" name="Content Placeholder 19">
            <a:extLst>
              <a:ext uri="{FF2B5EF4-FFF2-40B4-BE49-F238E27FC236}">
                <a16:creationId xmlns:a16="http://schemas.microsoft.com/office/drawing/2014/main" id="{6F126DA5-12A0-41D0-B80A-83C59622171F}"/>
              </a:ext>
            </a:extLst>
          </p:cNvPr>
          <p:cNvPicPr>
            <a:picLocks noGrp="1" noChangeAspect="1"/>
          </p:cNvPicPr>
          <p:nvPr>
            <p:ph sz="quarter" idx="4"/>
          </p:nvPr>
        </p:nvPicPr>
        <p:blipFill>
          <a:blip r:embed="rId3"/>
          <a:stretch>
            <a:fillRect/>
          </a:stretch>
        </p:blipFill>
        <p:spPr>
          <a:xfrm>
            <a:off x="4645025" y="2247339"/>
            <a:ext cx="4498975" cy="4565649"/>
          </a:xfrm>
        </p:spPr>
      </p:pic>
      <p:sp>
        <p:nvSpPr>
          <p:cNvPr id="22" name="TextBox 21">
            <a:extLst>
              <a:ext uri="{FF2B5EF4-FFF2-40B4-BE49-F238E27FC236}">
                <a16:creationId xmlns:a16="http://schemas.microsoft.com/office/drawing/2014/main" id="{FB6C2653-AFF1-4BBE-9B25-7A7B9165E311}"/>
              </a:ext>
            </a:extLst>
          </p:cNvPr>
          <p:cNvSpPr txBox="1"/>
          <p:nvPr/>
        </p:nvSpPr>
        <p:spPr>
          <a:xfrm>
            <a:off x="5325978" y="228818"/>
            <a:ext cx="4200609" cy="707886"/>
          </a:xfrm>
          <a:prstGeom prst="rect">
            <a:avLst/>
          </a:prstGeom>
          <a:noFill/>
        </p:spPr>
        <p:txBody>
          <a:bodyPr wrap="square">
            <a:spAutoFit/>
          </a:bodyPr>
          <a:lstStyle/>
          <a:p>
            <a:r>
              <a:rPr lang="en-IN" sz="4000" dirty="0">
                <a:solidFill>
                  <a:schemeClr val="tx2"/>
                </a:solidFill>
                <a:latin typeface="+mj-lt"/>
              </a:rPr>
              <a:t>Assortment type</a:t>
            </a:r>
          </a:p>
        </p:txBody>
      </p:sp>
    </p:spTree>
    <p:extLst>
      <p:ext uri="{BB962C8B-B14F-4D97-AF65-F5344CB8AC3E}">
        <p14:creationId xmlns:p14="http://schemas.microsoft.com/office/powerpoint/2010/main" val="3650705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D24F7-3113-42CB-BC7B-6F3B1B98250A}"/>
              </a:ext>
            </a:extLst>
          </p:cNvPr>
          <p:cNvSpPr>
            <a:spLocks noGrp="1"/>
          </p:cNvSpPr>
          <p:nvPr>
            <p:ph type="title"/>
          </p:nvPr>
        </p:nvSpPr>
        <p:spPr>
          <a:xfrm>
            <a:off x="756138" y="174032"/>
            <a:ext cx="7631723" cy="1111843"/>
          </a:xfrm>
        </p:spPr>
        <p:txBody>
          <a:bodyPr vert="horz" lIns="91440" tIns="45720" rIns="91440" bIns="45720" rtlCol="0" anchor="ctr">
            <a:normAutofit/>
          </a:bodyPr>
          <a:lstStyle/>
          <a:p>
            <a:pPr defTabSz="914400">
              <a:lnSpc>
                <a:spcPct val="90000"/>
              </a:lnSpc>
            </a:pPr>
            <a:r>
              <a:rPr lang="en-US" sz="3500" b="1" kern="1200" dirty="0">
                <a:solidFill>
                  <a:schemeClr val="tx2"/>
                </a:solidFill>
                <a:latin typeface="+mj-lt"/>
                <a:ea typeface="+mj-ea"/>
                <a:cs typeface="+mj-cs"/>
                <a:sym typeface="Montserrat"/>
              </a:rPr>
              <a:t>Monthly Sales in Year</a:t>
            </a:r>
            <a:endParaRPr lang="en-US" sz="3500" kern="1200" dirty="0">
              <a:solidFill>
                <a:schemeClr val="tx2"/>
              </a:solidFill>
              <a:latin typeface="+mj-lt"/>
              <a:ea typeface="+mj-ea"/>
              <a:cs typeface="+mj-cs"/>
            </a:endParaRPr>
          </a:p>
        </p:txBody>
      </p:sp>
      <p:sp>
        <p:nvSpPr>
          <p:cNvPr id="3" name="Content Placeholder 2">
            <a:extLst>
              <a:ext uri="{FF2B5EF4-FFF2-40B4-BE49-F238E27FC236}">
                <a16:creationId xmlns:a16="http://schemas.microsoft.com/office/drawing/2014/main" id="{52038AD5-6EC3-48C7-B7FF-8DC037508B3A}"/>
              </a:ext>
            </a:extLst>
          </p:cNvPr>
          <p:cNvSpPr>
            <a:spLocks noGrp="1"/>
          </p:cNvSpPr>
          <p:nvPr>
            <p:ph sz="half" idx="1"/>
          </p:nvPr>
        </p:nvSpPr>
        <p:spPr>
          <a:xfrm>
            <a:off x="756138" y="1459907"/>
            <a:ext cx="7631722" cy="767904"/>
          </a:xfrm>
        </p:spPr>
        <p:txBody>
          <a:bodyPr vert="horz" lIns="91440" tIns="45720" rIns="91440" bIns="45720" rtlCol="0" anchor="ctr">
            <a:noAutofit/>
          </a:bodyPr>
          <a:lstStyle/>
          <a:p>
            <a:pPr indent="-228600" algn="ctr" defTabSz="914400">
              <a:lnSpc>
                <a:spcPct val="90000"/>
              </a:lnSpc>
              <a:buFont typeface="Arial" panose="020B0604020202020204" pitchFamily="34" charset="0"/>
              <a:buChar char="•"/>
            </a:pPr>
            <a:r>
              <a:rPr lang="en-US" b="0" i="0" u="none" strike="noStrike" cap="none" dirty="0">
                <a:sym typeface="Times New Roman"/>
              </a:rPr>
              <a:t>The sales in the month of December is highest, compared to other months.</a:t>
            </a:r>
            <a:endParaRPr lang="en-US" dirty="0"/>
          </a:p>
          <a:p>
            <a:pPr indent="-228600" algn="ctr" defTabSz="914400">
              <a:lnSpc>
                <a:spcPct val="90000"/>
              </a:lnSpc>
              <a:buFont typeface="Arial" panose="020B0604020202020204" pitchFamily="34" charset="0"/>
              <a:buChar char="•"/>
            </a:pPr>
            <a:endParaRPr lang="en-US" dirty="0"/>
          </a:p>
        </p:txBody>
      </p:sp>
      <p:pic>
        <p:nvPicPr>
          <p:cNvPr id="5" name="Google Shape;174;p13" descr="A graph showing a line graph&#10;&#10;Description automatically generated with medium confidence">
            <a:extLst>
              <a:ext uri="{FF2B5EF4-FFF2-40B4-BE49-F238E27FC236}">
                <a16:creationId xmlns:a16="http://schemas.microsoft.com/office/drawing/2014/main" id="{A31CA323-5E29-48F9-81B3-D70FF030DF86}"/>
              </a:ext>
            </a:extLst>
          </p:cNvPr>
          <p:cNvPicPr preferRelativeResize="0">
            <a:picLocks noGrp="1"/>
          </p:cNvPicPr>
          <p:nvPr>
            <p:ph sz="half" idx="2"/>
          </p:nvPr>
        </p:nvPicPr>
        <p:blipFill rotWithShape="1">
          <a:blip r:embed="rId2"/>
          <a:stretch/>
        </p:blipFill>
        <p:spPr>
          <a:xfrm>
            <a:off x="925421" y="2405149"/>
            <a:ext cx="7288583" cy="3899393"/>
          </a:xfrm>
          <a:prstGeom prst="rect">
            <a:avLst/>
          </a:prstGeom>
          <a:noFill/>
        </p:spPr>
      </p:pic>
    </p:spTree>
    <p:extLst>
      <p:ext uri="{BB962C8B-B14F-4D97-AF65-F5344CB8AC3E}">
        <p14:creationId xmlns:p14="http://schemas.microsoft.com/office/powerpoint/2010/main" val="714145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A33498D4-9C36-4D2D-962A-D1D82BE7519C}"/>
              </a:ext>
            </a:extLst>
          </p:cNvPr>
          <p:cNvSpPr txBox="1"/>
          <p:nvPr/>
        </p:nvSpPr>
        <p:spPr>
          <a:xfrm>
            <a:off x="680892" y="409872"/>
            <a:ext cx="6357981" cy="707886"/>
          </a:xfrm>
          <a:prstGeom prst="rect">
            <a:avLst/>
          </a:prstGeom>
          <a:noFill/>
        </p:spPr>
        <p:txBody>
          <a:bodyPr wrap="square" rtlCol="0">
            <a:spAutoFit/>
          </a:bodyPr>
          <a:lstStyle/>
          <a:p>
            <a:r>
              <a:rPr lang="en-US" sz="4000" b="1" dirty="0">
                <a:solidFill>
                  <a:schemeClr val="tx2"/>
                </a:solidFill>
                <a:ea typeface="Montserrat"/>
                <a:cs typeface="Montserrat"/>
                <a:sym typeface="Montserrat"/>
              </a:rPr>
              <a:t>Correlation Heatmap</a:t>
            </a:r>
            <a:endParaRPr lang="en-IN" sz="4000" dirty="0">
              <a:solidFill>
                <a:schemeClr val="tx2"/>
              </a:solidFill>
            </a:endParaRPr>
          </a:p>
        </p:txBody>
      </p:sp>
      <p:pic>
        <p:nvPicPr>
          <p:cNvPr id="11" name="Google Shape;188;p16">
            <a:extLst>
              <a:ext uri="{FF2B5EF4-FFF2-40B4-BE49-F238E27FC236}">
                <a16:creationId xmlns:a16="http://schemas.microsoft.com/office/drawing/2014/main" id="{2E9FD445-211C-4870-84C7-6111AA7E0E80}"/>
              </a:ext>
            </a:extLst>
          </p:cNvPr>
          <p:cNvPicPr preferRelativeResize="0">
            <a:picLocks noGrp="1"/>
          </p:cNvPicPr>
          <p:nvPr>
            <p:ph sz="half" idx="1"/>
          </p:nvPr>
        </p:nvPicPr>
        <p:blipFill rotWithShape="1">
          <a:blip r:embed="rId2">
            <a:alphaModFix/>
          </a:blip>
          <a:srcRect/>
          <a:stretch/>
        </p:blipFill>
        <p:spPr>
          <a:xfrm>
            <a:off x="457199" y="1255595"/>
            <a:ext cx="8372901" cy="3878572"/>
          </a:xfrm>
          <a:prstGeom prst="rect">
            <a:avLst/>
          </a:prstGeom>
          <a:noFill/>
          <a:ln>
            <a:noFill/>
          </a:ln>
        </p:spPr>
      </p:pic>
      <p:sp>
        <p:nvSpPr>
          <p:cNvPr id="9" name="TextBox 8">
            <a:extLst>
              <a:ext uri="{FF2B5EF4-FFF2-40B4-BE49-F238E27FC236}">
                <a16:creationId xmlns:a16="http://schemas.microsoft.com/office/drawing/2014/main" id="{60398EBB-18BC-4CAB-9BD9-63742C7ACBC8}"/>
              </a:ext>
            </a:extLst>
          </p:cNvPr>
          <p:cNvSpPr txBox="1"/>
          <p:nvPr/>
        </p:nvSpPr>
        <p:spPr>
          <a:xfrm>
            <a:off x="1487606" y="5472752"/>
            <a:ext cx="7165075" cy="1200329"/>
          </a:xfrm>
          <a:prstGeom prst="rect">
            <a:avLst/>
          </a:prstGeom>
          <a:noFill/>
        </p:spPr>
        <p:txBody>
          <a:bodyPr wrap="square" rtlCol="0">
            <a:spAutoFit/>
          </a:bodyPr>
          <a:lstStyle/>
          <a:p>
            <a:pPr marL="457200" marR="0" lvl="0" indent="-342900" algn="l" rtl="0">
              <a:lnSpc>
                <a:spcPct val="100000"/>
              </a:lnSpc>
              <a:spcBef>
                <a:spcPts val="0"/>
              </a:spcBef>
              <a:spcAft>
                <a:spcPts val="0"/>
              </a:spcAft>
              <a:buClr>
                <a:srgbClr val="000000"/>
              </a:buClr>
              <a:buSzPts val="1800"/>
              <a:buFont typeface="Times New Roman"/>
              <a:buChar char="●"/>
            </a:pPr>
            <a:r>
              <a:rPr lang="en-US" sz="1800" b="0" i="0" u="none" strike="noStrike" cap="none" dirty="0">
                <a:solidFill>
                  <a:srgbClr val="000000"/>
                </a:solidFill>
                <a:ea typeface="Times New Roman"/>
                <a:cs typeface="Times New Roman"/>
                <a:sym typeface="Times New Roman"/>
              </a:rPr>
              <a:t>`</a:t>
            </a:r>
            <a:r>
              <a:rPr lang="en-US" sz="1800" b="1" i="0" u="none" strike="noStrike" cap="none" dirty="0" err="1">
                <a:solidFill>
                  <a:srgbClr val="000000"/>
                </a:solidFill>
                <a:ea typeface="Times New Roman"/>
                <a:cs typeface="Times New Roman"/>
                <a:sym typeface="Times New Roman"/>
              </a:rPr>
              <a:t>Customers,Sales,Open,Promo</a:t>
            </a:r>
            <a:r>
              <a:rPr lang="en-US" sz="1800" b="0" i="0" u="none" strike="noStrike" cap="none" dirty="0">
                <a:solidFill>
                  <a:srgbClr val="000000"/>
                </a:solidFill>
                <a:ea typeface="Times New Roman"/>
                <a:cs typeface="Times New Roman"/>
                <a:sym typeface="Times New Roman"/>
              </a:rPr>
              <a:t>` are high and positively correlated with each other.    </a:t>
            </a:r>
          </a:p>
          <a:p>
            <a:pPr marL="457200" marR="0" lvl="0" indent="-342900" algn="l" rtl="0">
              <a:lnSpc>
                <a:spcPct val="100000"/>
              </a:lnSpc>
              <a:spcBef>
                <a:spcPts val="0"/>
              </a:spcBef>
              <a:spcAft>
                <a:spcPts val="0"/>
              </a:spcAft>
              <a:buClr>
                <a:srgbClr val="000000"/>
              </a:buClr>
              <a:buSzPts val="1800"/>
              <a:buFont typeface="Times New Roman"/>
              <a:buChar char="●"/>
            </a:pPr>
            <a:r>
              <a:rPr lang="en-US" sz="1800" b="1" i="0" u="none" strike="noStrike" cap="none" dirty="0">
                <a:solidFill>
                  <a:srgbClr val="000000"/>
                </a:solidFill>
                <a:ea typeface="Times New Roman"/>
                <a:cs typeface="Times New Roman"/>
                <a:sym typeface="Times New Roman"/>
              </a:rPr>
              <a:t>'Promo2', 'Promo2SinceWeek','Promo2SinceYear'</a:t>
            </a:r>
            <a:r>
              <a:rPr lang="en-US" sz="1800" b="0" i="0" u="none" strike="noStrike" cap="none" dirty="0">
                <a:solidFill>
                  <a:srgbClr val="000000"/>
                </a:solidFill>
                <a:ea typeface="Times New Roman"/>
                <a:cs typeface="Times New Roman"/>
                <a:sym typeface="Times New Roman"/>
              </a:rPr>
              <a:t>` has some correlation with each other.          </a:t>
            </a:r>
            <a:endParaRPr lang="en-US" sz="1800" b="0" i="0" u="none" strike="noStrike" cap="none" dirty="0">
              <a:solidFill>
                <a:srgbClr val="000000"/>
              </a:solidFill>
              <a:ea typeface="Arial"/>
              <a:cs typeface="Arial"/>
              <a:sym typeface="Arial"/>
            </a:endParaRPr>
          </a:p>
        </p:txBody>
      </p:sp>
    </p:spTree>
    <p:extLst>
      <p:ext uri="{BB962C8B-B14F-4D97-AF65-F5344CB8AC3E}">
        <p14:creationId xmlns:p14="http://schemas.microsoft.com/office/powerpoint/2010/main" val="3806976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56BF-C896-49F0-B712-5F95BA92CC99}"/>
              </a:ext>
            </a:extLst>
          </p:cNvPr>
          <p:cNvSpPr>
            <a:spLocks noGrp="1"/>
          </p:cNvSpPr>
          <p:nvPr>
            <p:ph type="ctrTitle"/>
          </p:nvPr>
        </p:nvSpPr>
        <p:spPr>
          <a:xfrm>
            <a:off x="455075" y="528442"/>
            <a:ext cx="7772400" cy="852156"/>
          </a:xfrm>
        </p:spPr>
        <p:txBody>
          <a:bodyPr>
            <a:normAutofit fontScale="90000"/>
          </a:bodyPr>
          <a:lstStyle/>
          <a:p>
            <a:r>
              <a:rPr lang="en-IN" dirty="0">
                <a:solidFill>
                  <a:schemeClr val="tx2"/>
                </a:solidFill>
              </a:rPr>
              <a:t>Model building</a:t>
            </a:r>
            <a:br>
              <a:rPr lang="en-IN" dirty="0">
                <a:solidFill>
                  <a:schemeClr val="tx2"/>
                </a:solidFill>
              </a:rPr>
            </a:br>
            <a:endParaRPr lang="en-IN" dirty="0">
              <a:solidFill>
                <a:schemeClr val="tx2"/>
              </a:solidFill>
            </a:endParaRPr>
          </a:p>
        </p:txBody>
      </p:sp>
      <p:sp>
        <p:nvSpPr>
          <p:cNvPr id="4" name="TextBox 3">
            <a:extLst>
              <a:ext uri="{FF2B5EF4-FFF2-40B4-BE49-F238E27FC236}">
                <a16:creationId xmlns:a16="http://schemas.microsoft.com/office/drawing/2014/main" id="{5C28A0F3-AAE8-4090-AD95-D14CC196D389}"/>
              </a:ext>
            </a:extLst>
          </p:cNvPr>
          <p:cNvSpPr txBox="1"/>
          <p:nvPr/>
        </p:nvSpPr>
        <p:spPr>
          <a:xfrm>
            <a:off x="455075" y="1923505"/>
            <a:ext cx="8233850" cy="4832092"/>
          </a:xfrm>
          <a:prstGeom prst="rect">
            <a:avLst/>
          </a:prstGeom>
          <a:noFill/>
        </p:spPr>
        <p:txBody>
          <a:bodyPr wrap="square" rtlCol="0">
            <a:spAutoFit/>
          </a:bodyPr>
          <a:lstStyle/>
          <a:p>
            <a:pPr marL="342900" indent="-342900" algn="l">
              <a:buFont typeface="+mj-lt"/>
              <a:buAutoNum type="arabicPeriod"/>
            </a:pPr>
            <a:r>
              <a:rPr lang="en-US" sz="2800" dirty="0"/>
              <a:t>As we have to predict data of last 6 weeks means we have train on data before the 6 weeks.</a:t>
            </a:r>
          </a:p>
          <a:p>
            <a:pPr marL="342900" lvl="0" indent="-342900" algn="l" rtl="0">
              <a:spcBef>
                <a:spcPts val="0"/>
              </a:spcBef>
              <a:spcAft>
                <a:spcPts val="0"/>
              </a:spcAft>
              <a:buFont typeface="+mj-lt"/>
              <a:buAutoNum type="arabicPeriod"/>
            </a:pPr>
            <a:r>
              <a:rPr lang="en-US" sz="2800" dirty="0"/>
              <a:t>Random split of data will leads to data leakage.</a:t>
            </a:r>
          </a:p>
          <a:p>
            <a:pPr marL="342900" lvl="0" indent="-342900" algn="l" rtl="0">
              <a:spcBef>
                <a:spcPts val="0"/>
              </a:spcBef>
              <a:spcAft>
                <a:spcPts val="0"/>
              </a:spcAft>
              <a:buFont typeface="+mj-lt"/>
              <a:buAutoNum type="arabicPeriod"/>
            </a:pPr>
            <a:r>
              <a:rPr lang="en-US" sz="2800" dirty="0"/>
              <a:t>So we go with time base split for our best model.</a:t>
            </a:r>
          </a:p>
          <a:p>
            <a:pPr marL="342900" lvl="0" indent="-342900" algn="l" rtl="0">
              <a:spcBef>
                <a:spcPts val="0"/>
              </a:spcBef>
              <a:spcAft>
                <a:spcPts val="0"/>
              </a:spcAft>
              <a:buFont typeface="+mj-lt"/>
              <a:buAutoNum type="arabicPeriod"/>
            </a:pPr>
            <a:r>
              <a:rPr lang="en-US" sz="2800" dirty="0"/>
              <a:t>Use scaling techniques like Standard scaler if and only if the features/ data is normally distributed for a linear models or distance-based models.</a:t>
            </a:r>
          </a:p>
          <a:p>
            <a:pPr marL="342900" lvl="0" indent="-342900" algn="l" rtl="0">
              <a:spcBef>
                <a:spcPts val="0"/>
              </a:spcBef>
              <a:spcAft>
                <a:spcPts val="0"/>
              </a:spcAft>
              <a:buFont typeface="+mj-lt"/>
              <a:buAutoNum type="arabicPeriod"/>
            </a:pPr>
            <a:r>
              <a:rPr lang="en-US" sz="2800" dirty="0"/>
              <a:t>Due to high volume of data and more categorical features in the data, ensemble methods will work better.</a:t>
            </a:r>
          </a:p>
          <a:p>
            <a:pPr marL="342900" indent="-342900" algn="l">
              <a:buFont typeface="+mj-lt"/>
              <a:buAutoNum type="arabicPeriod"/>
            </a:pPr>
            <a:endParaRPr lang="en-US" sz="2800" dirty="0"/>
          </a:p>
        </p:txBody>
      </p:sp>
      <p:sp>
        <p:nvSpPr>
          <p:cNvPr id="5" name="Thought Bubble: Cloud 4">
            <a:extLst>
              <a:ext uri="{FF2B5EF4-FFF2-40B4-BE49-F238E27FC236}">
                <a16:creationId xmlns:a16="http://schemas.microsoft.com/office/drawing/2014/main" id="{ECBA537A-3617-4C35-BB18-348B5E87EC03}"/>
              </a:ext>
            </a:extLst>
          </p:cNvPr>
          <p:cNvSpPr/>
          <p:nvPr/>
        </p:nvSpPr>
        <p:spPr>
          <a:xfrm>
            <a:off x="6593304" y="192644"/>
            <a:ext cx="2353731" cy="1459408"/>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t>Things to note</a:t>
            </a:r>
          </a:p>
        </p:txBody>
      </p:sp>
    </p:spTree>
    <p:extLst>
      <p:ext uri="{BB962C8B-B14F-4D97-AF65-F5344CB8AC3E}">
        <p14:creationId xmlns:p14="http://schemas.microsoft.com/office/powerpoint/2010/main" val="931332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FB279B7-9332-4435-9E1F-EE8C14047C88}"/>
              </a:ext>
            </a:extLst>
          </p:cNvPr>
          <p:cNvPicPr>
            <a:picLocks noChangeAspect="1"/>
          </p:cNvPicPr>
          <p:nvPr/>
        </p:nvPicPr>
        <p:blipFill>
          <a:blip r:embed="rId2"/>
          <a:stretch>
            <a:fillRect/>
          </a:stretch>
        </p:blipFill>
        <p:spPr>
          <a:xfrm>
            <a:off x="436302" y="1533811"/>
            <a:ext cx="3971037" cy="3486495"/>
          </a:xfrm>
          <a:prstGeom prst="rect">
            <a:avLst/>
          </a:prstGeom>
        </p:spPr>
      </p:pic>
      <p:cxnSp>
        <p:nvCxnSpPr>
          <p:cNvPr id="13" name="Straight Connector 12">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5996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6AFF69C-B454-4FCC-8BB5-5C1EFF07323F}"/>
              </a:ext>
            </a:extLst>
          </p:cNvPr>
          <p:cNvPicPr>
            <a:picLocks noChangeAspect="1"/>
          </p:cNvPicPr>
          <p:nvPr/>
        </p:nvPicPr>
        <p:blipFill>
          <a:blip r:embed="rId3"/>
          <a:stretch>
            <a:fillRect/>
          </a:stretch>
        </p:blipFill>
        <p:spPr>
          <a:xfrm>
            <a:off x="4690362" y="1499986"/>
            <a:ext cx="3971037" cy="3314934"/>
          </a:xfrm>
          <a:prstGeom prst="rect">
            <a:avLst/>
          </a:prstGeom>
        </p:spPr>
      </p:pic>
      <p:sp>
        <p:nvSpPr>
          <p:cNvPr id="5" name="TextBox 4">
            <a:extLst>
              <a:ext uri="{FF2B5EF4-FFF2-40B4-BE49-F238E27FC236}">
                <a16:creationId xmlns:a16="http://schemas.microsoft.com/office/drawing/2014/main" id="{29AD9411-1D0A-45D6-9F91-C05E2CAE2CF3}"/>
              </a:ext>
            </a:extLst>
          </p:cNvPr>
          <p:cNvSpPr txBox="1"/>
          <p:nvPr/>
        </p:nvSpPr>
        <p:spPr>
          <a:xfrm flipH="1">
            <a:off x="1270105" y="834800"/>
            <a:ext cx="2880125" cy="800219"/>
          </a:xfrm>
          <a:prstGeom prst="rect">
            <a:avLst/>
          </a:prstGeom>
          <a:noFill/>
        </p:spPr>
        <p:txBody>
          <a:bodyPr wrap="square" rtlCol="0">
            <a:spAutoFit/>
          </a:bodyPr>
          <a:lstStyle/>
          <a:p>
            <a:r>
              <a:rPr lang="en-IN" sz="2800" dirty="0">
                <a:solidFill>
                  <a:schemeClr val="tx2"/>
                </a:solidFill>
              </a:rPr>
              <a:t>Linear regression</a:t>
            </a:r>
          </a:p>
          <a:p>
            <a:endParaRPr lang="en-IN" dirty="0">
              <a:solidFill>
                <a:schemeClr val="tx2"/>
              </a:solidFill>
            </a:endParaRPr>
          </a:p>
        </p:txBody>
      </p:sp>
      <p:sp>
        <p:nvSpPr>
          <p:cNvPr id="10" name="TextBox 9">
            <a:extLst>
              <a:ext uri="{FF2B5EF4-FFF2-40B4-BE49-F238E27FC236}">
                <a16:creationId xmlns:a16="http://schemas.microsoft.com/office/drawing/2014/main" id="{5996560A-0F47-4F3A-8934-78653AE45A6C}"/>
              </a:ext>
            </a:extLst>
          </p:cNvPr>
          <p:cNvSpPr txBox="1"/>
          <p:nvPr/>
        </p:nvSpPr>
        <p:spPr>
          <a:xfrm flipH="1">
            <a:off x="5326239" y="881390"/>
            <a:ext cx="3026200" cy="523220"/>
          </a:xfrm>
          <a:prstGeom prst="rect">
            <a:avLst/>
          </a:prstGeom>
          <a:noFill/>
        </p:spPr>
        <p:txBody>
          <a:bodyPr wrap="square" rtlCol="0">
            <a:spAutoFit/>
          </a:bodyPr>
          <a:lstStyle/>
          <a:p>
            <a:r>
              <a:rPr lang="en-IN" sz="2800" dirty="0">
                <a:solidFill>
                  <a:schemeClr val="tx2"/>
                </a:solidFill>
              </a:rPr>
              <a:t>Random forest</a:t>
            </a:r>
          </a:p>
        </p:txBody>
      </p:sp>
      <p:sp>
        <p:nvSpPr>
          <p:cNvPr id="14" name="TextBox 13">
            <a:extLst>
              <a:ext uri="{FF2B5EF4-FFF2-40B4-BE49-F238E27FC236}">
                <a16:creationId xmlns:a16="http://schemas.microsoft.com/office/drawing/2014/main" id="{3EBA0949-06FF-4FEE-B6DE-F5B545763E86}"/>
              </a:ext>
            </a:extLst>
          </p:cNvPr>
          <p:cNvSpPr txBox="1"/>
          <p:nvPr/>
        </p:nvSpPr>
        <p:spPr>
          <a:xfrm flipH="1">
            <a:off x="696040" y="5282261"/>
            <a:ext cx="8090201" cy="954107"/>
          </a:xfrm>
          <a:prstGeom prst="rect">
            <a:avLst/>
          </a:prstGeom>
          <a:noFill/>
        </p:spPr>
        <p:txBody>
          <a:bodyPr wrap="square" rtlCol="0">
            <a:spAutoFit/>
          </a:bodyPr>
          <a:lstStyle/>
          <a:p>
            <a:r>
              <a:rPr lang="en-IN" sz="2800" dirty="0"/>
              <a:t>Bagging model is learning better and giving better results than the linear model.</a:t>
            </a:r>
          </a:p>
        </p:txBody>
      </p:sp>
    </p:spTree>
    <p:extLst>
      <p:ext uri="{BB962C8B-B14F-4D97-AF65-F5344CB8AC3E}">
        <p14:creationId xmlns:p14="http://schemas.microsoft.com/office/powerpoint/2010/main" val="1680321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4B7B2-4275-4433-8486-1234CB39AA1D}"/>
              </a:ext>
            </a:extLst>
          </p:cNvPr>
          <p:cNvSpPr>
            <a:spLocks noGrp="1"/>
          </p:cNvSpPr>
          <p:nvPr>
            <p:ph type="title"/>
          </p:nvPr>
        </p:nvSpPr>
        <p:spPr>
          <a:xfrm>
            <a:off x="628648" y="547815"/>
            <a:ext cx="4020147" cy="1680519"/>
          </a:xfrm>
        </p:spPr>
        <p:txBody>
          <a:bodyPr>
            <a:noAutofit/>
          </a:bodyPr>
          <a:lstStyle/>
          <a:p>
            <a:pPr algn="l"/>
            <a:r>
              <a:rPr lang="en-IN" sz="2800" dirty="0"/>
              <a:t>Random forest residual distribution is symmetrical and mostly around zero but right skewed due to outliers.</a:t>
            </a:r>
          </a:p>
        </p:txBody>
      </p:sp>
      <p:sp>
        <p:nvSpPr>
          <p:cNvPr id="11" name="Content Placeholder 10">
            <a:extLst>
              <a:ext uri="{FF2B5EF4-FFF2-40B4-BE49-F238E27FC236}">
                <a16:creationId xmlns:a16="http://schemas.microsoft.com/office/drawing/2014/main" id="{E52AF87A-FF38-9851-6A99-51D2FE250982}"/>
              </a:ext>
            </a:extLst>
          </p:cNvPr>
          <p:cNvSpPr>
            <a:spLocks noGrp="1"/>
          </p:cNvSpPr>
          <p:nvPr>
            <p:ph idx="1"/>
          </p:nvPr>
        </p:nvSpPr>
        <p:spPr>
          <a:xfrm>
            <a:off x="4891841" y="387393"/>
            <a:ext cx="4020147" cy="1680519"/>
          </a:xfrm>
        </p:spPr>
        <p:txBody>
          <a:bodyPr anchor="ctr">
            <a:noAutofit/>
          </a:bodyPr>
          <a:lstStyle/>
          <a:p>
            <a:pPr marL="0" indent="0">
              <a:buNone/>
            </a:pPr>
            <a:r>
              <a:rPr lang="en-US" sz="2800" dirty="0"/>
              <a:t>Random forest actual vs predicted sales graph is densely distributed across the diagonal line.</a:t>
            </a:r>
          </a:p>
        </p:txBody>
      </p:sp>
      <p:pic>
        <p:nvPicPr>
          <p:cNvPr id="7" name="Picture 6">
            <a:extLst>
              <a:ext uri="{FF2B5EF4-FFF2-40B4-BE49-F238E27FC236}">
                <a16:creationId xmlns:a16="http://schemas.microsoft.com/office/drawing/2014/main" id="{28867D74-C5CF-4B0C-8B49-F569D625BAE3}"/>
              </a:ext>
            </a:extLst>
          </p:cNvPr>
          <p:cNvPicPr>
            <a:picLocks noChangeAspect="1"/>
          </p:cNvPicPr>
          <p:nvPr/>
        </p:nvPicPr>
        <p:blipFill>
          <a:blip r:embed="rId2"/>
          <a:stretch>
            <a:fillRect/>
          </a:stretch>
        </p:blipFill>
        <p:spPr>
          <a:xfrm>
            <a:off x="341194" y="2785472"/>
            <a:ext cx="4162843" cy="3710861"/>
          </a:xfrm>
          <a:prstGeom prst="rect">
            <a:avLst/>
          </a:prstGeom>
        </p:spPr>
      </p:pic>
      <p:pic>
        <p:nvPicPr>
          <p:cNvPr id="5" name="Content Placeholder 4">
            <a:extLst>
              <a:ext uri="{FF2B5EF4-FFF2-40B4-BE49-F238E27FC236}">
                <a16:creationId xmlns:a16="http://schemas.microsoft.com/office/drawing/2014/main" id="{1AFF546D-B335-4151-8BD9-7D99D3AA6794}"/>
              </a:ext>
            </a:extLst>
          </p:cNvPr>
          <p:cNvPicPr>
            <a:picLocks noChangeAspect="1"/>
          </p:cNvPicPr>
          <p:nvPr/>
        </p:nvPicPr>
        <p:blipFill>
          <a:blip r:embed="rId3"/>
          <a:stretch>
            <a:fillRect/>
          </a:stretch>
        </p:blipFill>
        <p:spPr>
          <a:xfrm>
            <a:off x="4648795" y="2882357"/>
            <a:ext cx="4263193" cy="3427828"/>
          </a:xfrm>
          <a:prstGeom prst="rect">
            <a:avLst/>
          </a:prstGeom>
        </p:spPr>
      </p:pic>
    </p:spTree>
    <p:extLst>
      <p:ext uri="{BB962C8B-B14F-4D97-AF65-F5344CB8AC3E}">
        <p14:creationId xmlns:p14="http://schemas.microsoft.com/office/powerpoint/2010/main" val="2619077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8B5995D-45EA-482C-8B41-FE08EF3E36A2}"/>
              </a:ext>
            </a:extLst>
          </p:cNvPr>
          <p:cNvGraphicFramePr>
            <a:graphicFrameLocks noGrp="1"/>
          </p:cNvGraphicFramePr>
          <p:nvPr>
            <p:extLst>
              <p:ext uri="{D42A27DB-BD31-4B8C-83A1-F6EECF244321}">
                <p14:modId xmlns:p14="http://schemas.microsoft.com/office/powerpoint/2010/main" val="3722577552"/>
              </p:ext>
            </p:extLst>
          </p:nvPr>
        </p:nvGraphicFramePr>
        <p:xfrm>
          <a:off x="885825" y="1089734"/>
          <a:ext cx="7512625" cy="3383330"/>
        </p:xfrm>
        <a:graphic>
          <a:graphicData uri="http://schemas.openxmlformats.org/drawingml/2006/table">
            <a:tbl>
              <a:tblPr>
                <a:noFill/>
              </a:tblPr>
              <a:tblGrid>
                <a:gridCol w="659000">
                  <a:extLst>
                    <a:ext uri="{9D8B030D-6E8A-4147-A177-3AD203B41FA5}">
                      <a16:colId xmlns:a16="http://schemas.microsoft.com/office/drawing/2014/main" val="2677743312"/>
                    </a:ext>
                  </a:extLst>
                </a:gridCol>
                <a:gridCol w="2603200">
                  <a:extLst>
                    <a:ext uri="{9D8B030D-6E8A-4147-A177-3AD203B41FA5}">
                      <a16:colId xmlns:a16="http://schemas.microsoft.com/office/drawing/2014/main" val="2887941775"/>
                    </a:ext>
                  </a:extLst>
                </a:gridCol>
                <a:gridCol w="1845425">
                  <a:extLst>
                    <a:ext uri="{9D8B030D-6E8A-4147-A177-3AD203B41FA5}">
                      <a16:colId xmlns:a16="http://schemas.microsoft.com/office/drawing/2014/main" val="4257408711"/>
                    </a:ext>
                  </a:extLst>
                </a:gridCol>
                <a:gridCol w="2405000">
                  <a:extLst>
                    <a:ext uri="{9D8B030D-6E8A-4147-A177-3AD203B41FA5}">
                      <a16:colId xmlns:a16="http://schemas.microsoft.com/office/drawing/2014/main" val="2761056971"/>
                    </a:ext>
                  </a:extLst>
                </a:gridCol>
              </a:tblGrid>
              <a:tr h="846125">
                <a:tc>
                  <a:txBody>
                    <a:bodyPr/>
                    <a:lstStyle/>
                    <a:p>
                      <a:pPr marL="0" marR="0" lvl="0" indent="0" algn="l" rtl="0">
                        <a:spcBef>
                          <a:spcPts val="0"/>
                        </a:spcBef>
                        <a:spcAft>
                          <a:spcPts val="0"/>
                        </a:spcAft>
                        <a:buNone/>
                      </a:pPr>
                      <a:endParaRPr sz="2400" b="1" strike="noStrike">
                        <a:solidFill>
                          <a:srgbClr val="FFFFFF"/>
                        </a:solidFill>
                        <a:latin typeface="+mn-lt"/>
                        <a:ea typeface="Calibri"/>
                        <a:cs typeface="Calibri"/>
                        <a:sym typeface="Calibri"/>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4472C4"/>
                    </a:solidFill>
                  </a:tcPr>
                </a:tc>
                <a:tc>
                  <a:txBody>
                    <a:bodyPr/>
                    <a:lstStyle/>
                    <a:p>
                      <a:pPr marL="0" marR="0" lvl="0" indent="0" algn="ctr" rtl="0">
                        <a:lnSpc>
                          <a:spcPct val="100000"/>
                        </a:lnSpc>
                        <a:spcBef>
                          <a:spcPts val="0"/>
                        </a:spcBef>
                        <a:spcAft>
                          <a:spcPts val="0"/>
                        </a:spcAft>
                        <a:buNone/>
                      </a:pPr>
                      <a:r>
                        <a:rPr lang="en-US" sz="2400" b="1" strike="noStrike" dirty="0">
                          <a:solidFill>
                            <a:srgbClr val="FFFFFF"/>
                          </a:solidFill>
                          <a:latin typeface="+mn-lt"/>
                          <a:ea typeface="Times New Roman"/>
                          <a:cs typeface="Times New Roman"/>
                          <a:sym typeface="Times New Roman"/>
                        </a:rPr>
                        <a:t>Regressions</a:t>
                      </a:r>
                      <a:endParaRPr sz="2400" b="0" strike="noStrike" dirty="0">
                        <a:solidFill>
                          <a:srgbClr val="000000"/>
                        </a:solidFill>
                        <a:latin typeface="+mn-lt"/>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4472C4"/>
                    </a:solidFill>
                  </a:tcPr>
                </a:tc>
                <a:tc>
                  <a:txBody>
                    <a:bodyPr/>
                    <a:lstStyle/>
                    <a:p>
                      <a:pPr marL="0" marR="0" lvl="0" indent="0" algn="ctr" rtl="0">
                        <a:lnSpc>
                          <a:spcPct val="100000"/>
                        </a:lnSpc>
                        <a:spcBef>
                          <a:spcPts val="0"/>
                        </a:spcBef>
                        <a:spcAft>
                          <a:spcPts val="0"/>
                        </a:spcAft>
                        <a:buNone/>
                      </a:pPr>
                      <a:endParaRPr sz="2400" b="0" strike="noStrike">
                        <a:solidFill>
                          <a:srgbClr val="000000"/>
                        </a:solidFill>
                        <a:latin typeface="+mn-lt"/>
                        <a:ea typeface="Arial"/>
                        <a:cs typeface="Arial"/>
                        <a:sym typeface="Arial"/>
                      </a:endParaRPr>
                    </a:p>
                    <a:p>
                      <a:pPr marL="0" marR="0" lvl="0" indent="0" algn="ctr" rtl="0">
                        <a:lnSpc>
                          <a:spcPct val="100000"/>
                        </a:lnSpc>
                        <a:spcBef>
                          <a:spcPts val="0"/>
                        </a:spcBef>
                        <a:spcAft>
                          <a:spcPts val="0"/>
                        </a:spcAft>
                        <a:buNone/>
                      </a:pPr>
                      <a:r>
                        <a:rPr lang="en-US" sz="2400" b="1" strike="noStrike">
                          <a:solidFill>
                            <a:srgbClr val="FFFFFF"/>
                          </a:solidFill>
                          <a:latin typeface="+mn-lt"/>
                          <a:ea typeface="Times New Roman"/>
                          <a:cs typeface="Times New Roman"/>
                          <a:sym typeface="Times New Roman"/>
                        </a:rPr>
                        <a:t>Train Score</a:t>
                      </a:r>
                      <a:endParaRPr sz="2400" b="0" strike="noStrike">
                        <a:solidFill>
                          <a:srgbClr val="000000"/>
                        </a:solidFill>
                        <a:latin typeface="+mn-lt"/>
                        <a:ea typeface="Arial"/>
                        <a:cs typeface="Arial"/>
                        <a:sym typeface="Arial"/>
                      </a:endParaRPr>
                    </a:p>
                    <a:p>
                      <a:pPr marL="0" marR="0" lvl="0" indent="0" algn="ctr" rtl="0">
                        <a:lnSpc>
                          <a:spcPct val="100000"/>
                        </a:lnSpc>
                        <a:spcBef>
                          <a:spcPts val="0"/>
                        </a:spcBef>
                        <a:spcAft>
                          <a:spcPts val="0"/>
                        </a:spcAft>
                        <a:buNone/>
                      </a:pPr>
                      <a:endParaRPr sz="2400" b="0" strike="noStrike">
                        <a:solidFill>
                          <a:srgbClr val="000000"/>
                        </a:solidFill>
                        <a:latin typeface="+mn-lt"/>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4472C4"/>
                    </a:solidFill>
                  </a:tcPr>
                </a:tc>
                <a:tc>
                  <a:txBody>
                    <a:bodyPr/>
                    <a:lstStyle/>
                    <a:p>
                      <a:pPr marL="0" marR="0" lvl="0" indent="0" algn="ctr" rtl="0">
                        <a:lnSpc>
                          <a:spcPct val="100000"/>
                        </a:lnSpc>
                        <a:spcBef>
                          <a:spcPts val="0"/>
                        </a:spcBef>
                        <a:spcAft>
                          <a:spcPts val="0"/>
                        </a:spcAft>
                        <a:buNone/>
                      </a:pPr>
                      <a:endParaRPr sz="2400" b="0" strike="noStrike">
                        <a:solidFill>
                          <a:srgbClr val="000000"/>
                        </a:solidFill>
                        <a:latin typeface="+mn-lt"/>
                        <a:ea typeface="Arial"/>
                        <a:cs typeface="Arial"/>
                        <a:sym typeface="Arial"/>
                      </a:endParaRPr>
                    </a:p>
                    <a:p>
                      <a:pPr marL="0" marR="0" lvl="0" indent="0" algn="ctr" rtl="0">
                        <a:lnSpc>
                          <a:spcPct val="100000"/>
                        </a:lnSpc>
                        <a:spcBef>
                          <a:spcPts val="0"/>
                        </a:spcBef>
                        <a:spcAft>
                          <a:spcPts val="0"/>
                        </a:spcAft>
                        <a:buNone/>
                      </a:pPr>
                      <a:r>
                        <a:rPr lang="en-US" sz="2400" b="1" strike="noStrike">
                          <a:solidFill>
                            <a:srgbClr val="FFFFFF"/>
                          </a:solidFill>
                          <a:latin typeface="+mn-lt"/>
                          <a:ea typeface="Times New Roman"/>
                          <a:cs typeface="Times New Roman"/>
                          <a:sym typeface="Times New Roman"/>
                        </a:rPr>
                        <a:t>Test Score</a:t>
                      </a:r>
                      <a:endParaRPr sz="2400" b="0" strike="noStrike">
                        <a:solidFill>
                          <a:srgbClr val="000000"/>
                        </a:solidFill>
                        <a:latin typeface="+mn-lt"/>
                        <a:ea typeface="Arial"/>
                        <a:cs typeface="Arial"/>
                        <a:sym typeface="Arial"/>
                      </a:endParaRPr>
                    </a:p>
                    <a:p>
                      <a:pPr marL="0" marR="0" lvl="0" indent="0" algn="ctr" rtl="0">
                        <a:lnSpc>
                          <a:spcPct val="100000"/>
                        </a:lnSpc>
                        <a:spcBef>
                          <a:spcPts val="0"/>
                        </a:spcBef>
                        <a:spcAft>
                          <a:spcPts val="0"/>
                        </a:spcAft>
                        <a:buNone/>
                      </a:pPr>
                      <a:endParaRPr sz="2400" b="0" strike="noStrike">
                        <a:solidFill>
                          <a:srgbClr val="000000"/>
                        </a:solidFill>
                        <a:latin typeface="+mn-lt"/>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4472C4"/>
                    </a:solidFill>
                  </a:tcPr>
                </a:tc>
                <a:extLst>
                  <a:ext uri="{0D108BD9-81ED-4DB2-BD59-A6C34878D82A}">
                    <a16:rowId xmlns:a16="http://schemas.microsoft.com/office/drawing/2014/main" val="1816212924"/>
                  </a:ext>
                </a:extLst>
              </a:tr>
              <a:tr h="338450">
                <a:tc>
                  <a:txBody>
                    <a:bodyPr/>
                    <a:lstStyle/>
                    <a:p>
                      <a:pPr marL="0" marR="0" lvl="0" indent="0" algn="ctr" rtl="0">
                        <a:lnSpc>
                          <a:spcPct val="100000"/>
                        </a:lnSpc>
                        <a:spcBef>
                          <a:spcPts val="0"/>
                        </a:spcBef>
                        <a:spcAft>
                          <a:spcPts val="0"/>
                        </a:spcAft>
                        <a:buNone/>
                      </a:pPr>
                      <a:r>
                        <a:rPr lang="en-US" sz="2400" b="1" strike="noStrike">
                          <a:solidFill>
                            <a:srgbClr val="000000"/>
                          </a:solidFill>
                          <a:latin typeface="+mn-lt"/>
                          <a:ea typeface="Calibri"/>
                          <a:cs typeface="Calibri"/>
                          <a:sym typeface="Calibri"/>
                        </a:rPr>
                        <a:t>1</a:t>
                      </a:r>
                      <a:endParaRPr sz="2400" b="0" strike="noStrike">
                        <a:solidFill>
                          <a:srgbClr val="000000"/>
                        </a:solidFill>
                        <a:latin typeface="+mn-lt"/>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ctr" rtl="0">
                        <a:lnSpc>
                          <a:spcPct val="100000"/>
                        </a:lnSpc>
                        <a:spcBef>
                          <a:spcPts val="0"/>
                        </a:spcBef>
                        <a:spcAft>
                          <a:spcPts val="0"/>
                        </a:spcAft>
                        <a:buNone/>
                      </a:pPr>
                      <a:r>
                        <a:rPr lang="en-US" sz="2400" b="0" strike="noStrike">
                          <a:solidFill>
                            <a:srgbClr val="000000"/>
                          </a:solidFill>
                          <a:latin typeface="+mn-lt"/>
                          <a:ea typeface="Times New Roman"/>
                          <a:cs typeface="Times New Roman"/>
                          <a:sym typeface="Times New Roman"/>
                        </a:rPr>
                        <a:t>Linear Regression</a:t>
                      </a:r>
                      <a:endParaRPr sz="2400" b="0" strike="noStrike">
                        <a:solidFill>
                          <a:srgbClr val="000000"/>
                        </a:solidFill>
                        <a:latin typeface="+mn-lt"/>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ctr" rtl="0">
                        <a:lnSpc>
                          <a:spcPct val="100000"/>
                        </a:lnSpc>
                        <a:spcBef>
                          <a:spcPts val="0"/>
                        </a:spcBef>
                        <a:spcAft>
                          <a:spcPts val="0"/>
                        </a:spcAft>
                        <a:buNone/>
                      </a:pPr>
                      <a:r>
                        <a:rPr lang="en-US" sz="2400" b="0" strike="noStrike" dirty="0">
                          <a:solidFill>
                            <a:srgbClr val="000000"/>
                          </a:solidFill>
                          <a:latin typeface="+mn-lt"/>
                          <a:ea typeface="Calibri"/>
                          <a:cs typeface="Calibri"/>
                          <a:sym typeface="Calibri"/>
                        </a:rPr>
                        <a:t>0.86</a:t>
                      </a:r>
                      <a:r>
                        <a:rPr lang="en-US" sz="2400" dirty="0">
                          <a:latin typeface="+mn-lt"/>
                          <a:ea typeface="Calibri"/>
                          <a:cs typeface="Calibri"/>
                          <a:sym typeface="Calibri"/>
                        </a:rPr>
                        <a:t>879</a:t>
                      </a:r>
                      <a:endParaRPr sz="2400" b="0" strike="noStrike" dirty="0">
                        <a:solidFill>
                          <a:srgbClr val="000000"/>
                        </a:solidFill>
                        <a:latin typeface="+mn-lt"/>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ctr" rtl="0">
                        <a:lnSpc>
                          <a:spcPct val="100000"/>
                        </a:lnSpc>
                        <a:spcBef>
                          <a:spcPts val="0"/>
                        </a:spcBef>
                        <a:spcAft>
                          <a:spcPts val="0"/>
                        </a:spcAft>
                        <a:buNone/>
                      </a:pPr>
                      <a:r>
                        <a:rPr lang="en-US" sz="2400" b="0" strike="noStrike" dirty="0">
                          <a:solidFill>
                            <a:srgbClr val="000000"/>
                          </a:solidFill>
                          <a:latin typeface="+mn-lt"/>
                          <a:ea typeface="Calibri"/>
                          <a:cs typeface="Calibri"/>
                          <a:sym typeface="Calibri"/>
                        </a:rPr>
                        <a:t>0.8</a:t>
                      </a:r>
                      <a:r>
                        <a:rPr lang="en-US" sz="2400" dirty="0">
                          <a:latin typeface="+mn-lt"/>
                          <a:ea typeface="Calibri"/>
                          <a:cs typeface="Calibri"/>
                          <a:sym typeface="Calibri"/>
                        </a:rPr>
                        <a:t>3507</a:t>
                      </a:r>
                      <a:endParaRPr sz="2400" b="0" strike="noStrike" dirty="0">
                        <a:solidFill>
                          <a:srgbClr val="000000"/>
                        </a:solidFill>
                        <a:latin typeface="+mn-lt"/>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extLst>
                  <a:ext uri="{0D108BD9-81ED-4DB2-BD59-A6C34878D82A}">
                    <a16:rowId xmlns:a16="http://schemas.microsoft.com/office/drawing/2014/main" val="2667677265"/>
                  </a:ext>
                </a:extLst>
              </a:tr>
              <a:tr h="338450">
                <a:tc>
                  <a:txBody>
                    <a:bodyPr/>
                    <a:lstStyle/>
                    <a:p>
                      <a:pPr marL="0" marR="0" lvl="0" indent="0" algn="ctr" rtl="0">
                        <a:lnSpc>
                          <a:spcPct val="100000"/>
                        </a:lnSpc>
                        <a:spcBef>
                          <a:spcPts val="0"/>
                        </a:spcBef>
                        <a:spcAft>
                          <a:spcPts val="0"/>
                        </a:spcAft>
                        <a:buNone/>
                      </a:pPr>
                      <a:r>
                        <a:rPr lang="en-US" sz="2400" b="1" strike="noStrike">
                          <a:solidFill>
                            <a:srgbClr val="000000"/>
                          </a:solidFill>
                          <a:latin typeface="+mn-lt"/>
                          <a:ea typeface="Calibri"/>
                          <a:cs typeface="Calibri"/>
                          <a:sym typeface="Calibri"/>
                        </a:rPr>
                        <a:t>2</a:t>
                      </a:r>
                      <a:endParaRPr sz="2400" b="0" strike="noStrike">
                        <a:solidFill>
                          <a:srgbClr val="000000"/>
                        </a:solidFill>
                        <a:latin typeface="+mn-lt"/>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ctr" rtl="0">
                        <a:lnSpc>
                          <a:spcPct val="100000"/>
                        </a:lnSpc>
                        <a:spcBef>
                          <a:spcPts val="0"/>
                        </a:spcBef>
                        <a:spcAft>
                          <a:spcPts val="0"/>
                        </a:spcAft>
                        <a:buNone/>
                      </a:pPr>
                      <a:r>
                        <a:rPr lang="en-US" sz="2400" b="0" strike="noStrike" dirty="0">
                          <a:solidFill>
                            <a:srgbClr val="000000"/>
                          </a:solidFill>
                          <a:latin typeface="+mn-lt"/>
                          <a:ea typeface="Times New Roman"/>
                          <a:cs typeface="Times New Roman"/>
                          <a:sym typeface="Times New Roman"/>
                        </a:rPr>
                        <a:t>Lasso Regression</a:t>
                      </a:r>
                      <a:endParaRPr sz="2400" b="0" strike="noStrike" dirty="0">
                        <a:solidFill>
                          <a:srgbClr val="000000"/>
                        </a:solidFill>
                        <a:latin typeface="+mn-lt"/>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ctr" rtl="0">
                        <a:lnSpc>
                          <a:spcPct val="100000"/>
                        </a:lnSpc>
                        <a:spcBef>
                          <a:spcPts val="0"/>
                        </a:spcBef>
                        <a:spcAft>
                          <a:spcPts val="0"/>
                        </a:spcAft>
                        <a:buNone/>
                      </a:pPr>
                      <a:r>
                        <a:rPr lang="en-US" sz="2400" b="0" strike="noStrike" dirty="0">
                          <a:solidFill>
                            <a:srgbClr val="000000"/>
                          </a:solidFill>
                          <a:latin typeface="+mn-lt"/>
                          <a:ea typeface="Calibri"/>
                          <a:cs typeface="Calibri"/>
                          <a:sym typeface="Calibri"/>
                        </a:rPr>
                        <a:t>0.86</a:t>
                      </a:r>
                      <a:r>
                        <a:rPr lang="en-US" sz="2400" dirty="0">
                          <a:latin typeface="+mn-lt"/>
                          <a:ea typeface="Calibri"/>
                          <a:cs typeface="Calibri"/>
                          <a:sym typeface="Calibri"/>
                        </a:rPr>
                        <a:t>862</a:t>
                      </a:r>
                      <a:endParaRPr sz="2400" b="0" strike="noStrike" dirty="0">
                        <a:solidFill>
                          <a:srgbClr val="000000"/>
                        </a:solidFill>
                        <a:latin typeface="+mn-lt"/>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ctr" rtl="0">
                        <a:lnSpc>
                          <a:spcPct val="100000"/>
                        </a:lnSpc>
                        <a:spcBef>
                          <a:spcPts val="0"/>
                        </a:spcBef>
                        <a:spcAft>
                          <a:spcPts val="0"/>
                        </a:spcAft>
                        <a:buNone/>
                      </a:pPr>
                      <a:r>
                        <a:rPr lang="en-US" sz="2400" b="0" strike="noStrike" dirty="0">
                          <a:solidFill>
                            <a:srgbClr val="000000"/>
                          </a:solidFill>
                          <a:latin typeface="+mn-lt"/>
                          <a:ea typeface="Calibri"/>
                          <a:cs typeface="Calibri"/>
                          <a:sym typeface="Calibri"/>
                        </a:rPr>
                        <a:t>0.8</a:t>
                      </a:r>
                      <a:r>
                        <a:rPr lang="en-US" sz="2400" dirty="0">
                          <a:latin typeface="+mn-lt"/>
                          <a:ea typeface="Calibri"/>
                          <a:cs typeface="Calibri"/>
                          <a:sym typeface="Calibri"/>
                        </a:rPr>
                        <a:t>3513</a:t>
                      </a:r>
                      <a:endParaRPr sz="2400" b="0" strike="noStrike" dirty="0">
                        <a:solidFill>
                          <a:srgbClr val="000000"/>
                        </a:solidFill>
                        <a:latin typeface="+mn-lt"/>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extLst>
                  <a:ext uri="{0D108BD9-81ED-4DB2-BD59-A6C34878D82A}">
                    <a16:rowId xmlns:a16="http://schemas.microsoft.com/office/drawing/2014/main" val="2574276132"/>
                  </a:ext>
                </a:extLst>
              </a:tr>
              <a:tr h="338450">
                <a:tc>
                  <a:txBody>
                    <a:bodyPr/>
                    <a:lstStyle/>
                    <a:p>
                      <a:pPr marL="0" marR="0" lvl="0" indent="0" algn="ctr" rtl="0">
                        <a:lnSpc>
                          <a:spcPct val="100000"/>
                        </a:lnSpc>
                        <a:spcBef>
                          <a:spcPts val="0"/>
                        </a:spcBef>
                        <a:spcAft>
                          <a:spcPts val="0"/>
                        </a:spcAft>
                        <a:buNone/>
                      </a:pPr>
                      <a:r>
                        <a:rPr lang="en-US" sz="2400" b="1" strike="noStrike">
                          <a:solidFill>
                            <a:srgbClr val="000000"/>
                          </a:solidFill>
                          <a:latin typeface="+mn-lt"/>
                          <a:ea typeface="Calibri"/>
                          <a:cs typeface="Calibri"/>
                          <a:sym typeface="Calibri"/>
                        </a:rPr>
                        <a:t>3</a:t>
                      </a:r>
                      <a:endParaRPr sz="2400" b="0" strike="noStrike">
                        <a:solidFill>
                          <a:srgbClr val="000000"/>
                        </a:solidFill>
                        <a:latin typeface="+mn-lt"/>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ctr" rtl="0">
                        <a:lnSpc>
                          <a:spcPct val="100000"/>
                        </a:lnSpc>
                        <a:spcBef>
                          <a:spcPts val="0"/>
                        </a:spcBef>
                        <a:spcAft>
                          <a:spcPts val="0"/>
                        </a:spcAft>
                        <a:buNone/>
                      </a:pPr>
                      <a:r>
                        <a:rPr lang="en-US" sz="2400" b="0" strike="noStrike">
                          <a:solidFill>
                            <a:srgbClr val="000000"/>
                          </a:solidFill>
                          <a:latin typeface="+mn-lt"/>
                          <a:ea typeface="Times New Roman"/>
                          <a:cs typeface="Times New Roman"/>
                          <a:sym typeface="Times New Roman"/>
                        </a:rPr>
                        <a:t>Ridge Regression</a:t>
                      </a:r>
                      <a:endParaRPr sz="2400" b="0" strike="noStrike">
                        <a:solidFill>
                          <a:srgbClr val="000000"/>
                        </a:solidFill>
                        <a:latin typeface="+mn-lt"/>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ctr" rtl="0">
                        <a:lnSpc>
                          <a:spcPct val="100000"/>
                        </a:lnSpc>
                        <a:spcBef>
                          <a:spcPts val="0"/>
                        </a:spcBef>
                        <a:spcAft>
                          <a:spcPts val="0"/>
                        </a:spcAft>
                        <a:buNone/>
                      </a:pPr>
                      <a:r>
                        <a:rPr lang="en-US" sz="2400" b="0" strike="noStrike" dirty="0">
                          <a:solidFill>
                            <a:srgbClr val="000000"/>
                          </a:solidFill>
                          <a:latin typeface="+mn-lt"/>
                          <a:ea typeface="Calibri"/>
                          <a:cs typeface="Calibri"/>
                          <a:sym typeface="Calibri"/>
                        </a:rPr>
                        <a:t>0.86</a:t>
                      </a:r>
                      <a:r>
                        <a:rPr lang="en-US" sz="2400" dirty="0">
                          <a:latin typeface="+mn-lt"/>
                          <a:ea typeface="Calibri"/>
                          <a:cs typeface="Calibri"/>
                          <a:sym typeface="Calibri"/>
                        </a:rPr>
                        <a:t>879</a:t>
                      </a:r>
                      <a:endParaRPr sz="2400" b="0" strike="noStrike" dirty="0">
                        <a:solidFill>
                          <a:srgbClr val="000000"/>
                        </a:solidFill>
                        <a:latin typeface="+mn-lt"/>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ctr" rtl="0">
                        <a:lnSpc>
                          <a:spcPct val="100000"/>
                        </a:lnSpc>
                        <a:spcBef>
                          <a:spcPts val="0"/>
                        </a:spcBef>
                        <a:spcAft>
                          <a:spcPts val="0"/>
                        </a:spcAft>
                        <a:buNone/>
                      </a:pPr>
                      <a:r>
                        <a:rPr lang="en-US" sz="2400" b="0" strike="noStrike" dirty="0">
                          <a:solidFill>
                            <a:srgbClr val="000000"/>
                          </a:solidFill>
                          <a:latin typeface="+mn-lt"/>
                          <a:ea typeface="Calibri"/>
                          <a:cs typeface="Calibri"/>
                          <a:sym typeface="Calibri"/>
                        </a:rPr>
                        <a:t>0.8</a:t>
                      </a:r>
                      <a:r>
                        <a:rPr lang="en-US" sz="2400" dirty="0">
                          <a:latin typeface="+mn-lt"/>
                          <a:ea typeface="Calibri"/>
                          <a:cs typeface="Calibri"/>
                          <a:sym typeface="Calibri"/>
                        </a:rPr>
                        <a:t>3509</a:t>
                      </a:r>
                      <a:endParaRPr sz="2400" b="0" strike="noStrike" dirty="0">
                        <a:solidFill>
                          <a:srgbClr val="000000"/>
                        </a:solidFill>
                        <a:latin typeface="+mn-lt"/>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extLst>
                  <a:ext uri="{0D108BD9-81ED-4DB2-BD59-A6C34878D82A}">
                    <a16:rowId xmlns:a16="http://schemas.microsoft.com/office/drawing/2014/main" val="3986634944"/>
                  </a:ext>
                </a:extLst>
              </a:tr>
              <a:tr h="461875">
                <a:tc>
                  <a:txBody>
                    <a:bodyPr/>
                    <a:lstStyle/>
                    <a:p>
                      <a:pPr marL="0" marR="0" lvl="0" indent="0" algn="ctr" rtl="0">
                        <a:lnSpc>
                          <a:spcPct val="100000"/>
                        </a:lnSpc>
                        <a:spcBef>
                          <a:spcPts val="0"/>
                        </a:spcBef>
                        <a:spcAft>
                          <a:spcPts val="0"/>
                        </a:spcAft>
                        <a:buNone/>
                      </a:pPr>
                      <a:r>
                        <a:rPr lang="en-US" sz="2400" b="1" strike="noStrike">
                          <a:solidFill>
                            <a:srgbClr val="000000"/>
                          </a:solidFill>
                          <a:latin typeface="+mn-lt"/>
                          <a:ea typeface="Calibri"/>
                          <a:cs typeface="Calibri"/>
                          <a:sym typeface="Calibri"/>
                        </a:rPr>
                        <a:t>4</a:t>
                      </a:r>
                      <a:endParaRPr sz="2400" b="0" strike="noStrike">
                        <a:solidFill>
                          <a:srgbClr val="000000"/>
                        </a:solidFill>
                        <a:latin typeface="+mn-lt"/>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ctr" rtl="0">
                        <a:lnSpc>
                          <a:spcPct val="100000"/>
                        </a:lnSpc>
                        <a:spcBef>
                          <a:spcPts val="0"/>
                        </a:spcBef>
                        <a:spcAft>
                          <a:spcPts val="0"/>
                        </a:spcAft>
                        <a:buNone/>
                      </a:pPr>
                      <a:r>
                        <a:rPr lang="en-US" sz="2400" b="0" strike="noStrike">
                          <a:solidFill>
                            <a:srgbClr val="000000"/>
                          </a:solidFill>
                          <a:latin typeface="+mn-lt"/>
                          <a:ea typeface="Times New Roman"/>
                          <a:cs typeface="Times New Roman"/>
                          <a:sym typeface="Times New Roman"/>
                        </a:rPr>
                        <a:t>Decision Tree Regressor</a:t>
                      </a:r>
                      <a:endParaRPr sz="2400" b="0" strike="noStrike">
                        <a:solidFill>
                          <a:srgbClr val="000000"/>
                        </a:solidFill>
                        <a:latin typeface="+mn-lt"/>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ctr" rtl="0">
                        <a:lnSpc>
                          <a:spcPct val="100000"/>
                        </a:lnSpc>
                        <a:spcBef>
                          <a:spcPts val="0"/>
                        </a:spcBef>
                        <a:spcAft>
                          <a:spcPts val="0"/>
                        </a:spcAft>
                        <a:buNone/>
                      </a:pPr>
                      <a:r>
                        <a:rPr lang="en-US" sz="2400" b="0" strike="noStrike" dirty="0">
                          <a:solidFill>
                            <a:srgbClr val="000000"/>
                          </a:solidFill>
                          <a:latin typeface="+mn-lt"/>
                          <a:ea typeface="Calibri"/>
                          <a:cs typeface="Calibri"/>
                          <a:sym typeface="Calibri"/>
                        </a:rPr>
                        <a:t>0.9992</a:t>
                      </a:r>
                      <a:r>
                        <a:rPr lang="en-US" sz="2400" dirty="0">
                          <a:latin typeface="+mn-lt"/>
                          <a:ea typeface="Calibri"/>
                          <a:cs typeface="Calibri"/>
                          <a:sym typeface="Calibri"/>
                        </a:rPr>
                        <a:t>5</a:t>
                      </a:r>
                      <a:endParaRPr sz="2400" b="0" strike="noStrike" dirty="0">
                        <a:solidFill>
                          <a:srgbClr val="000000"/>
                        </a:solidFill>
                        <a:latin typeface="+mn-lt"/>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ctr" rtl="0">
                        <a:lnSpc>
                          <a:spcPct val="100000"/>
                        </a:lnSpc>
                        <a:spcBef>
                          <a:spcPts val="0"/>
                        </a:spcBef>
                        <a:spcAft>
                          <a:spcPts val="0"/>
                        </a:spcAft>
                        <a:buNone/>
                      </a:pPr>
                      <a:r>
                        <a:rPr lang="en-US" sz="2400" b="0" strike="noStrike" dirty="0">
                          <a:solidFill>
                            <a:srgbClr val="000000"/>
                          </a:solidFill>
                          <a:latin typeface="+mn-lt"/>
                          <a:ea typeface="Calibri"/>
                          <a:cs typeface="Calibri"/>
                          <a:sym typeface="Calibri"/>
                        </a:rPr>
                        <a:t>0.972</a:t>
                      </a:r>
                      <a:r>
                        <a:rPr lang="en-US" sz="2400" dirty="0">
                          <a:latin typeface="+mn-lt"/>
                          <a:ea typeface="Calibri"/>
                          <a:cs typeface="Calibri"/>
                          <a:sym typeface="Calibri"/>
                        </a:rPr>
                        <a:t>40</a:t>
                      </a:r>
                      <a:endParaRPr sz="2400" b="0" strike="noStrike" dirty="0">
                        <a:solidFill>
                          <a:srgbClr val="000000"/>
                        </a:solidFill>
                        <a:latin typeface="+mn-lt"/>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extLst>
                  <a:ext uri="{0D108BD9-81ED-4DB2-BD59-A6C34878D82A}">
                    <a16:rowId xmlns:a16="http://schemas.microsoft.com/office/drawing/2014/main" val="2530336358"/>
                  </a:ext>
                </a:extLst>
              </a:tr>
            </a:tbl>
          </a:graphicData>
        </a:graphic>
      </p:graphicFrame>
      <p:sp>
        <p:nvSpPr>
          <p:cNvPr id="4" name="TextBox 3">
            <a:extLst>
              <a:ext uri="{FF2B5EF4-FFF2-40B4-BE49-F238E27FC236}">
                <a16:creationId xmlns:a16="http://schemas.microsoft.com/office/drawing/2014/main" id="{E135F240-F292-4B46-9DAB-14E94E370A21}"/>
              </a:ext>
            </a:extLst>
          </p:cNvPr>
          <p:cNvSpPr txBox="1"/>
          <p:nvPr/>
        </p:nvSpPr>
        <p:spPr>
          <a:xfrm>
            <a:off x="1019175" y="4860325"/>
            <a:ext cx="6950650" cy="1815882"/>
          </a:xfrm>
          <a:prstGeom prst="rect">
            <a:avLst/>
          </a:prstGeom>
          <a:noFill/>
        </p:spPr>
        <p:txBody>
          <a:bodyPr wrap="square">
            <a:spAutoFit/>
          </a:bodyPr>
          <a:lstStyle/>
          <a:p>
            <a:pPr marL="457200" marR="0" lvl="0" indent="-330200" algn="l" rtl="0">
              <a:lnSpc>
                <a:spcPct val="100000"/>
              </a:lnSpc>
              <a:spcBef>
                <a:spcPts val="0"/>
              </a:spcBef>
              <a:spcAft>
                <a:spcPts val="0"/>
              </a:spcAft>
              <a:buClr>
                <a:srgbClr val="000000"/>
              </a:buClr>
              <a:buSzPts val="1600"/>
              <a:buFont typeface="Times New Roman"/>
              <a:buChar char="●"/>
            </a:pPr>
            <a:r>
              <a:rPr lang="en-US" sz="2800" b="0" i="0" u="none" strike="noStrike" cap="none" dirty="0">
                <a:solidFill>
                  <a:srgbClr val="000000"/>
                </a:solidFill>
                <a:ea typeface="Times New Roman"/>
                <a:cs typeface="Times New Roman"/>
                <a:sym typeface="Times New Roman"/>
              </a:rPr>
              <a:t>Here we use the Regularization methods to find optimum fit of Linear Regression.</a:t>
            </a:r>
          </a:p>
          <a:p>
            <a:pPr marL="457200" marR="0" lvl="0" indent="-330200" algn="l" rtl="0">
              <a:lnSpc>
                <a:spcPct val="100000"/>
              </a:lnSpc>
              <a:spcBef>
                <a:spcPts val="0"/>
              </a:spcBef>
              <a:spcAft>
                <a:spcPts val="0"/>
              </a:spcAft>
              <a:buSzPts val="1600"/>
              <a:buFont typeface="Times New Roman"/>
              <a:buChar char="●"/>
            </a:pPr>
            <a:r>
              <a:rPr lang="en-US" sz="2800" dirty="0">
                <a:ea typeface="Times New Roman"/>
                <a:cs typeface="Times New Roman"/>
                <a:sym typeface="Times New Roman"/>
              </a:rPr>
              <a:t>But the best model is Decision Tree Regression.</a:t>
            </a:r>
          </a:p>
        </p:txBody>
      </p:sp>
      <p:sp>
        <p:nvSpPr>
          <p:cNvPr id="5" name="TextBox 4">
            <a:extLst>
              <a:ext uri="{FF2B5EF4-FFF2-40B4-BE49-F238E27FC236}">
                <a16:creationId xmlns:a16="http://schemas.microsoft.com/office/drawing/2014/main" id="{7F86DCC5-5B20-4BE5-9720-9904B78E4CF7}"/>
              </a:ext>
            </a:extLst>
          </p:cNvPr>
          <p:cNvSpPr txBox="1"/>
          <p:nvPr/>
        </p:nvSpPr>
        <p:spPr>
          <a:xfrm>
            <a:off x="2279937" y="418337"/>
            <a:ext cx="4429125" cy="646331"/>
          </a:xfrm>
          <a:prstGeom prst="rect">
            <a:avLst/>
          </a:prstGeom>
          <a:noFill/>
        </p:spPr>
        <p:txBody>
          <a:bodyPr wrap="square" rtlCol="0">
            <a:spAutoFit/>
          </a:bodyPr>
          <a:lstStyle/>
          <a:p>
            <a:r>
              <a:rPr lang="en-IN" sz="3600" dirty="0">
                <a:solidFill>
                  <a:schemeClr val="tx2"/>
                </a:solidFill>
              </a:rPr>
              <a:t>Model Comparison</a:t>
            </a:r>
          </a:p>
        </p:txBody>
      </p:sp>
    </p:spTree>
    <p:extLst>
      <p:ext uri="{BB962C8B-B14F-4D97-AF65-F5344CB8AC3E}">
        <p14:creationId xmlns:p14="http://schemas.microsoft.com/office/powerpoint/2010/main" val="2855991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2EEE333-9981-4E82-B7CD-5194B8FF99E2}"/>
              </a:ext>
            </a:extLst>
          </p:cNvPr>
          <p:cNvGraphicFramePr>
            <a:graphicFrameLocks noGrp="1"/>
          </p:cNvGraphicFramePr>
          <p:nvPr>
            <p:extLst>
              <p:ext uri="{D42A27DB-BD31-4B8C-83A1-F6EECF244321}">
                <p14:modId xmlns:p14="http://schemas.microsoft.com/office/powerpoint/2010/main" val="3439001058"/>
              </p:ext>
            </p:extLst>
          </p:nvPr>
        </p:nvGraphicFramePr>
        <p:xfrm>
          <a:off x="612857" y="963513"/>
          <a:ext cx="8213557" cy="3453645"/>
        </p:xfrm>
        <a:graphic>
          <a:graphicData uri="http://schemas.openxmlformats.org/drawingml/2006/table">
            <a:tbl>
              <a:tblPr>
                <a:noFill/>
              </a:tblPr>
              <a:tblGrid>
                <a:gridCol w="4396177">
                  <a:extLst>
                    <a:ext uri="{9D8B030D-6E8A-4147-A177-3AD203B41FA5}">
                      <a16:colId xmlns:a16="http://schemas.microsoft.com/office/drawing/2014/main" val="1859215565"/>
                    </a:ext>
                  </a:extLst>
                </a:gridCol>
                <a:gridCol w="2006473">
                  <a:extLst>
                    <a:ext uri="{9D8B030D-6E8A-4147-A177-3AD203B41FA5}">
                      <a16:colId xmlns:a16="http://schemas.microsoft.com/office/drawing/2014/main" val="3281905738"/>
                    </a:ext>
                  </a:extLst>
                </a:gridCol>
                <a:gridCol w="1810907">
                  <a:extLst>
                    <a:ext uri="{9D8B030D-6E8A-4147-A177-3AD203B41FA5}">
                      <a16:colId xmlns:a16="http://schemas.microsoft.com/office/drawing/2014/main" val="2921607554"/>
                    </a:ext>
                  </a:extLst>
                </a:gridCol>
              </a:tblGrid>
              <a:tr h="618975">
                <a:tc>
                  <a:txBody>
                    <a:bodyPr/>
                    <a:lstStyle/>
                    <a:p>
                      <a:pPr marL="0" marR="0" lvl="0" indent="0" algn="ctr" rtl="0">
                        <a:lnSpc>
                          <a:spcPct val="100000"/>
                        </a:lnSpc>
                        <a:spcBef>
                          <a:spcPts val="0"/>
                        </a:spcBef>
                        <a:spcAft>
                          <a:spcPts val="0"/>
                        </a:spcAft>
                        <a:buNone/>
                      </a:pPr>
                      <a:r>
                        <a:rPr lang="en-US" sz="2400" b="1" strike="noStrike" dirty="0">
                          <a:solidFill>
                            <a:srgbClr val="FFFFFF"/>
                          </a:solidFill>
                          <a:latin typeface="+mn-lt"/>
                          <a:ea typeface="Times New Roman"/>
                          <a:cs typeface="Times New Roman"/>
                          <a:sym typeface="Times New Roman"/>
                        </a:rPr>
                        <a:t>Algorithm</a:t>
                      </a:r>
                      <a:endParaRPr sz="2400" b="0" strike="noStrike" dirty="0">
                        <a:solidFill>
                          <a:srgbClr val="000000"/>
                        </a:solidFill>
                        <a:latin typeface="+mn-lt"/>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4472C4"/>
                    </a:solidFill>
                  </a:tcPr>
                </a:tc>
                <a:tc>
                  <a:txBody>
                    <a:bodyPr/>
                    <a:lstStyle/>
                    <a:p>
                      <a:pPr marL="0" marR="0" lvl="0" indent="0" algn="ctr" rtl="0">
                        <a:lnSpc>
                          <a:spcPct val="100000"/>
                        </a:lnSpc>
                        <a:spcBef>
                          <a:spcPts val="0"/>
                        </a:spcBef>
                        <a:spcAft>
                          <a:spcPts val="0"/>
                        </a:spcAft>
                        <a:buNone/>
                      </a:pPr>
                      <a:r>
                        <a:rPr lang="en-US" sz="2400" b="1" strike="noStrike" dirty="0">
                          <a:solidFill>
                            <a:srgbClr val="FFFFFF"/>
                          </a:solidFill>
                          <a:latin typeface="+mn-lt"/>
                          <a:ea typeface="Times New Roman"/>
                          <a:cs typeface="Times New Roman"/>
                          <a:sym typeface="Times New Roman"/>
                        </a:rPr>
                        <a:t>r2_train</a:t>
                      </a:r>
                      <a:endParaRPr sz="2400" b="0" strike="noStrike" dirty="0">
                        <a:solidFill>
                          <a:srgbClr val="000000"/>
                        </a:solidFill>
                        <a:latin typeface="+mn-lt"/>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4472C4"/>
                    </a:solidFill>
                  </a:tcPr>
                </a:tc>
                <a:tc>
                  <a:txBody>
                    <a:bodyPr/>
                    <a:lstStyle/>
                    <a:p>
                      <a:pPr marL="0" marR="0" lvl="0" indent="0" algn="ctr" rtl="0">
                        <a:lnSpc>
                          <a:spcPct val="100000"/>
                        </a:lnSpc>
                        <a:spcBef>
                          <a:spcPts val="0"/>
                        </a:spcBef>
                        <a:spcAft>
                          <a:spcPts val="0"/>
                        </a:spcAft>
                        <a:buNone/>
                      </a:pPr>
                      <a:r>
                        <a:rPr lang="en-US" sz="2400" b="1" strike="noStrike" dirty="0">
                          <a:solidFill>
                            <a:srgbClr val="FFFFFF"/>
                          </a:solidFill>
                          <a:latin typeface="+mn-lt"/>
                          <a:ea typeface="Times New Roman"/>
                          <a:cs typeface="Times New Roman"/>
                          <a:sym typeface="Times New Roman"/>
                        </a:rPr>
                        <a:t>r2_test</a:t>
                      </a:r>
                      <a:endParaRPr sz="2400" b="0" strike="noStrike" dirty="0">
                        <a:solidFill>
                          <a:srgbClr val="000000"/>
                        </a:solidFill>
                        <a:latin typeface="+mn-lt"/>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4472C4"/>
                    </a:solidFill>
                  </a:tcPr>
                </a:tc>
                <a:extLst>
                  <a:ext uri="{0D108BD9-81ED-4DB2-BD59-A6C34878D82A}">
                    <a16:rowId xmlns:a16="http://schemas.microsoft.com/office/drawing/2014/main" val="2841331115"/>
                  </a:ext>
                </a:extLst>
              </a:tr>
              <a:tr h="618975">
                <a:tc>
                  <a:txBody>
                    <a:bodyPr/>
                    <a:lstStyle/>
                    <a:p>
                      <a:pPr marL="0" marR="0" lvl="0" indent="0" algn="ctr" rtl="0">
                        <a:lnSpc>
                          <a:spcPct val="100000"/>
                        </a:lnSpc>
                        <a:spcBef>
                          <a:spcPts val="0"/>
                        </a:spcBef>
                        <a:spcAft>
                          <a:spcPts val="0"/>
                        </a:spcAft>
                        <a:buNone/>
                      </a:pPr>
                      <a:r>
                        <a:rPr lang="en-US" sz="2400" b="0" strike="noStrike" dirty="0">
                          <a:solidFill>
                            <a:srgbClr val="000000"/>
                          </a:solidFill>
                          <a:latin typeface="+mn-lt"/>
                          <a:ea typeface="Times New Roman"/>
                          <a:cs typeface="Times New Roman"/>
                          <a:sym typeface="Times New Roman"/>
                        </a:rPr>
                        <a:t>Decision Tree</a:t>
                      </a:r>
                      <a:endParaRPr sz="2400" b="0" strike="noStrike" dirty="0">
                        <a:solidFill>
                          <a:srgbClr val="000000"/>
                        </a:solidFill>
                        <a:latin typeface="+mn-lt"/>
                        <a:ea typeface="Arial"/>
                        <a:cs typeface="Arial"/>
                        <a:sym typeface="Arial"/>
                      </a:endParaRPr>
                    </a:p>
                    <a:p>
                      <a:pPr marL="0" marR="0" lvl="0" indent="0" algn="ctr" rtl="0">
                        <a:lnSpc>
                          <a:spcPct val="100000"/>
                        </a:lnSpc>
                        <a:spcBef>
                          <a:spcPts val="0"/>
                        </a:spcBef>
                        <a:spcAft>
                          <a:spcPts val="0"/>
                        </a:spcAft>
                        <a:buNone/>
                      </a:pPr>
                      <a:endParaRPr sz="2400" b="0" strike="noStrike" dirty="0">
                        <a:solidFill>
                          <a:srgbClr val="000000"/>
                        </a:solidFill>
                        <a:latin typeface="+mn-lt"/>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ctr" rtl="0">
                        <a:lnSpc>
                          <a:spcPct val="100000"/>
                        </a:lnSpc>
                        <a:spcBef>
                          <a:spcPts val="0"/>
                        </a:spcBef>
                        <a:spcAft>
                          <a:spcPts val="0"/>
                        </a:spcAft>
                        <a:buNone/>
                      </a:pPr>
                      <a:r>
                        <a:rPr lang="en-US" sz="2400" b="0" strike="noStrike" dirty="0">
                          <a:solidFill>
                            <a:srgbClr val="000000"/>
                          </a:solidFill>
                          <a:latin typeface="+mn-lt"/>
                          <a:ea typeface="Times New Roman"/>
                          <a:cs typeface="Times New Roman"/>
                          <a:sym typeface="Times New Roman"/>
                        </a:rPr>
                        <a:t>0.999</a:t>
                      </a:r>
                      <a:r>
                        <a:rPr lang="en-US" sz="2400" dirty="0">
                          <a:latin typeface="+mn-lt"/>
                          <a:ea typeface="Times New Roman"/>
                          <a:cs typeface="Times New Roman"/>
                          <a:sym typeface="Times New Roman"/>
                        </a:rPr>
                        <a:t>2</a:t>
                      </a:r>
                      <a:endParaRPr sz="2400" b="0" strike="noStrike" dirty="0">
                        <a:solidFill>
                          <a:srgbClr val="000000"/>
                        </a:solidFill>
                        <a:latin typeface="+mn-lt"/>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ctr" rtl="0">
                        <a:lnSpc>
                          <a:spcPct val="100000"/>
                        </a:lnSpc>
                        <a:spcBef>
                          <a:spcPts val="0"/>
                        </a:spcBef>
                        <a:spcAft>
                          <a:spcPts val="0"/>
                        </a:spcAft>
                        <a:buNone/>
                      </a:pPr>
                      <a:r>
                        <a:rPr lang="en-US" sz="2400" b="0" strike="noStrike" dirty="0">
                          <a:solidFill>
                            <a:srgbClr val="000000"/>
                          </a:solidFill>
                          <a:latin typeface="+mn-lt"/>
                          <a:ea typeface="Times New Roman"/>
                          <a:cs typeface="Times New Roman"/>
                          <a:sym typeface="Times New Roman"/>
                        </a:rPr>
                        <a:t>0.972</a:t>
                      </a:r>
                      <a:endParaRPr sz="2400" b="0" strike="noStrike" dirty="0">
                        <a:solidFill>
                          <a:srgbClr val="000000"/>
                        </a:solidFill>
                        <a:latin typeface="+mn-lt"/>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extLst>
                  <a:ext uri="{0D108BD9-81ED-4DB2-BD59-A6C34878D82A}">
                    <a16:rowId xmlns:a16="http://schemas.microsoft.com/office/drawing/2014/main" val="3276236216"/>
                  </a:ext>
                </a:extLst>
              </a:tr>
              <a:tr h="618975">
                <a:tc>
                  <a:txBody>
                    <a:bodyPr/>
                    <a:lstStyle/>
                    <a:p>
                      <a:pPr marL="0" marR="0" lvl="0" indent="0" algn="ctr" rtl="0">
                        <a:lnSpc>
                          <a:spcPct val="100000"/>
                        </a:lnSpc>
                        <a:spcBef>
                          <a:spcPts val="0"/>
                        </a:spcBef>
                        <a:spcAft>
                          <a:spcPts val="0"/>
                        </a:spcAft>
                        <a:buNone/>
                      </a:pPr>
                      <a:r>
                        <a:rPr lang="en-US" sz="2400" b="0" strike="noStrike">
                          <a:solidFill>
                            <a:srgbClr val="000000"/>
                          </a:solidFill>
                          <a:latin typeface="+mn-lt"/>
                          <a:ea typeface="Times New Roman"/>
                          <a:cs typeface="Times New Roman"/>
                          <a:sym typeface="Times New Roman"/>
                        </a:rPr>
                        <a:t>Decision Tree With Hyper Parameter Tuning</a:t>
                      </a:r>
                      <a:endParaRPr sz="2400" b="0" strike="noStrike">
                        <a:solidFill>
                          <a:srgbClr val="000000"/>
                        </a:solidFill>
                        <a:latin typeface="+mn-lt"/>
                        <a:ea typeface="Arial"/>
                        <a:cs typeface="Arial"/>
                        <a:sym typeface="Arial"/>
                      </a:endParaRPr>
                    </a:p>
                    <a:p>
                      <a:pPr marL="0" marR="0" lvl="0" indent="0" algn="ctr" rtl="0">
                        <a:lnSpc>
                          <a:spcPct val="100000"/>
                        </a:lnSpc>
                        <a:spcBef>
                          <a:spcPts val="0"/>
                        </a:spcBef>
                        <a:spcAft>
                          <a:spcPts val="0"/>
                        </a:spcAft>
                        <a:buNone/>
                      </a:pPr>
                      <a:endParaRPr sz="2400" b="0" strike="noStrike">
                        <a:solidFill>
                          <a:srgbClr val="000000"/>
                        </a:solidFill>
                        <a:latin typeface="+mn-lt"/>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ctr" rtl="0">
                        <a:lnSpc>
                          <a:spcPct val="100000"/>
                        </a:lnSpc>
                        <a:spcBef>
                          <a:spcPts val="0"/>
                        </a:spcBef>
                        <a:spcAft>
                          <a:spcPts val="0"/>
                        </a:spcAft>
                        <a:buNone/>
                      </a:pPr>
                      <a:r>
                        <a:rPr lang="en-US" sz="2400" b="0" strike="noStrike" dirty="0">
                          <a:solidFill>
                            <a:srgbClr val="000000"/>
                          </a:solidFill>
                          <a:latin typeface="+mn-lt"/>
                          <a:ea typeface="Times New Roman"/>
                          <a:cs typeface="Times New Roman"/>
                          <a:sym typeface="Times New Roman"/>
                        </a:rPr>
                        <a:t>0.986</a:t>
                      </a:r>
                      <a:endParaRPr sz="2400" b="0" strike="noStrike" dirty="0">
                        <a:solidFill>
                          <a:srgbClr val="000000"/>
                        </a:solidFill>
                        <a:latin typeface="+mn-lt"/>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ctr" rtl="0">
                        <a:lnSpc>
                          <a:spcPct val="100000"/>
                        </a:lnSpc>
                        <a:spcBef>
                          <a:spcPts val="0"/>
                        </a:spcBef>
                        <a:spcAft>
                          <a:spcPts val="0"/>
                        </a:spcAft>
                        <a:buNone/>
                      </a:pPr>
                      <a:r>
                        <a:rPr lang="en-US" sz="2400" b="0" strike="noStrike" dirty="0">
                          <a:solidFill>
                            <a:srgbClr val="000000"/>
                          </a:solidFill>
                          <a:latin typeface="+mn-lt"/>
                          <a:ea typeface="Times New Roman"/>
                          <a:cs typeface="Times New Roman"/>
                          <a:sym typeface="Times New Roman"/>
                        </a:rPr>
                        <a:t>0.9793</a:t>
                      </a:r>
                      <a:endParaRPr lang="en-US" sz="2400" b="0" strike="noStrike" dirty="0">
                        <a:solidFill>
                          <a:srgbClr val="000000"/>
                        </a:solidFill>
                        <a:latin typeface="+mn-lt"/>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extLst>
                  <a:ext uri="{0D108BD9-81ED-4DB2-BD59-A6C34878D82A}">
                    <a16:rowId xmlns:a16="http://schemas.microsoft.com/office/drawing/2014/main" val="4067992778"/>
                  </a:ext>
                </a:extLst>
              </a:tr>
              <a:tr h="221000">
                <a:tc>
                  <a:txBody>
                    <a:bodyPr/>
                    <a:lstStyle/>
                    <a:p>
                      <a:pPr marL="0" marR="0" lvl="0" indent="0" algn="ctr" rtl="0">
                        <a:lnSpc>
                          <a:spcPct val="100000"/>
                        </a:lnSpc>
                        <a:spcBef>
                          <a:spcPts val="0"/>
                        </a:spcBef>
                        <a:spcAft>
                          <a:spcPts val="0"/>
                        </a:spcAft>
                        <a:buNone/>
                      </a:pPr>
                      <a:r>
                        <a:rPr lang="en-US" sz="2400" b="0" strike="noStrike">
                          <a:solidFill>
                            <a:srgbClr val="000000"/>
                          </a:solidFill>
                          <a:latin typeface="+mn-lt"/>
                          <a:ea typeface="Times New Roman"/>
                          <a:cs typeface="Times New Roman"/>
                          <a:sym typeface="Times New Roman"/>
                        </a:rPr>
                        <a:t>Random Forest</a:t>
                      </a:r>
                      <a:endParaRPr sz="2400" b="0" strike="noStrike">
                        <a:solidFill>
                          <a:srgbClr val="000000"/>
                        </a:solidFill>
                        <a:latin typeface="+mn-lt"/>
                        <a:ea typeface="Arial"/>
                        <a:cs typeface="Arial"/>
                        <a:sym typeface="Arial"/>
                      </a:endParaRPr>
                    </a:p>
                    <a:p>
                      <a:pPr marL="0" marR="0" lvl="0" indent="0" algn="ctr" rtl="0">
                        <a:lnSpc>
                          <a:spcPct val="100000"/>
                        </a:lnSpc>
                        <a:spcBef>
                          <a:spcPts val="0"/>
                        </a:spcBef>
                        <a:spcAft>
                          <a:spcPts val="0"/>
                        </a:spcAft>
                        <a:buNone/>
                      </a:pPr>
                      <a:endParaRPr sz="2400" b="0" strike="noStrike">
                        <a:solidFill>
                          <a:srgbClr val="000000"/>
                        </a:solidFill>
                        <a:latin typeface="+mn-lt"/>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ctr" rtl="0">
                        <a:lnSpc>
                          <a:spcPct val="100000"/>
                        </a:lnSpc>
                        <a:spcBef>
                          <a:spcPts val="0"/>
                        </a:spcBef>
                        <a:spcAft>
                          <a:spcPts val="0"/>
                        </a:spcAft>
                        <a:buNone/>
                      </a:pPr>
                      <a:r>
                        <a:rPr lang="en-US" sz="2400" b="0" strike="noStrike" dirty="0">
                          <a:solidFill>
                            <a:srgbClr val="000000"/>
                          </a:solidFill>
                          <a:latin typeface="+mn-lt"/>
                          <a:ea typeface="Times New Roman"/>
                          <a:cs typeface="Times New Roman"/>
                          <a:sym typeface="Times New Roman"/>
                        </a:rPr>
                        <a:t>0.997</a:t>
                      </a:r>
                      <a:endParaRPr sz="2400" b="0" strike="noStrike" dirty="0">
                        <a:solidFill>
                          <a:srgbClr val="000000"/>
                        </a:solidFill>
                        <a:latin typeface="+mn-lt"/>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ctr" rtl="0">
                        <a:lnSpc>
                          <a:spcPct val="100000"/>
                        </a:lnSpc>
                        <a:spcBef>
                          <a:spcPts val="0"/>
                        </a:spcBef>
                        <a:spcAft>
                          <a:spcPts val="0"/>
                        </a:spcAft>
                        <a:buNone/>
                      </a:pPr>
                      <a:r>
                        <a:rPr lang="en-US" sz="2400" b="0" strike="noStrike" dirty="0">
                          <a:solidFill>
                            <a:srgbClr val="000000"/>
                          </a:solidFill>
                          <a:latin typeface="+mn-lt"/>
                          <a:ea typeface="Times New Roman"/>
                          <a:cs typeface="Times New Roman"/>
                          <a:sym typeface="Times New Roman"/>
                        </a:rPr>
                        <a:t>0.983</a:t>
                      </a:r>
                      <a:endParaRPr sz="2400" b="0" strike="noStrike" dirty="0">
                        <a:solidFill>
                          <a:srgbClr val="000000"/>
                        </a:solidFill>
                        <a:latin typeface="+mn-lt"/>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extLst>
                  <a:ext uri="{0D108BD9-81ED-4DB2-BD59-A6C34878D82A}">
                    <a16:rowId xmlns:a16="http://schemas.microsoft.com/office/drawing/2014/main" val="2652833583"/>
                  </a:ext>
                </a:extLst>
              </a:tr>
            </a:tbl>
          </a:graphicData>
        </a:graphic>
      </p:graphicFrame>
      <p:sp>
        <p:nvSpPr>
          <p:cNvPr id="4" name="TextBox 3">
            <a:extLst>
              <a:ext uri="{FF2B5EF4-FFF2-40B4-BE49-F238E27FC236}">
                <a16:creationId xmlns:a16="http://schemas.microsoft.com/office/drawing/2014/main" id="{FC21542F-E0D1-4CA0-AD08-E8AC16CB9173}"/>
              </a:ext>
            </a:extLst>
          </p:cNvPr>
          <p:cNvSpPr txBox="1"/>
          <p:nvPr/>
        </p:nvSpPr>
        <p:spPr>
          <a:xfrm>
            <a:off x="1123949" y="4462988"/>
            <a:ext cx="7191375" cy="2092881"/>
          </a:xfrm>
          <a:prstGeom prst="rect">
            <a:avLst/>
          </a:prstGeom>
          <a:noFill/>
        </p:spPr>
        <p:txBody>
          <a:bodyPr wrap="square">
            <a:spAutoFit/>
          </a:bodyPr>
          <a:lstStyle/>
          <a:p>
            <a:pPr marL="0" marR="0" lvl="0" indent="0" algn="ctr" rtl="0">
              <a:lnSpc>
                <a:spcPct val="100000"/>
              </a:lnSpc>
              <a:spcBef>
                <a:spcPts val="0"/>
              </a:spcBef>
              <a:spcAft>
                <a:spcPts val="0"/>
              </a:spcAft>
              <a:buNone/>
            </a:pPr>
            <a:endParaRPr lang="en-US" sz="1800" dirty="0">
              <a:latin typeface="Times New Roman"/>
              <a:ea typeface="Times New Roman"/>
              <a:cs typeface="Times New Roman"/>
              <a:sym typeface="Times New Roman"/>
            </a:endParaRPr>
          </a:p>
          <a:p>
            <a:pPr marL="457200" marR="0" lvl="0" indent="-342900" algn="l" rtl="0">
              <a:lnSpc>
                <a:spcPct val="100000"/>
              </a:lnSpc>
              <a:spcBef>
                <a:spcPts val="0"/>
              </a:spcBef>
              <a:spcAft>
                <a:spcPts val="0"/>
              </a:spcAft>
              <a:buSzPts val="1800"/>
              <a:buFont typeface="Times New Roman"/>
              <a:buChar char="●"/>
            </a:pPr>
            <a:r>
              <a:rPr lang="en-US" sz="2800" dirty="0">
                <a:ea typeface="Times New Roman"/>
                <a:cs typeface="Times New Roman"/>
                <a:sym typeface="Times New Roman"/>
              </a:rPr>
              <a:t>The random forest work best without overfitting it give large value for test data.</a:t>
            </a:r>
          </a:p>
          <a:p>
            <a:pPr marL="457200" marR="0" lvl="0" indent="-342900" algn="l" rtl="0">
              <a:lnSpc>
                <a:spcPct val="100000"/>
              </a:lnSpc>
              <a:spcBef>
                <a:spcPts val="0"/>
              </a:spcBef>
              <a:spcAft>
                <a:spcPts val="0"/>
              </a:spcAft>
              <a:buSzPts val="1800"/>
              <a:buFont typeface="Times New Roman"/>
              <a:buChar char="●"/>
            </a:pPr>
            <a:r>
              <a:rPr lang="en-US" sz="2800" dirty="0">
                <a:ea typeface="Times New Roman"/>
                <a:cs typeface="Times New Roman"/>
                <a:sym typeface="Times New Roman"/>
              </a:rPr>
              <a:t>Other metrics to measure the performance, MAE: 387.8, RMSE: 576.5; </a:t>
            </a:r>
            <a:r>
              <a:rPr lang="en-US" sz="2800" dirty="0" err="1">
                <a:ea typeface="Times New Roman"/>
                <a:cs typeface="Times New Roman"/>
                <a:sym typeface="Times New Roman"/>
              </a:rPr>
              <a:t>Avg_sales</a:t>
            </a:r>
            <a:r>
              <a:rPr lang="en-US" sz="2800" dirty="0">
                <a:ea typeface="Times New Roman"/>
                <a:cs typeface="Times New Roman"/>
                <a:sym typeface="Times New Roman"/>
              </a:rPr>
              <a:t>: 7000.</a:t>
            </a:r>
          </a:p>
        </p:txBody>
      </p:sp>
      <p:sp>
        <p:nvSpPr>
          <p:cNvPr id="5" name="TextBox 4">
            <a:extLst>
              <a:ext uri="{FF2B5EF4-FFF2-40B4-BE49-F238E27FC236}">
                <a16:creationId xmlns:a16="http://schemas.microsoft.com/office/drawing/2014/main" id="{2857EFE9-19B3-439B-AF06-FBC11BE69D52}"/>
              </a:ext>
            </a:extLst>
          </p:cNvPr>
          <p:cNvSpPr txBox="1"/>
          <p:nvPr/>
        </p:nvSpPr>
        <p:spPr>
          <a:xfrm>
            <a:off x="2418347" y="41582"/>
            <a:ext cx="4307305" cy="646331"/>
          </a:xfrm>
          <a:prstGeom prst="rect">
            <a:avLst/>
          </a:prstGeom>
          <a:noFill/>
        </p:spPr>
        <p:txBody>
          <a:bodyPr wrap="square" rtlCol="0">
            <a:spAutoFit/>
          </a:bodyPr>
          <a:lstStyle/>
          <a:p>
            <a:r>
              <a:rPr lang="en-IN" sz="3600" dirty="0">
                <a:solidFill>
                  <a:schemeClr val="tx2"/>
                </a:solidFill>
              </a:rPr>
              <a:t>Advanced Models</a:t>
            </a:r>
          </a:p>
        </p:txBody>
      </p:sp>
    </p:spTree>
    <p:extLst>
      <p:ext uri="{BB962C8B-B14F-4D97-AF65-F5344CB8AC3E}">
        <p14:creationId xmlns:p14="http://schemas.microsoft.com/office/powerpoint/2010/main" val="2357581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7DE2-A4F4-98E3-9F32-D3C9E5FFF7E5}"/>
              </a:ext>
            </a:extLst>
          </p:cNvPr>
          <p:cNvSpPr>
            <a:spLocks noGrp="1"/>
          </p:cNvSpPr>
          <p:nvPr>
            <p:ph type="title"/>
          </p:nvPr>
        </p:nvSpPr>
        <p:spPr>
          <a:xfrm>
            <a:off x="457200" y="133961"/>
            <a:ext cx="8229600" cy="808574"/>
          </a:xfrm>
        </p:spPr>
        <p:txBody>
          <a:bodyPr/>
          <a:lstStyle/>
          <a:p>
            <a:r>
              <a:rPr lang="en-US" dirty="0">
                <a:solidFill>
                  <a:schemeClr val="tx2"/>
                </a:solidFill>
              </a:rPr>
              <a:t>Customer-Centric Insights</a:t>
            </a:r>
          </a:p>
        </p:txBody>
      </p:sp>
      <p:sp>
        <p:nvSpPr>
          <p:cNvPr id="3" name="Content Placeholder 2">
            <a:extLst>
              <a:ext uri="{FF2B5EF4-FFF2-40B4-BE49-F238E27FC236}">
                <a16:creationId xmlns:a16="http://schemas.microsoft.com/office/drawing/2014/main" id="{C6D99912-5E89-7376-E770-150B4624BFAE}"/>
              </a:ext>
            </a:extLst>
          </p:cNvPr>
          <p:cNvSpPr>
            <a:spLocks noGrp="1"/>
          </p:cNvSpPr>
          <p:nvPr>
            <p:ph idx="1"/>
          </p:nvPr>
        </p:nvSpPr>
        <p:spPr>
          <a:xfrm>
            <a:off x="457200" y="995289"/>
            <a:ext cx="8229600" cy="4525963"/>
          </a:xfrm>
        </p:spPr>
        <p:txBody>
          <a:bodyPr>
            <a:noAutofit/>
          </a:bodyPr>
          <a:lstStyle/>
          <a:p>
            <a:r>
              <a:rPr lang="en-US" sz="2800" b="1" dirty="0">
                <a:solidFill>
                  <a:schemeClr val="tx2"/>
                </a:solidFill>
              </a:rPr>
              <a:t>Title</a:t>
            </a:r>
            <a:r>
              <a:rPr lang="en-US" sz="2800" dirty="0">
                <a:solidFill>
                  <a:schemeClr val="tx2"/>
                </a:solidFill>
              </a:rPr>
              <a:t>: How </a:t>
            </a:r>
            <a:r>
              <a:rPr lang="en-US" sz="2800" dirty="0" err="1">
                <a:solidFill>
                  <a:schemeClr val="tx2"/>
                </a:solidFill>
              </a:rPr>
              <a:t>Rossmann</a:t>
            </a:r>
            <a:r>
              <a:rPr lang="en-US" sz="2800" dirty="0">
                <a:solidFill>
                  <a:schemeClr val="tx2"/>
                </a:solidFill>
              </a:rPr>
              <a:t> Benefits?</a:t>
            </a:r>
          </a:p>
          <a:p>
            <a:endParaRPr lang="en-US" sz="2800" dirty="0"/>
          </a:p>
          <a:p>
            <a:r>
              <a:rPr lang="en-US" sz="2800" dirty="0"/>
              <a:t>+38% Sales with Promotions → Boost revenue via targeted promos.</a:t>
            </a:r>
          </a:p>
          <a:p>
            <a:r>
              <a:rPr lang="en-US" sz="2800" dirty="0"/>
              <a:t> Store Type B = Highest Sales → Guide store expansion plans.</a:t>
            </a:r>
          </a:p>
          <a:p>
            <a:r>
              <a:rPr lang="en-US" sz="2800" dirty="0"/>
              <a:t>School Holidays ↑ Sales, State Holidays ↓ Sales → Optimize staffing &amp; inventory.</a:t>
            </a:r>
          </a:p>
          <a:p>
            <a:r>
              <a:rPr lang="en-US" sz="2800" dirty="0"/>
              <a:t>Better Demand Forecasting → Prevent stockouts &amp; excess inventory.</a:t>
            </a:r>
          </a:p>
          <a:p>
            <a:r>
              <a:rPr lang="en-US" sz="2800" dirty="0"/>
              <a:t>Actionable Insights → Data-driven decision-making for revenue growth.</a:t>
            </a:r>
          </a:p>
        </p:txBody>
      </p:sp>
    </p:spTree>
    <p:extLst>
      <p:ext uri="{BB962C8B-B14F-4D97-AF65-F5344CB8AC3E}">
        <p14:creationId xmlns:p14="http://schemas.microsoft.com/office/powerpoint/2010/main" val="1493256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tx2"/>
                </a:solidFill>
              </a:rPr>
              <a:t>Problem Statement</a:t>
            </a:r>
          </a:p>
        </p:txBody>
      </p:sp>
      <p:sp>
        <p:nvSpPr>
          <p:cNvPr id="3" name="Content Placeholder 2"/>
          <p:cNvSpPr>
            <a:spLocks noGrp="1"/>
          </p:cNvSpPr>
          <p:nvPr>
            <p:ph idx="1"/>
          </p:nvPr>
        </p:nvSpPr>
        <p:spPr/>
        <p:txBody>
          <a:bodyPr/>
          <a:lstStyle/>
          <a:p>
            <a:r>
              <a:rPr dirty="0" err="1"/>
              <a:t>Rossmann</a:t>
            </a:r>
            <a:r>
              <a:rPr dirty="0"/>
              <a:t> operates over 3,000 stores across Europe. The goal is to predict daily sales for different stores using historical data, store information, promotions, and external factors such as holidays and seasons.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874B-1B81-458B-AA73-3F68C4120CBA}"/>
              </a:ext>
            </a:extLst>
          </p:cNvPr>
          <p:cNvSpPr>
            <a:spLocks noGrp="1"/>
          </p:cNvSpPr>
          <p:nvPr>
            <p:ph type="title"/>
          </p:nvPr>
        </p:nvSpPr>
        <p:spPr>
          <a:xfrm>
            <a:off x="457200" y="-30162"/>
            <a:ext cx="8229600" cy="1143000"/>
          </a:xfrm>
        </p:spPr>
        <p:txBody>
          <a:bodyPr/>
          <a:lstStyle/>
          <a:p>
            <a:r>
              <a:rPr lang="en-IN" dirty="0">
                <a:solidFill>
                  <a:schemeClr val="tx2"/>
                </a:solidFill>
              </a:rPr>
              <a:t>Conclusion</a:t>
            </a:r>
          </a:p>
        </p:txBody>
      </p:sp>
      <p:sp>
        <p:nvSpPr>
          <p:cNvPr id="3" name="Content Placeholder 2">
            <a:extLst>
              <a:ext uri="{FF2B5EF4-FFF2-40B4-BE49-F238E27FC236}">
                <a16:creationId xmlns:a16="http://schemas.microsoft.com/office/drawing/2014/main" id="{3D451134-B4E0-4787-9CF5-BDB282DC4A3E}"/>
              </a:ext>
            </a:extLst>
          </p:cNvPr>
          <p:cNvSpPr>
            <a:spLocks noGrp="1"/>
          </p:cNvSpPr>
          <p:nvPr>
            <p:ph idx="1"/>
          </p:nvPr>
        </p:nvSpPr>
        <p:spPr/>
        <p:txBody>
          <a:bodyPr>
            <a:normAutofit/>
          </a:bodyPr>
          <a:lstStyle/>
          <a:p>
            <a:r>
              <a:rPr lang="en-US" sz="2400" dirty="0"/>
              <a:t>From plot Sales and day of week, Sales highest on Monday and start declining from Tuesday to Saturday and on Sunday Sales almost near to Zero.</a:t>
            </a:r>
          </a:p>
          <a:p>
            <a:r>
              <a:rPr lang="en-US" sz="2400" dirty="0"/>
              <a:t>Plot between Promotion and Sales shows that promotion helps in increasing Sales.</a:t>
            </a:r>
          </a:p>
          <a:p>
            <a:r>
              <a:rPr lang="en-US" sz="2400" dirty="0"/>
              <a:t>Type of Store plays an important role in opening pattern of stores.</a:t>
            </a:r>
          </a:p>
          <a:p>
            <a:r>
              <a:rPr lang="en-US" sz="2400" dirty="0"/>
              <a:t>All Type ‘b’ stores have comparatively higher sales and it mostly constant with peaks appears on weekends.</a:t>
            </a:r>
          </a:p>
          <a:p>
            <a:r>
              <a:rPr lang="en-US" sz="2400" dirty="0"/>
              <a:t>Assortment Level ‘b’ is only offered at Store Type ‘b’.</a:t>
            </a:r>
          </a:p>
          <a:p>
            <a:pPr marL="0" indent="0">
              <a:buNone/>
            </a:pPr>
            <a:endParaRPr lang="en-IN" sz="2400" dirty="0"/>
          </a:p>
        </p:txBody>
      </p:sp>
      <p:sp>
        <p:nvSpPr>
          <p:cNvPr id="4" name="Thought Bubble: Cloud 3">
            <a:extLst>
              <a:ext uri="{FF2B5EF4-FFF2-40B4-BE49-F238E27FC236}">
                <a16:creationId xmlns:a16="http://schemas.microsoft.com/office/drawing/2014/main" id="{1E7954E9-A05D-4F57-8A9E-292E2E40F7FF}"/>
              </a:ext>
            </a:extLst>
          </p:cNvPr>
          <p:cNvSpPr/>
          <p:nvPr/>
        </p:nvSpPr>
        <p:spPr>
          <a:xfrm>
            <a:off x="6817896" y="275034"/>
            <a:ext cx="2053388" cy="1081485"/>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t>Recap</a:t>
            </a:r>
          </a:p>
        </p:txBody>
      </p:sp>
      <p:sp>
        <p:nvSpPr>
          <p:cNvPr id="5" name="TextBox 4">
            <a:extLst>
              <a:ext uri="{FF2B5EF4-FFF2-40B4-BE49-F238E27FC236}">
                <a16:creationId xmlns:a16="http://schemas.microsoft.com/office/drawing/2014/main" id="{151F2A4E-E330-F28F-EF1B-D70BF7C26D9D}"/>
              </a:ext>
            </a:extLst>
          </p:cNvPr>
          <p:cNvSpPr txBox="1"/>
          <p:nvPr/>
        </p:nvSpPr>
        <p:spPr>
          <a:xfrm>
            <a:off x="3664927" y="2492619"/>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408827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93AD43-AC7C-4A35-AB50-E574727D833F}"/>
              </a:ext>
            </a:extLst>
          </p:cNvPr>
          <p:cNvSpPr txBox="1"/>
          <p:nvPr/>
        </p:nvSpPr>
        <p:spPr>
          <a:xfrm>
            <a:off x="593558" y="1122947"/>
            <a:ext cx="8085221" cy="5577104"/>
          </a:xfrm>
          <a:prstGeom prst="rect">
            <a:avLst/>
          </a:prstGeom>
          <a:noFill/>
        </p:spPr>
        <p:txBody>
          <a:bodyPr wrap="square" rtlCol="0">
            <a:spAutoFit/>
          </a:bodyPr>
          <a:lstStyle/>
          <a:p>
            <a:pPr marL="285750" indent="-285750">
              <a:lnSpc>
                <a:spcPct val="135714"/>
              </a:lnSpc>
              <a:buFont typeface="Arial" panose="020B0604020202020204" pitchFamily="34" charset="0"/>
              <a:buChar char="•"/>
            </a:pPr>
            <a:r>
              <a:rPr lang="en-US" sz="2200" dirty="0"/>
              <a:t>We can observe that most of the stores remain closed during State Holidays. But it is interesting to note that the number of stores opened during School Holidays were more than that were opened during State Holidays.</a:t>
            </a:r>
            <a:endParaRPr lang="en-US" sz="2200" dirty="0">
              <a:solidFill>
                <a:srgbClr val="000000"/>
              </a:solidFill>
              <a:highlight>
                <a:srgbClr val="FFFFFF"/>
              </a:highlight>
              <a:ea typeface="Times New Roman"/>
              <a:cs typeface="Times New Roman"/>
              <a:sym typeface="Times New Roman"/>
            </a:endParaRPr>
          </a:p>
          <a:p>
            <a:pPr marL="285750" lvl="0" indent="-285750" algn="l" rtl="0">
              <a:lnSpc>
                <a:spcPct val="135714"/>
              </a:lnSpc>
              <a:spcBef>
                <a:spcPts val="0"/>
              </a:spcBef>
              <a:spcAft>
                <a:spcPts val="0"/>
              </a:spcAft>
              <a:buFont typeface="Arial" panose="020B0604020202020204" pitchFamily="34" charset="0"/>
              <a:buChar char="•"/>
            </a:pPr>
            <a:r>
              <a:rPr lang="en-US" sz="2200" dirty="0">
                <a:solidFill>
                  <a:srgbClr val="000000"/>
                </a:solidFill>
                <a:highlight>
                  <a:srgbClr val="FFFFFF"/>
                </a:highlight>
                <a:ea typeface="Times New Roman"/>
                <a:cs typeface="Times New Roman"/>
                <a:sym typeface="Times New Roman"/>
              </a:rPr>
              <a:t>The R Squared score of all Linear Regression Algorithm with or without Regularization are quite good which is 0.86. The R Squared score of the Decision Tree Regressor model we got 0.97 on test set which is also good.</a:t>
            </a:r>
          </a:p>
          <a:p>
            <a:pPr marL="285750" lvl="0" indent="-285750" algn="l" rtl="0">
              <a:lnSpc>
                <a:spcPct val="135714"/>
              </a:lnSpc>
              <a:spcBef>
                <a:spcPts val="0"/>
              </a:spcBef>
              <a:spcAft>
                <a:spcPts val="0"/>
              </a:spcAft>
              <a:buFont typeface="Arial" panose="020B0604020202020204" pitchFamily="34" charset="0"/>
              <a:buChar char="•"/>
            </a:pPr>
            <a:r>
              <a:rPr lang="en-US" sz="2200" dirty="0">
                <a:solidFill>
                  <a:srgbClr val="000000"/>
                </a:solidFill>
                <a:highlight>
                  <a:srgbClr val="FFFFFF"/>
                </a:highlight>
                <a:ea typeface="Times New Roman"/>
                <a:cs typeface="Times New Roman"/>
                <a:sym typeface="Times New Roman"/>
              </a:rPr>
              <a:t>The Random Forest regressor model performed 0.98 which is very well among the others.</a:t>
            </a:r>
          </a:p>
          <a:p>
            <a:pPr marL="285750" lvl="0" indent="-285750" algn="l" rtl="0">
              <a:lnSpc>
                <a:spcPct val="135714"/>
              </a:lnSpc>
              <a:spcBef>
                <a:spcPts val="0"/>
              </a:spcBef>
              <a:spcAft>
                <a:spcPts val="0"/>
              </a:spcAft>
              <a:buFont typeface="Arial" panose="020B0604020202020204" pitchFamily="34" charset="0"/>
              <a:buChar char="•"/>
            </a:pPr>
            <a:r>
              <a:rPr lang="en-US" sz="2200" dirty="0">
                <a:solidFill>
                  <a:srgbClr val="000000"/>
                </a:solidFill>
                <a:highlight>
                  <a:srgbClr val="FFFFFF"/>
                </a:highlight>
                <a:ea typeface="Times New Roman"/>
                <a:cs typeface="Times New Roman"/>
                <a:sym typeface="Times New Roman"/>
              </a:rPr>
              <a:t>We can say that random forest regressor model is our optimal model and can be deploy.</a:t>
            </a:r>
            <a:endParaRPr lang="en-US" sz="2200" dirty="0"/>
          </a:p>
        </p:txBody>
      </p:sp>
      <p:sp>
        <p:nvSpPr>
          <p:cNvPr id="3" name="Thought Bubble: Cloud 2">
            <a:extLst>
              <a:ext uri="{FF2B5EF4-FFF2-40B4-BE49-F238E27FC236}">
                <a16:creationId xmlns:a16="http://schemas.microsoft.com/office/drawing/2014/main" id="{2B4C0A24-ACF1-4EEE-86E6-B40AB7883C5D}"/>
              </a:ext>
            </a:extLst>
          </p:cNvPr>
          <p:cNvSpPr/>
          <p:nvPr/>
        </p:nvSpPr>
        <p:spPr>
          <a:xfrm>
            <a:off x="6817896" y="0"/>
            <a:ext cx="2053388" cy="1090863"/>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t>Recap</a:t>
            </a:r>
          </a:p>
        </p:txBody>
      </p:sp>
    </p:spTree>
    <p:extLst>
      <p:ext uri="{BB962C8B-B14F-4D97-AF65-F5344CB8AC3E}">
        <p14:creationId xmlns:p14="http://schemas.microsoft.com/office/powerpoint/2010/main" val="2133058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2DCBEBE2-3918-46A7-A622-5689A46C8751}"/>
              </a:ext>
            </a:extLst>
          </p:cNvPr>
          <p:cNvPicPr>
            <a:picLocks noChangeAspect="1"/>
          </p:cNvPicPr>
          <p:nvPr/>
        </p:nvPicPr>
        <p:blipFill>
          <a:blip r:embed="rId2"/>
          <a:srcRect l="4815" r="4167" b="-1"/>
          <a:stretch/>
        </p:blipFill>
        <p:spPr>
          <a:xfrm>
            <a:off x="20" y="1282"/>
            <a:ext cx="9143980" cy="6856718"/>
          </a:xfrm>
          <a:prstGeom prst="rect">
            <a:avLst/>
          </a:prstGeom>
        </p:spPr>
      </p:pic>
    </p:spTree>
    <p:extLst>
      <p:ext uri="{BB962C8B-B14F-4D97-AF65-F5344CB8AC3E}">
        <p14:creationId xmlns:p14="http://schemas.microsoft.com/office/powerpoint/2010/main" val="313626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3155-B3EF-4FC7-B6FD-A052ACDEE9DB}"/>
              </a:ext>
            </a:extLst>
          </p:cNvPr>
          <p:cNvSpPr>
            <a:spLocks noGrp="1"/>
          </p:cNvSpPr>
          <p:nvPr>
            <p:ph type="title"/>
          </p:nvPr>
        </p:nvSpPr>
        <p:spPr/>
        <p:txBody>
          <a:bodyPr/>
          <a:lstStyle/>
          <a:p>
            <a:r>
              <a:rPr lang="en-IN" dirty="0">
                <a:solidFill>
                  <a:schemeClr val="tx2"/>
                </a:solidFill>
              </a:rPr>
              <a:t>Did you Know?</a:t>
            </a:r>
          </a:p>
        </p:txBody>
      </p:sp>
      <p:sp>
        <p:nvSpPr>
          <p:cNvPr id="3" name="Content Placeholder 2">
            <a:extLst>
              <a:ext uri="{FF2B5EF4-FFF2-40B4-BE49-F238E27FC236}">
                <a16:creationId xmlns:a16="http://schemas.microsoft.com/office/drawing/2014/main" id="{148189A6-8572-43DF-BA6C-8ACD8D10E9D8}"/>
              </a:ext>
            </a:extLst>
          </p:cNvPr>
          <p:cNvSpPr>
            <a:spLocks noGrp="1"/>
          </p:cNvSpPr>
          <p:nvPr>
            <p:ph idx="1"/>
          </p:nvPr>
        </p:nvSpPr>
        <p:spPr/>
        <p:txBody>
          <a:bodyPr/>
          <a:lstStyle/>
          <a:p>
            <a:r>
              <a:rPr lang="en-US" dirty="0"/>
              <a:t>Imagine you're the manager of a </a:t>
            </a:r>
            <a:r>
              <a:rPr lang="en-US" dirty="0" err="1"/>
              <a:t>Rossmann</a:t>
            </a:r>
            <a:r>
              <a:rPr lang="en-US" dirty="0"/>
              <a:t> store. Tomorrow is a holiday, but you don’t know how much inventory to order. You either overstock and waste money, or understock and lose customers. What if a model could make this decision for you?</a:t>
            </a:r>
            <a:endParaRPr lang="en-IN" dirty="0"/>
          </a:p>
        </p:txBody>
      </p:sp>
    </p:spTree>
    <p:extLst>
      <p:ext uri="{BB962C8B-B14F-4D97-AF65-F5344CB8AC3E}">
        <p14:creationId xmlns:p14="http://schemas.microsoft.com/office/powerpoint/2010/main" val="158855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F8D5-C8C4-C163-65A6-BF4FA601E135}"/>
              </a:ext>
            </a:extLst>
          </p:cNvPr>
          <p:cNvSpPr>
            <a:spLocks noGrp="1"/>
          </p:cNvSpPr>
          <p:nvPr>
            <p:ph type="title"/>
          </p:nvPr>
        </p:nvSpPr>
        <p:spPr>
          <a:xfrm>
            <a:off x="457200" y="119893"/>
            <a:ext cx="8229600" cy="850777"/>
          </a:xfrm>
        </p:spPr>
        <p:txBody>
          <a:bodyPr/>
          <a:lstStyle/>
          <a:p>
            <a:r>
              <a:rPr lang="en-US" dirty="0">
                <a:solidFill>
                  <a:schemeClr val="tx2"/>
                </a:solidFill>
              </a:rPr>
              <a:t>Proof-of-Concept (PoC)</a:t>
            </a:r>
          </a:p>
        </p:txBody>
      </p:sp>
      <p:sp>
        <p:nvSpPr>
          <p:cNvPr id="3" name="Content Placeholder 2">
            <a:extLst>
              <a:ext uri="{FF2B5EF4-FFF2-40B4-BE49-F238E27FC236}">
                <a16:creationId xmlns:a16="http://schemas.microsoft.com/office/drawing/2014/main" id="{F2983E0B-C038-18B7-B17F-5592EFA484CE}"/>
              </a:ext>
            </a:extLst>
          </p:cNvPr>
          <p:cNvSpPr>
            <a:spLocks noGrp="1"/>
          </p:cNvSpPr>
          <p:nvPr>
            <p:ph idx="1"/>
          </p:nvPr>
        </p:nvSpPr>
        <p:spPr>
          <a:xfrm>
            <a:off x="457200" y="995288"/>
            <a:ext cx="8229600" cy="4525963"/>
          </a:xfrm>
        </p:spPr>
        <p:txBody>
          <a:bodyPr>
            <a:noAutofit/>
          </a:bodyPr>
          <a:lstStyle/>
          <a:p>
            <a:pPr marL="0" indent="0">
              <a:buNone/>
            </a:pPr>
            <a:r>
              <a:rPr lang="en-US" sz="2000" b="1" dirty="0">
                <a:solidFill>
                  <a:schemeClr val="tx2"/>
                </a:solidFill>
              </a:rPr>
              <a:t>Objective</a:t>
            </a:r>
            <a:r>
              <a:rPr lang="en-US" sz="2000" dirty="0"/>
              <a:t>:	</a:t>
            </a:r>
          </a:p>
          <a:p>
            <a:r>
              <a:rPr lang="en-US" sz="2000" dirty="0"/>
              <a:t>Demonstrate analytical expertise using Kaggle data.	</a:t>
            </a:r>
          </a:p>
          <a:p>
            <a:r>
              <a:rPr lang="en-US" sz="2000" dirty="0"/>
              <a:t>Deliver a scalable sales forecasting solution for </a:t>
            </a:r>
            <a:r>
              <a:rPr lang="en-US" sz="2000" dirty="0" err="1"/>
              <a:t>Rossmann</a:t>
            </a:r>
            <a:r>
              <a:rPr lang="en-US" sz="2000" dirty="0"/>
              <a:t>.</a:t>
            </a:r>
          </a:p>
          <a:p>
            <a:endParaRPr lang="en-US" sz="2000" dirty="0"/>
          </a:p>
          <a:p>
            <a:pPr marL="0" indent="0">
              <a:buNone/>
            </a:pPr>
            <a:r>
              <a:rPr lang="en-US" sz="2000" b="1" dirty="0">
                <a:solidFill>
                  <a:schemeClr val="tx2"/>
                </a:solidFill>
              </a:rPr>
              <a:t>Approach</a:t>
            </a:r>
            <a:r>
              <a:rPr lang="en-US" sz="2000" dirty="0"/>
              <a:t>:</a:t>
            </a:r>
          </a:p>
          <a:p>
            <a:r>
              <a:rPr lang="en-US" sz="2000" dirty="0"/>
              <a:t>Preprocessing: Handle missing data &amp; feature engineering.</a:t>
            </a:r>
          </a:p>
          <a:p>
            <a:r>
              <a:rPr lang="en-US" sz="2000" dirty="0"/>
              <a:t>EDA: Identify sales trends &amp; promo effectiveness.</a:t>
            </a:r>
          </a:p>
          <a:p>
            <a:r>
              <a:rPr lang="en-US" sz="2000" dirty="0"/>
              <a:t>Modeling: Compare Decision Tree, Random Forest.</a:t>
            </a:r>
          </a:p>
          <a:p>
            <a:r>
              <a:rPr lang="en-US" sz="2000" dirty="0"/>
              <a:t>Evaluation: Use R², RMSE &amp; residual analysis for validation.</a:t>
            </a:r>
          </a:p>
          <a:p>
            <a:endParaRPr lang="en-US" sz="2000" dirty="0"/>
          </a:p>
          <a:p>
            <a:pPr marL="0" indent="0">
              <a:buNone/>
            </a:pPr>
            <a:r>
              <a:rPr lang="en-US" sz="2000" b="1" dirty="0">
                <a:solidFill>
                  <a:schemeClr val="tx2"/>
                </a:solidFill>
              </a:rPr>
              <a:t>Business Impact:</a:t>
            </a:r>
          </a:p>
          <a:p>
            <a:r>
              <a:rPr lang="en-US" sz="2000" dirty="0"/>
              <a:t>Optimized inventory management &amp; demand forecasting.</a:t>
            </a:r>
          </a:p>
          <a:p>
            <a:r>
              <a:rPr lang="en-US" sz="2000" dirty="0"/>
              <a:t>Data-driven promo &amp; store expansion strategies.</a:t>
            </a:r>
          </a:p>
          <a:p>
            <a:r>
              <a:rPr lang="en-US" sz="2000" dirty="0"/>
              <a:t>Higher revenue through stockout &amp; overstock prevention.</a:t>
            </a:r>
          </a:p>
        </p:txBody>
      </p:sp>
    </p:spTree>
    <p:extLst>
      <p:ext uri="{BB962C8B-B14F-4D97-AF65-F5344CB8AC3E}">
        <p14:creationId xmlns:p14="http://schemas.microsoft.com/office/powerpoint/2010/main" val="3558473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tx2"/>
                </a:solidFill>
              </a:rPr>
              <a:t>Dataset Overview</a:t>
            </a:r>
          </a:p>
        </p:txBody>
      </p:sp>
      <p:sp>
        <p:nvSpPr>
          <p:cNvPr id="3" name="Content Placeholder 2"/>
          <p:cNvSpPr>
            <a:spLocks noGrp="1"/>
          </p:cNvSpPr>
          <p:nvPr>
            <p:ph idx="1"/>
          </p:nvPr>
        </p:nvSpPr>
        <p:spPr/>
        <p:txBody>
          <a:bodyPr/>
          <a:lstStyle/>
          <a:p>
            <a:r>
              <a:rPr lang="en-US" dirty="0"/>
              <a:t>The data collected had two different data files</a:t>
            </a:r>
          </a:p>
          <a:p>
            <a:pPr marL="0" indent="0">
              <a:buNone/>
            </a:pPr>
            <a:r>
              <a:rPr lang="en-US" dirty="0"/>
              <a:t>1.Rossmann Stores Data:</a:t>
            </a:r>
          </a:p>
          <a:p>
            <a:r>
              <a:rPr lang="en-US" dirty="0"/>
              <a:t>Historical data including Sales</a:t>
            </a:r>
          </a:p>
          <a:p>
            <a:pPr marL="0" indent="0">
              <a:buNone/>
            </a:pPr>
            <a:r>
              <a:rPr lang="en-US" dirty="0"/>
              <a:t>2. Store:</a:t>
            </a:r>
          </a:p>
          <a:p>
            <a:r>
              <a:rPr lang="en-US" dirty="0"/>
              <a:t>Supplemental information about the stores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ECE4-ED21-4E3C-ADD0-A010B81A850D}"/>
              </a:ext>
            </a:extLst>
          </p:cNvPr>
          <p:cNvSpPr>
            <a:spLocks noGrp="1"/>
          </p:cNvSpPr>
          <p:nvPr>
            <p:ph type="title"/>
          </p:nvPr>
        </p:nvSpPr>
        <p:spPr/>
        <p:txBody>
          <a:bodyPr/>
          <a:lstStyle/>
          <a:p>
            <a:r>
              <a:rPr lang="en-IN" dirty="0">
                <a:solidFill>
                  <a:schemeClr val="tx2"/>
                </a:solidFill>
              </a:rPr>
              <a:t>Data Features </a:t>
            </a:r>
          </a:p>
        </p:txBody>
      </p:sp>
      <p:sp>
        <p:nvSpPr>
          <p:cNvPr id="3" name="Content Placeholder 2">
            <a:extLst>
              <a:ext uri="{FF2B5EF4-FFF2-40B4-BE49-F238E27FC236}">
                <a16:creationId xmlns:a16="http://schemas.microsoft.com/office/drawing/2014/main" id="{D09A14B0-B886-4FF4-B689-F1FA00E7DBAD}"/>
              </a:ext>
            </a:extLst>
          </p:cNvPr>
          <p:cNvSpPr>
            <a:spLocks noGrp="1"/>
          </p:cNvSpPr>
          <p:nvPr>
            <p:ph idx="1"/>
          </p:nvPr>
        </p:nvSpPr>
        <p:spPr/>
        <p:txBody>
          <a:bodyPr>
            <a:noAutofit/>
          </a:bodyPr>
          <a:lstStyle/>
          <a:p>
            <a:pPr marL="228600" marR="0" lvl="0" indent="-203200" algn="l" defTabSz="914400" rtl="0" eaLnBrk="1" fontAlgn="auto" latinLnBrk="0" hangingPunct="1">
              <a:lnSpc>
                <a:spcPct val="90000"/>
              </a:lnSpc>
              <a:spcBef>
                <a:spcPts val="1001"/>
              </a:spcBef>
              <a:spcAft>
                <a:spcPts val="0"/>
              </a:spcAft>
              <a:buClr>
                <a:srgbClr val="000000"/>
              </a:buClr>
              <a:buSzPts val="1400"/>
              <a:buFont typeface="Arial"/>
              <a:buChar char="•"/>
              <a:tabLst/>
              <a:defRPr/>
            </a:pPr>
            <a:r>
              <a:rPr kumimoji="0" lang="en-US" b="0" i="0" u="none" strike="noStrike" kern="0" cap="none" spc="0" normalizeH="0" baseline="0" noProof="0" dirty="0">
                <a:ln>
                  <a:noFill/>
                </a:ln>
                <a:solidFill>
                  <a:srgbClr val="000000"/>
                </a:solidFill>
                <a:effectLst/>
                <a:uLnTx/>
                <a:uFillTx/>
                <a:ea typeface="Montserrat"/>
                <a:cs typeface="Montserrat"/>
                <a:sym typeface="Montserrat"/>
              </a:rPr>
              <a:t>Most of the fields are self-explanatory. The following are descriptions for those that aren't.</a:t>
            </a:r>
            <a:endParaRPr kumimoji="0" lang="en-US" b="0" i="0" u="none" strike="noStrike" kern="0" cap="none" spc="0" normalizeH="0" baseline="0" noProof="0" dirty="0">
              <a:ln>
                <a:noFill/>
              </a:ln>
              <a:solidFill>
                <a:srgbClr val="000000"/>
              </a:solidFill>
              <a:effectLst/>
              <a:uLnTx/>
              <a:uFillTx/>
              <a:ea typeface="Calibri"/>
              <a:cs typeface="Calibri"/>
              <a:sym typeface="Calibri"/>
            </a:endParaRPr>
          </a:p>
          <a:p>
            <a:pPr marL="228600" marR="0" lvl="0" indent="-203200" algn="l" defTabSz="914400" rtl="0" eaLnBrk="1" fontAlgn="auto" latinLnBrk="0" hangingPunct="1">
              <a:lnSpc>
                <a:spcPct val="90000"/>
              </a:lnSpc>
              <a:spcBef>
                <a:spcPts val="1001"/>
              </a:spcBef>
              <a:spcAft>
                <a:spcPts val="0"/>
              </a:spcAft>
              <a:buClr>
                <a:srgbClr val="000000"/>
              </a:buClr>
              <a:buSzPts val="1400"/>
              <a:buFont typeface="Arial"/>
              <a:buChar char="•"/>
              <a:tabLst/>
              <a:defRPr/>
            </a:pPr>
            <a:r>
              <a:rPr kumimoji="0" lang="en-US" b="1" i="0" u="none" strike="noStrike" kern="0" cap="none" spc="0" normalizeH="0" baseline="0" noProof="0" dirty="0">
                <a:ln>
                  <a:noFill/>
                </a:ln>
                <a:solidFill>
                  <a:srgbClr val="000000"/>
                </a:solidFill>
                <a:effectLst/>
                <a:uLnTx/>
                <a:uFillTx/>
                <a:ea typeface="Montserrat"/>
                <a:cs typeface="Montserrat"/>
                <a:sym typeface="Montserrat"/>
              </a:rPr>
              <a:t>Id </a:t>
            </a:r>
            <a:r>
              <a:rPr kumimoji="0" lang="en-US" b="0" i="0" u="none" strike="noStrike" kern="0" cap="none" spc="0" normalizeH="0" baseline="0" noProof="0" dirty="0">
                <a:ln>
                  <a:noFill/>
                </a:ln>
                <a:solidFill>
                  <a:srgbClr val="000000"/>
                </a:solidFill>
                <a:effectLst/>
                <a:uLnTx/>
                <a:uFillTx/>
                <a:ea typeface="Montserrat"/>
                <a:cs typeface="Montserrat"/>
                <a:sym typeface="Montserrat"/>
              </a:rPr>
              <a:t>- an Id that represents a (Store, Date) duple within the test set</a:t>
            </a:r>
            <a:endParaRPr kumimoji="0" lang="en-US" b="0" i="0" u="none" strike="noStrike" kern="0" cap="none" spc="0" normalizeH="0" baseline="0" noProof="0" dirty="0">
              <a:ln>
                <a:noFill/>
              </a:ln>
              <a:solidFill>
                <a:srgbClr val="000000"/>
              </a:solidFill>
              <a:effectLst/>
              <a:uLnTx/>
              <a:uFillTx/>
              <a:ea typeface="Calibri"/>
              <a:cs typeface="Calibri"/>
              <a:sym typeface="Calibri"/>
            </a:endParaRPr>
          </a:p>
          <a:p>
            <a:pPr marL="228600" marR="0" lvl="0" indent="-203200" algn="l" defTabSz="914400" rtl="0" eaLnBrk="1" fontAlgn="auto" latinLnBrk="0" hangingPunct="1">
              <a:lnSpc>
                <a:spcPct val="90000"/>
              </a:lnSpc>
              <a:spcBef>
                <a:spcPts val="1001"/>
              </a:spcBef>
              <a:spcAft>
                <a:spcPts val="0"/>
              </a:spcAft>
              <a:buClr>
                <a:srgbClr val="000000"/>
              </a:buClr>
              <a:buSzPts val="1400"/>
              <a:buFont typeface="Arial"/>
              <a:buChar char="•"/>
              <a:tabLst/>
              <a:defRPr/>
            </a:pPr>
            <a:r>
              <a:rPr kumimoji="0" lang="en-US" b="1" i="0" u="none" strike="noStrike" kern="0" cap="none" spc="0" normalizeH="0" baseline="0" noProof="0" dirty="0">
                <a:ln>
                  <a:noFill/>
                </a:ln>
                <a:solidFill>
                  <a:srgbClr val="000000"/>
                </a:solidFill>
                <a:effectLst/>
                <a:uLnTx/>
                <a:uFillTx/>
                <a:ea typeface="Montserrat"/>
                <a:cs typeface="Montserrat"/>
                <a:sym typeface="Montserrat"/>
              </a:rPr>
              <a:t>Store</a:t>
            </a:r>
            <a:r>
              <a:rPr kumimoji="0" lang="en-US" b="0" i="0" u="none" strike="noStrike" kern="0" cap="none" spc="0" normalizeH="0" baseline="0" noProof="0" dirty="0">
                <a:ln>
                  <a:noFill/>
                </a:ln>
                <a:solidFill>
                  <a:srgbClr val="000000"/>
                </a:solidFill>
                <a:effectLst/>
                <a:uLnTx/>
                <a:uFillTx/>
                <a:ea typeface="Montserrat"/>
                <a:cs typeface="Montserrat"/>
                <a:sym typeface="Montserrat"/>
              </a:rPr>
              <a:t> - a unique Id for each store</a:t>
            </a:r>
            <a:endParaRPr kumimoji="0" lang="en-US" b="0" i="0" u="none" strike="noStrike" kern="0" cap="none" spc="0" normalizeH="0" baseline="0" noProof="0" dirty="0">
              <a:ln>
                <a:noFill/>
              </a:ln>
              <a:solidFill>
                <a:srgbClr val="000000"/>
              </a:solidFill>
              <a:effectLst/>
              <a:uLnTx/>
              <a:uFillTx/>
              <a:ea typeface="Calibri"/>
              <a:cs typeface="Calibri"/>
              <a:sym typeface="Calibri"/>
            </a:endParaRPr>
          </a:p>
          <a:p>
            <a:pPr marL="228600" marR="0" lvl="0" indent="-203200" algn="l" defTabSz="914400" rtl="0" eaLnBrk="1" fontAlgn="auto" latinLnBrk="0" hangingPunct="1">
              <a:lnSpc>
                <a:spcPct val="90000"/>
              </a:lnSpc>
              <a:spcBef>
                <a:spcPts val="1001"/>
              </a:spcBef>
              <a:spcAft>
                <a:spcPts val="0"/>
              </a:spcAft>
              <a:buClr>
                <a:srgbClr val="000000"/>
              </a:buClr>
              <a:buSzPts val="1400"/>
              <a:buFont typeface="Arial"/>
              <a:buChar char="•"/>
              <a:tabLst/>
              <a:defRPr/>
            </a:pPr>
            <a:r>
              <a:rPr kumimoji="0" lang="en-US" b="1" i="0" u="none" strike="noStrike" kern="0" cap="none" spc="0" normalizeH="0" baseline="0" noProof="0" dirty="0">
                <a:ln>
                  <a:noFill/>
                </a:ln>
                <a:solidFill>
                  <a:srgbClr val="000000"/>
                </a:solidFill>
                <a:effectLst/>
                <a:uLnTx/>
                <a:uFillTx/>
                <a:ea typeface="Montserrat"/>
                <a:cs typeface="Montserrat"/>
                <a:sym typeface="Montserrat"/>
              </a:rPr>
              <a:t>Sales</a:t>
            </a:r>
            <a:r>
              <a:rPr kumimoji="0" lang="en-US" b="0" i="0" u="none" strike="noStrike" kern="0" cap="none" spc="0" normalizeH="0" baseline="0" noProof="0" dirty="0">
                <a:ln>
                  <a:noFill/>
                </a:ln>
                <a:solidFill>
                  <a:srgbClr val="000000"/>
                </a:solidFill>
                <a:effectLst/>
                <a:uLnTx/>
                <a:uFillTx/>
                <a:ea typeface="Montserrat"/>
                <a:cs typeface="Montserrat"/>
                <a:sym typeface="Montserrat"/>
              </a:rPr>
              <a:t> - the turnover for any given day (this is what you are predicting)</a:t>
            </a:r>
            <a:endParaRPr kumimoji="0" lang="en-US" b="0" i="0" u="none" strike="noStrike" kern="0" cap="none" spc="0" normalizeH="0" baseline="0" noProof="0" dirty="0">
              <a:ln>
                <a:noFill/>
              </a:ln>
              <a:solidFill>
                <a:srgbClr val="000000"/>
              </a:solidFill>
              <a:effectLst/>
              <a:uLnTx/>
              <a:uFillTx/>
              <a:ea typeface="Calibri"/>
              <a:cs typeface="Calibri"/>
              <a:sym typeface="Calibri"/>
            </a:endParaRPr>
          </a:p>
          <a:p>
            <a:pPr marL="228600" marR="0" lvl="0" indent="-203200" algn="l" defTabSz="914400" rtl="0" eaLnBrk="1" fontAlgn="auto" latinLnBrk="0" hangingPunct="1">
              <a:lnSpc>
                <a:spcPct val="90000"/>
              </a:lnSpc>
              <a:spcBef>
                <a:spcPts val="1001"/>
              </a:spcBef>
              <a:spcAft>
                <a:spcPts val="0"/>
              </a:spcAft>
              <a:buClr>
                <a:srgbClr val="000000"/>
              </a:buClr>
              <a:buSzPts val="1400"/>
              <a:buFont typeface="Arial"/>
              <a:buChar char="•"/>
              <a:tabLst/>
              <a:defRPr/>
            </a:pPr>
            <a:r>
              <a:rPr kumimoji="0" lang="en-US" b="1" i="0" u="none" strike="noStrike" kern="0" cap="none" spc="0" normalizeH="0" baseline="0" noProof="0" dirty="0">
                <a:ln>
                  <a:noFill/>
                </a:ln>
                <a:solidFill>
                  <a:srgbClr val="000000"/>
                </a:solidFill>
                <a:effectLst/>
                <a:uLnTx/>
                <a:uFillTx/>
                <a:ea typeface="Montserrat"/>
                <a:cs typeface="Montserrat"/>
                <a:sym typeface="Montserrat"/>
              </a:rPr>
              <a:t>Customers</a:t>
            </a:r>
            <a:r>
              <a:rPr kumimoji="0" lang="en-US" b="0" i="0" u="none" strike="noStrike" kern="0" cap="none" spc="0" normalizeH="0" baseline="0" noProof="0" dirty="0">
                <a:ln>
                  <a:noFill/>
                </a:ln>
                <a:solidFill>
                  <a:srgbClr val="000000"/>
                </a:solidFill>
                <a:effectLst/>
                <a:uLnTx/>
                <a:uFillTx/>
                <a:ea typeface="Montserrat"/>
                <a:cs typeface="Montserrat"/>
                <a:sym typeface="Montserrat"/>
              </a:rPr>
              <a:t> - the number of customers on a given day</a:t>
            </a:r>
            <a:endParaRPr kumimoji="0" lang="en-US" b="0" i="0" u="none" strike="noStrike" kern="0" cap="none" spc="0" normalizeH="0" baseline="0" noProof="0" dirty="0">
              <a:ln>
                <a:noFill/>
              </a:ln>
              <a:solidFill>
                <a:srgbClr val="000000"/>
              </a:solidFill>
              <a:effectLst/>
              <a:uLnTx/>
              <a:uFillTx/>
              <a:ea typeface="Calibri"/>
              <a:cs typeface="Calibri"/>
              <a:sym typeface="Calibri"/>
            </a:endParaRPr>
          </a:p>
          <a:p>
            <a:endParaRPr lang="en-IN" dirty="0"/>
          </a:p>
        </p:txBody>
      </p:sp>
    </p:spTree>
    <p:extLst>
      <p:ext uri="{BB962C8B-B14F-4D97-AF65-F5344CB8AC3E}">
        <p14:creationId xmlns:p14="http://schemas.microsoft.com/office/powerpoint/2010/main" val="1402469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2F6328-42F5-4BA0-8869-BEFAF003B507}"/>
              </a:ext>
            </a:extLst>
          </p:cNvPr>
          <p:cNvSpPr>
            <a:spLocks noGrp="1"/>
          </p:cNvSpPr>
          <p:nvPr>
            <p:ph idx="1"/>
          </p:nvPr>
        </p:nvSpPr>
        <p:spPr>
          <a:xfrm>
            <a:off x="348017" y="322818"/>
            <a:ext cx="8229600" cy="4525963"/>
          </a:xfrm>
        </p:spPr>
        <p:txBody>
          <a:bodyPr>
            <a:noAutofit/>
          </a:bodyPr>
          <a:lstStyle/>
          <a:p>
            <a:pPr marL="228600" marR="0" lvl="0" indent="-203200" algn="l" defTabSz="914400" rtl="0" eaLnBrk="1" fontAlgn="auto" latinLnBrk="0" hangingPunct="1">
              <a:lnSpc>
                <a:spcPct val="90000"/>
              </a:lnSpc>
              <a:spcBef>
                <a:spcPts val="1001"/>
              </a:spcBef>
              <a:spcAft>
                <a:spcPts val="0"/>
              </a:spcAft>
              <a:buClr>
                <a:srgbClr val="000000"/>
              </a:buClr>
              <a:buSzPts val="1400"/>
              <a:buFont typeface="Arial"/>
              <a:buChar char="•"/>
              <a:tabLst/>
              <a:defRPr/>
            </a:pPr>
            <a:r>
              <a:rPr kumimoji="0" lang="en-US" sz="2600" b="1" i="0" u="none" strike="noStrike" kern="0" cap="none" spc="0" normalizeH="0" baseline="0" noProof="0" dirty="0">
                <a:ln>
                  <a:noFill/>
                </a:ln>
                <a:solidFill>
                  <a:srgbClr val="000000"/>
                </a:solidFill>
                <a:effectLst/>
                <a:uLnTx/>
                <a:uFillTx/>
                <a:ea typeface="Montserrat"/>
                <a:cs typeface="Montserrat"/>
                <a:sym typeface="Montserrat"/>
              </a:rPr>
              <a:t>Open</a:t>
            </a:r>
            <a:r>
              <a:rPr kumimoji="0" lang="en-US" sz="2600" b="0" i="0" u="none" strike="noStrike" kern="0" cap="none" spc="0" normalizeH="0" baseline="0" noProof="0" dirty="0">
                <a:ln>
                  <a:noFill/>
                </a:ln>
                <a:solidFill>
                  <a:srgbClr val="000000"/>
                </a:solidFill>
                <a:effectLst/>
                <a:uLnTx/>
                <a:uFillTx/>
                <a:ea typeface="Montserrat"/>
                <a:cs typeface="Montserrat"/>
                <a:sym typeface="Montserrat"/>
              </a:rPr>
              <a:t> - an indicator for whether the store was open: 0 = closed, 1 = open</a:t>
            </a:r>
            <a:endParaRPr kumimoji="0" lang="en-US" sz="2600" b="0" i="0" u="none" strike="noStrike" kern="0" cap="none" spc="0" normalizeH="0" baseline="0" noProof="0" dirty="0">
              <a:ln>
                <a:noFill/>
              </a:ln>
              <a:solidFill>
                <a:srgbClr val="000000"/>
              </a:solidFill>
              <a:effectLst/>
              <a:uLnTx/>
              <a:uFillTx/>
              <a:ea typeface="Calibri"/>
              <a:cs typeface="Calibri"/>
              <a:sym typeface="Calibri"/>
            </a:endParaRPr>
          </a:p>
          <a:p>
            <a:pPr marL="228600" marR="0" lvl="0" indent="-196850" algn="just" defTabSz="914400" rtl="0" eaLnBrk="1" fontAlgn="auto" latinLnBrk="0" hangingPunct="1">
              <a:lnSpc>
                <a:spcPct val="100000"/>
              </a:lnSpc>
              <a:spcBef>
                <a:spcPts val="0"/>
              </a:spcBef>
              <a:spcAft>
                <a:spcPts val="0"/>
              </a:spcAft>
              <a:buClr>
                <a:srgbClr val="000000"/>
              </a:buClr>
              <a:buSzPts val="1400"/>
              <a:buFont typeface="Arial"/>
              <a:buChar char="•"/>
              <a:tabLst/>
              <a:defRPr/>
            </a:pPr>
            <a:r>
              <a:rPr kumimoji="0" lang="en-US" sz="2600" b="1" i="0" u="none" strike="noStrike" kern="0" cap="none" spc="0" normalizeH="0" baseline="0" noProof="0" dirty="0">
                <a:ln>
                  <a:noFill/>
                </a:ln>
                <a:solidFill>
                  <a:srgbClr val="000000"/>
                </a:solidFill>
                <a:effectLst/>
                <a:uLnTx/>
                <a:uFillTx/>
                <a:ea typeface="Montserrat"/>
                <a:cs typeface="Montserrat"/>
                <a:sym typeface="Montserrat"/>
              </a:rPr>
              <a:t>State Holiday </a:t>
            </a:r>
            <a:r>
              <a:rPr kumimoji="0" lang="en-US" sz="2600" b="0" i="0" u="none" strike="noStrike" kern="0" cap="none" spc="0" normalizeH="0" baseline="0" noProof="0" dirty="0">
                <a:ln>
                  <a:noFill/>
                </a:ln>
                <a:solidFill>
                  <a:srgbClr val="000000"/>
                </a:solidFill>
                <a:effectLst/>
                <a:uLnTx/>
                <a:uFillTx/>
                <a:ea typeface="Montserrat"/>
                <a:cs typeface="Montserrat"/>
                <a:sym typeface="Montserrat"/>
              </a:rPr>
              <a:t>- Indicates a state holiday. Normally all stores, with few exceptions, are closed on state holidays. Note that all schools are closed on public holidays and weekends. a = public holiday, b = Easter holiday, c = Christmas, 0 = None</a:t>
            </a:r>
            <a:endParaRPr lang="en-US" sz="2600" kern="0" dirty="0">
              <a:solidFill>
                <a:srgbClr val="F5FDFF"/>
              </a:solidFill>
              <a:cs typeface="Arial"/>
              <a:sym typeface="Arial"/>
            </a:endParaRPr>
          </a:p>
          <a:p>
            <a:pPr marL="228600" marR="0" lvl="0" indent="-196850" algn="just" defTabSz="914400" rtl="0" eaLnBrk="1" fontAlgn="auto" latinLnBrk="0" hangingPunct="1">
              <a:lnSpc>
                <a:spcPct val="100000"/>
              </a:lnSpc>
              <a:spcBef>
                <a:spcPts val="0"/>
              </a:spcBef>
              <a:spcAft>
                <a:spcPts val="0"/>
              </a:spcAft>
              <a:buClr>
                <a:srgbClr val="000000"/>
              </a:buClr>
              <a:buSzPts val="1400"/>
              <a:buFont typeface="Arial"/>
              <a:buChar char="•"/>
              <a:tabLst/>
              <a:defRPr/>
            </a:pPr>
            <a:r>
              <a:rPr kumimoji="0" lang="en-US" sz="2600" b="1" i="0" u="none" strike="noStrike" kern="0" cap="none" spc="0" normalizeH="0" baseline="0" noProof="0" dirty="0">
                <a:ln>
                  <a:noFill/>
                </a:ln>
                <a:solidFill>
                  <a:srgbClr val="000000"/>
                </a:solidFill>
                <a:effectLst/>
                <a:uLnTx/>
                <a:uFillTx/>
                <a:ea typeface="Montserrat"/>
                <a:cs typeface="Montserrat"/>
                <a:sym typeface="Montserrat"/>
              </a:rPr>
              <a:t>School Holiday</a:t>
            </a:r>
            <a:r>
              <a:rPr kumimoji="0" lang="en-US" sz="2600" b="0" i="0" u="none" strike="noStrike" kern="0" cap="none" spc="0" normalizeH="0" baseline="0" noProof="0" dirty="0">
                <a:ln>
                  <a:noFill/>
                </a:ln>
                <a:solidFill>
                  <a:srgbClr val="000000"/>
                </a:solidFill>
                <a:effectLst/>
                <a:uLnTx/>
                <a:uFillTx/>
                <a:ea typeface="Montserrat"/>
                <a:cs typeface="Montserrat"/>
                <a:sym typeface="Montserrat"/>
              </a:rPr>
              <a:t> - indicates if the (Store, Date) was affected by the closure of public schools.</a:t>
            </a:r>
            <a:endParaRPr kumimoji="0" lang="en-US" sz="2600" b="0" i="0" u="none" strike="noStrike" kern="0" cap="none" spc="0" normalizeH="0" baseline="0" noProof="0" dirty="0">
              <a:ln>
                <a:noFill/>
              </a:ln>
              <a:solidFill>
                <a:srgbClr val="F5FDFF"/>
              </a:solidFill>
              <a:effectLst/>
              <a:uLnTx/>
              <a:uFillTx/>
              <a:ea typeface="+mn-ea"/>
              <a:cs typeface="Arial"/>
              <a:sym typeface="Arial"/>
            </a:endParaRPr>
          </a:p>
          <a:p>
            <a:pPr marL="228600" marR="0" lvl="0" indent="-196850" algn="just" defTabSz="914400" rtl="0" eaLnBrk="1" fontAlgn="auto" latinLnBrk="0" hangingPunct="1">
              <a:lnSpc>
                <a:spcPct val="100000"/>
              </a:lnSpc>
              <a:spcBef>
                <a:spcPts val="1001"/>
              </a:spcBef>
              <a:spcAft>
                <a:spcPts val="0"/>
              </a:spcAft>
              <a:buClr>
                <a:srgbClr val="000000"/>
              </a:buClr>
              <a:buSzPts val="1400"/>
              <a:buFont typeface="Arial"/>
              <a:buChar char="•"/>
              <a:tabLst/>
              <a:defRPr/>
            </a:pPr>
            <a:r>
              <a:rPr kumimoji="0" lang="en-US" sz="2600" b="1" i="0" u="none" strike="noStrike" kern="0" cap="none" spc="0" normalizeH="0" baseline="0" noProof="0" dirty="0">
                <a:ln>
                  <a:noFill/>
                </a:ln>
                <a:solidFill>
                  <a:srgbClr val="000000"/>
                </a:solidFill>
                <a:effectLst/>
                <a:uLnTx/>
                <a:uFillTx/>
                <a:ea typeface="Montserrat"/>
                <a:cs typeface="Montserrat"/>
                <a:sym typeface="Montserrat"/>
              </a:rPr>
              <a:t>Store Type </a:t>
            </a:r>
            <a:r>
              <a:rPr kumimoji="0" lang="en-US" sz="2600" b="0" i="0" u="none" strike="noStrike" kern="0" cap="none" spc="0" normalizeH="0" baseline="0" noProof="0" dirty="0">
                <a:ln>
                  <a:noFill/>
                </a:ln>
                <a:solidFill>
                  <a:srgbClr val="000000"/>
                </a:solidFill>
                <a:effectLst/>
                <a:uLnTx/>
                <a:uFillTx/>
                <a:ea typeface="Montserrat"/>
                <a:cs typeface="Montserrat"/>
                <a:sym typeface="Montserrat"/>
              </a:rPr>
              <a:t>- differentiates between 4 different store models: a, b, c, d.</a:t>
            </a:r>
            <a:endParaRPr kumimoji="0" lang="en-US" sz="2600" b="0" i="0" u="none" strike="noStrike" kern="0" cap="none" spc="0" normalizeH="0" baseline="0" noProof="0" dirty="0">
              <a:ln>
                <a:noFill/>
              </a:ln>
              <a:solidFill>
                <a:srgbClr val="F5FDFF"/>
              </a:solidFill>
              <a:effectLst/>
              <a:uLnTx/>
              <a:uFillTx/>
              <a:ea typeface="+mn-ea"/>
              <a:cs typeface="Arial"/>
              <a:sym typeface="Arial"/>
            </a:endParaRPr>
          </a:p>
          <a:p>
            <a:pPr marL="228600" marR="0" lvl="0" indent="-196850" algn="just" defTabSz="914400" rtl="0" eaLnBrk="1" fontAlgn="auto" latinLnBrk="0" hangingPunct="1">
              <a:lnSpc>
                <a:spcPct val="100000"/>
              </a:lnSpc>
              <a:spcBef>
                <a:spcPts val="1001"/>
              </a:spcBef>
              <a:spcAft>
                <a:spcPts val="0"/>
              </a:spcAft>
              <a:buClr>
                <a:srgbClr val="000000"/>
              </a:buClr>
              <a:buSzPts val="1400"/>
              <a:buFont typeface="Arial"/>
              <a:buChar char="•"/>
              <a:tabLst/>
              <a:defRPr/>
            </a:pPr>
            <a:r>
              <a:rPr kumimoji="0" lang="en-US" sz="2600" b="1" i="0" u="none" strike="noStrike" kern="0" cap="none" spc="0" normalizeH="0" baseline="0" noProof="0" dirty="0">
                <a:ln>
                  <a:noFill/>
                </a:ln>
                <a:solidFill>
                  <a:srgbClr val="000000"/>
                </a:solidFill>
                <a:effectLst/>
                <a:uLnTx/>
                <a:uFillTx/>
                <a:ea typeface="Montserrat"/>
                <a:cs typeface="Montserrat"/>
                <a:sym typeface="Montserrat"/>
              </a:rPr>
              <a:t>Assortment</a:t>
            </a:r>
            <a:r>
              <a:rPr kumimoji="0" lang="en-US" sz="2600" b="0" i="0" u="none" strike="noStrike" kern="0" cap="none" spc="0" normalizeH="0" baseline="0" noProof="0" dirty="0">
                <a:ln>
                  <a:noFill/>
                </a:ln>
                <a:solidFill>
                  <a:srgbClr val="000000"/>
                </a:solidFill>
                <a:effectLst/>
                <a:uLnTx/>
                <a:uFillTx/>
                <a:ea typeface="Montserrat"/>
                <a:cs typeface="Montserrat"/>
                <a:sym typeface="Montserrat"/>
              </a:rPr>
              <a:t> - describes an assortment level: a = basic, b = extra, c = extended.</a:t>
            </a:r>
            <a:endParaRPr kumimoji="0" lang="en-US" sz="2600" b="0" i="0" u="none" strike="noStrike" kern="0" cap="none" spc="0" normalizeH="0" baseline="0" noProof="0" dirty="0">
              <a:ln>
                <a:noFill/>
              </a:ln>
              <a:solidFill>
                <a:srgbClr val="F5FDFF"/>
              </a:solidFill>
              <a:effectLst/>
              <a:uLnTx/>
              <a:uFillTx/>
              <a:ea typeface="+mn-ea"/>
              <a:cs typeface="Arial"/>
              <a:sym typeface="Arial"/>
            </a:endParaRPr>
          </a:p>
          <a:p>
            <a:pPr marL="228600" marR="0" lvl="0" indent="-196850" algn="just" defTabSz="914400" rtl="0" eaLnBrk="1" fontAlgn="auto" latinLnBrk="0" hangingPunct="1">
              <a:lnSpc>
                <a:spcPct val="100000"/>
              </a:lnSpc>
              <a:spcBef>
                <a:spcPts val="1001"/>
              </a:spcBef>
              <a:spcAft>
                <a:spcPts val="0"/>
              </a:spcAft>
              <a:buClr>
                <a:srgbClr val="000000"/>
              </a:buClr>
              <a:buSzPts val="1400"/>
              <a:buFont typeface="Arial"/>
              <a:buChar char="•"/>
              <a:tabLst/>
              <a:defRPr/>
            </a:pPr>
            <a:r>
              <a:rPr kumimoji="0" lang="en-US" sz="2600" b="1" i="0" u="none" strike="noStrike" kern="0" cap="none" spc="0" normalizeH="0" baseline="0" noProof="0" dirty="0">
                <a:ln>
                  <a:noFill/>
                </a:ln>
                <a:solidFill>
                  <a:srgbClr val="000000"/>
                </a:solidFill>
                <a:effectLst/>
                <a:uLnTx/>
                <a:uFillTx/>
                <a:ea typeface="Montserrat"/>
                <a:cs typeface="Montserrat"/>
                <a:sym typeface="Montserrat"/>
              </a:rPr>
              <a:t>Competition Distance</a:t>
            </a:r>
            <a:r>
              <a:rPr kumimoji="0" lang="en-US" sz="2600" b="0" i="0" u="none" strike="noStrike" kern="0" cap="none" spc="0" normalizeH="0" baseline="0" noProof="0" dirty="0">
                <a:ln>
                  <a:noFill/>
                </a:ln>
                <a:solidFill>
                  <a:srgbClr val="000000"/>
                </a:solidFill>
                <a:effectLst/>
                <a:uLnTx/>
                <a:uFillTx/>
                <a:ea typeface="Montserrat"/>
                <a:cs typeface="Montserrat"/>
                <a:sym typeface="Montserrat"/>
              </a:rPr>
              <a:t> - distance in meters to the nearest competitor store.</a:t>
            </a:r>
            <a:endParaRPr kumimoji="0" lang="en-US" sz="2600" b="0" i="0" u="none" strike="noStrike" kern="0" cap="none" spc="0" normalizeH="0" baseline="0" noProof="0" dirty="0">
              <a:ln>
                <a:noFill/>
              </a:ln>
              <a:solidFill>
                <a:srgbClr val="000000"/>
              </a:solidFill>
              <a:effectLst/>
              <a:uLnTx/>
              <a:uFillTx/>
              <a:ea typeface="Calibri"/>
              <a:cs typeface="Calibri"/>
              <a:sym typeface="Calibri"/>
            </a:endParaRPr>
          </a:p>
        </p:txBody>
      </p:sp>
    </p:spTree>
    <p:extLst>
      <p:ext uri="{BB962C8B-B14F-4D97-AF65-F5344CB8AC3E}">
        <p14:creationId xmlns:p14="http://schemas.microsoft.com/office/powerpoint/2010/main" val="1463567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8D3DF4-A3A8-48F1-A4FE-F43426B9F1E9}"/>
              </a:ext>
            </a:extLst>
          </p:cNvPr>
          <p:cNvSpPr txBox="1"/>
          <p:nvPr/>
        </p:nvSpPr>
        <p:spPr>
          <a:xfrm>
            <a:off x="518615" y="498276"/>
            <a:ext cx="7942997" cy="6145272"/>
          </a:xfrm>
          <a:prstGeom prst="rect">
            <a:avLst/>
          </a:prstGeom>
          <a:noFill/>
        </p:spPr>
        <p:txBody>
          <a:bodyPr wrap="square">
            <a:spAutoFit/>
          </a:bodyPr>
          <a:lstStyle/>
          <a:p>
            <a:pPr marL="228600" marR="0" lvl="0" indent="-196850" algn="just" defTabSz="914400" rtl="0" eaLnBrk="1" fontAlgn="auto" latinLnBrk="0" hangingPunct="1">
              <a:lnSpc>
                <a:spcPct val="100000"/>
              </a:lnSpc>
              <a:spcBef>
                <a:spcPts val="1001"/>
              </a:spcBef>
              <a:spcAft>
                <a:spcPts val="0"/>
              </a:spcAft>
              <a:buClr>
                <a:srgbClr val="000000"/>
              </a:buClr>
              <a:buSzPts val="1400"/>
              <a:buFont typeface="Arial"/>
              <a:buChar char="•"/>
              <a:tabLst/>
              <a:defRPr/>
            </a:pPr>
            <a:r>
              <a:rPr kumimoji="0" lang="en-US" sz="2400" b="1" i="0" u="none" strike="noStrike" kern="0" cap="none" spc="0" normalizeH="0" baseline="0" noProof="0" dirty="0">
                <a:ln>
                  <a:noFill/>
                </a:ln>
                <a:solidFill>
                  <a:srgbClr val="000000"/>
                </a:solidFill>
                <a:effectLst/>
                <a:uLnTx/>
                <a:uFillTx/>
                <a:ea typeface="Montserrat"/>
                <a:cs typeface="Montserrat"/>
                <a:sym typeface="Montserrat"/>
              </a:rPr>
              <a:t>Competition Open Since [Month/Year]</a:t>
            </a:r>
            <a:r>
              <a:rPr kumimoji="0" lang="en-US" sz="2400" b="0" i="0" u="none" strike="noStrike" kern="0" cap="none" spc="0" normalizeH="0" baseline="0" noProof="0" dirty="0">
                <a:ln>
                  <a:noFill/>
                </a:ln>
                <a:solidFill>
                  <a:srgbClr val="000000"/>
                </a:solidFill>
                <a:effectLst/>
                <a:uLnTx/>
                <a:uFillTx/>
                <a:ea typeface="Montserrat"/>
                <a:cs typeface="Montserrat"/>
                <a:sym typeface="Montserrat"/>
              </a:rPr>
              <a:t> - gives the approximate year and month of the time the nearest competitor was opened.</a:t>
            </a:r>
            <a:endParaRPr kumimoji="0" lang="en-US" sz="2400" b="0" i="0" u="none" strike="noStrike" kern="0" cap="none" spc="0" normalizeH="0" baseline="0" noProof="0" dirty="0">
              <a:ln>
                <a:noFill/>
              </a:ln>
              <a:solidFill>
                <a:srgbClr val="F5FDFF"/>
              </a:solidFill>
              <a:effectLst/>
              <a:uLnTx/>
              <a:uFillTx/>
              <a:ea typeface="+mn-ea"/>
              <a:cs typeface="Arial"/>
              <a:sym typeface="Arial"/>
            </a:endParaRPr>
          </a:p>
          <a:p>
            <a:pPr marL="228600" marR="0" lvl="0" indent="-196850" algn="just" defTabSz="914400" rtl="0" eaLnBrk="1" fontAlgn="auto" latinLnBrk="0" hangingPunct="1">
              <a:lnSpc>
                <a:spcPct val="100000"/>
              </a:lnSpc>
              <a:spcBef>
                <a:spcPts val="1001"/>
              </a:spcBef>
              <a:spcAft>
                <a:spcPts val="0"/>
              </a:spcAft>
              <a:buClr>
                <a:srgbClr val="000000"/>
              </a:buClr>
              <a:buSzPts val="1400"/>
              <a:buFont typeface="Arial"/>
              <a:buChar char="•"/>
              <a:tabLst/>
              <a:defRPr/>
            </a:pPr>
            <a:r>
              <a:rPr kumimoji="0" lang="en-US" sz="2400" b="1" i="0" u="none" strike="noStrike" kern="0" cap="none" spc="0" normalizeH="0" baseline="0" noProof="0" dirty="0">
                <a:ln>
                  <a:noFill/>
                </a:ln>
                <a:solidFill>
                  <a:srgbClr val="000000"/>
                </a:solidFill>
                <a:effectLst/>
                <a:uLnTx/>
                <a:uFillTx/>
                <a:ea typeface="Montserrat"/>
                <a:cs typeface="Montserrat"/>
                <a:sym typeface="Montserrat"/>
              </a:rPr>
              <a:t>Promo </a:t>
            </a:r>
            <a:r>
              <a:rPr kumimoji="0" lang="en-US" sz="2400" b="0" i="0" u="none" strike="noStrike" kern="0" cap="none" spc="0" normalizeH="0" baseline="0" noProof="0" dirty="0">
                <a:ln>
                  <a:noFill/>
                </a:ln>
                <a:solidFill>
                  <a:srgbClr val="000000"/>
                </a:solidFill>
                <a:effectLst/>
                <a:uLnTx/>
                <a:uFillTx/>
                <a:ea typeface="Montserrat"/>
                <a:cs typeface="Montserrat"/>
                <a:sym typeface="Montserrat"/>
              </a:rPr>
              <a:t>- indicates whether a store is running a promo on that day.</a:t>
            </a:r>
            <a:endParaRPr kumimoji="0" lang="en-US" sz="2400" b="0" i="0" u="none" strike="noStrike" kern="0" cap="none" spc="0" normalizeH="0" baseline="0" noProof="0" dirty="0">
              <a:ln>
                <a:noFill/>
              </a:ln>
              <a:solidFill>
                <a:srgbClr val="F5FDFF"/>
              </a:solidFill>
              <a:effectLst/>
              <a:uLnTx/>
              <a:uFillTx/>
              <a:ea typeface="+mn-ea"/>
              <a:cs typeface="Arial"/>
              <a:sym typeface="Arial"/>
            </a:endParaRPr>
          </a:p>
          <a:p>
            <a:pPr marL="228600" marR="0" lvl="0" indent="-196850" algn="just" defTabSz="914400" rtl="0" eaLnBrk="1" fontAlgn="auto" latinLnBrk="0" hangingPunct="1">
              <a:lnSpc>
                <a:spcPct val="100000"/>
              </a:lnSpc>
              <a:spcBef>
                <a:spcPts val="1001"/>
              </a:spcBef>
              <a:spcAft>
                <a:spcPts val="0"/>
              </a:spcAft>
              <a:buClr>
                <a:srgbClr val="000000"/>
              </a:buClr>
              <a:buSzPts val="1400"/>
              <a:buFont typeface="Arial"/>
              <a:buChar char="•"/>
              <a:tabLst/>
              <a:defRPr/>
            </a:pPr>
            <a:r>
              <a:rPr kumimoji="0" lang="en-US" sz="2400" b="1" i="0" u="none" strike="noStrike" kern="0" cap="none" spc="0" normalizeH="0" baseline="0" noProof="0" dirty="0">
                <a:ln>
                  <a:noFill/>
                </a:ln>
                <a:solidFill>
                  <a:srgbClr val="000000"/>
                </a:solidFill>
                <a:effectLst/>
                <a:uLnTx/>
                <a:uFillTx/>
                <a:ea typeface="Montserrat"/>
                <a:cs typeface="Montserrat"/>
                <a:sym typeface="Montserrat"/>
              </a:rPr>
              <a:t>Promo2</a:t>
            </a:r>
            <a:r>
              <a:rPr kumimoji="0" lang="en-US" sz="2400" b="0" i="0" u="none" strike="noStrike" kern="0" cap="none" spc="0" normalizeH="0" baseline="0" noProof="0" dirty="0">
                <a:ln>
                  <a:noFill/>
                </a:ln>
                <a:solidFill>
                  <a:srgbClr val="000000"/>
                </a:solidFill>
                <a:effectLst/>
                <a:uLnTx/>
                <a:uFillTx/>
                <a:ea typeface="Montserrat"/>
                <a:cs typeface="Montserrat"/>
                <a:sym typeface="Montserrat"/>
              </a:rPr>
              <a:t> - Promo2 is a continuing and consecutive promotion for some stores: 0 = store is not participating, 1 = store is participating.</a:t>
            </a:r>
            <a:endParaRPr kumimoji="0" lang="en-US" sz="2400" b="0" i="0" u="none" strike="noStrike" kern="0" cap="none" spc="0" normalizeH="0" baseline="0" noProof="0" dirty="0">
              <a:ln>
                <a:noFill/>
              </a:ln>
              <a:solidFill>
                <a:srgbClr val="F5FDFF"/>
              </a:solidFill>
              <a:effectLst/>
              <a:uLnTx/>
              <a:uFillTx/>
              <a:ea typeface="+mn-ea"/>
              <a:cs typeface="Arial"/>
              <a:sym typeface="Arial"/>
            </a:endParaRPr>
          </a:p>
          <a:p>
            <a:pPr marL="228600" marR="0" lvl="0" indent="-196850" algn="just" defTabSz="914400" rtl="0" eaLnBrk="1" fontAlgn="auto" latinLnBrk="0" hangingPunct="1">
              <a:lnSpc>
                <a:spcPct val="100000"/>
              </a:lnSpc>
              <a:spcBef>
                <a:spcPts val="1001"/>
              </a:spcBef>
              <a:spcAft>
                <a:spcPts val="0"/>
              </a:spcAft>
              <a:buClr>
                <a:srgbClr val="000000"/>
              </a:buClr>
              <a:buSzPts val="1400"/>
              <a:buFont typeface="Arial"/>
              <a:buChar char="•"/>
              <a:tabLst/>
              <a:defRPr/>
            </a:pPr>
            <a:r>
              <a:rPr kumimoji="0" lang="en-US" sz="2400" b="1" i="0" u="none" strike="noStrike" kern="0" cap="none" spc="0" normalizeH="0" baseline="0" noProof="0" dirty="0">
                <a:ln>
                  <a:noFill/>
                </a:ln>
                <a:solidFill>
                  <a:srgbClr val="000000"/>
                </a:solidFill>
                <a:effectLst/>
                <a:uLnTx/>
                <a:uFillTx/>
                <a:ea typeface="Montserrat"/>
                <a:cs typeface="Montserrat"/>
                <a:sym typeface="Montserrat"/>
              </a:rPr>
              <a:t>Promo2Since[Year/Week]</a:t>
            </a:r>
            <a:r>
              <a:rPr kumimoji="0" lang="en-US" sz="2400" b="0" i="0" u="none" strike="noStrike" kern="0" cap="none" spc="0" normalizeH="0" baseline="0" noProof="0" dirty="0">
                <a:ln>
                  <a:noFill/>
                </a:ln>
                <a:solidFill>
                  <a:srgbClr val="000000"/>
                </a:solidFill>
                <a:effectLst/>
                <a:uLnTx/>
                <a:uFillTx/>
                <a:ea typeface="Montserrat"/>
                <a:cs typeface="Montserrat"/>
                <a:sym typeface="Montserrat"/>
              </a:rPr>
              <a:t> - describes the year and calendar week when the store started participating in Promo2.</a:t>
            </a:r>
            <a:endParaRPr kumimoji="0" lang="en-US" sz="2400" b="0" i="0" u="none" strike="noStrike" kern="0" cap="none" spc="0" normalizeH="0" baseline="0" noProof="0" dirty="0">
              <a:ln>
                <a:noFill/>
              </a:ln>
              <a:solidFill>
                <a:srgbClr val="F5FDFF"/>
              </a:solidFill>
              <a:effectLst/>
              <a:uLnTx/>
              <a:uFillTx/>
              <a:ea typeface="+mn-ea"/>
              <a:cs typeface="Arial"/>
              <a:sym typeface="Arial"/>
            </a:endParaRPr>
          </a:p>
          <a:p>
            <a:pPr marL="228600" marR="0" lvl="0" indent="-196850" algn="just" defTabSz="914400" rtl="0" eaLnBrk="1" fontAlgn="auto" latinLnBrk="0" hangingPunct="1">
              <a:lnSpc>
                <a:spcPct val="100000"/>
              </a:lnSpc>
              <a:spcBef>
                <a:spcPts val="1001"/>
              </a:spcBef>
              <a:spcAft>
                <a:spcPts val="0"/>
              </a:spcAft>
              <a:buClr>
                <a:srgbClr val="000000"/>
              </a:buClr>
              <a:buSzPts val="1400"/>
              <a:buFont typeface="Arial"/>
              <a:buChar char="•"/>
              <a:tabLst/>
              <a:defRPr/>
            </a:pPr>
            <a:r>
              <a:rPr kumimoji="0" lang="en-US" sz="2400" b="1" i="0" u="none" strike="noStrike" kern="0" cap="none" spc="0" normalizeH="0" baseline="0" noProof="0" dirty="0">
                <a:ln>
                  <a:noFill/>
                </a:ln>
                <a:solidFill>
                  <a:srgbClr val="000000"/>
                </a:solidFill>
                <a:effectLst/>
                <a:uLnTx/>
                <a:uFillTx/>
                <a:ea typeface="Montserrat"/>
                <a:cs typeface="Montserrat"/>
                <a:sym typeface="Montserrat"/>
              </a:rPr>
              <a:t>Promo Interval</a:t>
            </a:r>
            <a:r>
              <a:rPr kumimoji="0" lang="en-US" sz="2400" b="0" i="0" u="none" strike="noStrike" kern="0" cap="none" spc="0" normalizeH="0" baseline="0" noProof="0" dirty="0">
                <a:ln>
                  <a:noFill/>
                </a:ln>
                <a:solidFill>
                  <a:srgbClr val="000000"/>
                </a:solidFill>
                <a:effectLst/>
                <a:uLnTx/>
                <a:uFillTx/>
                <a:ea typeface="Montserrat"/>
                <a:cs typeface="Montserrat"/>
                <a:sym typeface="Montserrat"/>
              </a:rPr>
              <a:t> - describes the consecutive intervals Promo2 is started, naming the months the promotion is started anew.     E.g. "Feb, May, Aug, Nov" means each round starts in February, May, August, November of any given year for that store.</a:t>
            </a:r>
            <a:endParaRPr kumimoji="0" lang="en-US" sz="2400" b="0" i="0" u="none" strike="noStrike" kern="0" cap="none" spc="0" normalizeH="0" baseline="0" noProof="0" dirty="0">
              <a:ln>
                <a:noFill/>
              </a:ln>
              <a:solidFill>
                <a:srgbClr val="000000"/>
              </a:solidFill>
              <a:effectLst/>
              <a:uLnTx/>
              <a:uFillTx/>
              <a:ea typeface="Calibri"/>
              <a:cs typeface="Calibri"/>
              <a:sym typeface="Calibri"/>
            </a:endParaRPr>
          </a:p>
        </p:txBody>
      </p:sp>
    </p:spTree>
    <p:extLst>
      <p:ext uri="{BB962C8B-B14F-4D97-AF65-F5344CB8AC3E}">
        <p14:creationId xmlns:p14="http://schemas.microsoft.com/office/powerpoint/2010/main" val="865278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532</TotalTime>
  <Words>1644</Words>
  <Application>Microsoft Office PowerPoint</Application>
  <PresentationFormat>On-screen Show (4:3)</PresentationFormat>
  <Paragraphs>173</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system-ui</vt:lpstr>
      <vt:lpstr>Times New Roman</vt:lpstr>
      <vt:lpstr>Office Theme</vt:lpstr>
      <vt:lpstr>Rossmann Store Sales Prediction</vt:lpstr>
      <vt:lpstr>About Anirudh</vt:lpstr>
      <vt:lpstr>Problem Statement</vt:lpstr>
      <vt:lpstr>Did you Know?</vt:lpstr>
      <vt:lpstr>Proof-of-Concept (PoC)</vt:lpstr>
      <vt:lpstr>Dataset Overview</vt:lpstr>
      <vt:lpstr>Data Features </vt:lpstr>
      <vt:lpstr>PowerPoint Presentation</vt:lpstr>
      <vt:lpstr>PowerPoint Presentation</vt:lpstr>
      <vt:lpstr>Data Preprocessing</vt:lpstr>
      <vt:lpstr> Data Cleaning</vt:lpstr>
      <vt:lpstr>Null value treatment</vt:lpstr>
      <vt:lpstr>Outlier analysis</vt:lpstr>
      <vt:lpstr> Data transformation / Outlier treatment</vt:lpstr>
      <vt:lpstr>EDA - HYPOTHESIS</vt:lpstr>
      <vt:lpstr>EDA - HYPOTHESIS</vt:lpstr>
      <vt:lpstr>EDA - HYPOTHESIS</vt:lpstr>
      <vt:lpstr>EDA - HYPOTHESIS</vt:lpstr>
      <vt:lpstr>EDA - Bi Variate analysis </vt:lpstr>
      <vt:lpstr>Store type VS Assortment</vt:lpstr>
      <vt:lpstr>Store type</vt:lpstr>
      <vt:lpstr>Monthly Sales in Year</vt:lpstr>
      <vt:lpstr>PowerPoint Presentation</vt:lpstr>
      <vt:lpstr>Model building </vt:lpstr>
      <vt:lpstr>PowerPoint Presentation</vt:lpstr>
      <vt:lpstr>Random forest residual distribution is symmetrical and mostly around zero but right skewed due to outliers.</vt:lpstr>
      <vt:lpstr>PowerPoint Presentation</vt:lpstr>
      <vt:lpstr>PowerPoint Presentation</vt:lpstr>
      <vt:lpstr>Customer-Centric Insights</vt:lpstr>
      <vt:lpstr>Conclusion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Rossmann Store Sales Prediction</dc:title>
  <dc:subject/>
  <dc:creator/>
  <cp:keywords/>
  <dc:description>generated using python-pptx</dc:description>
  <cp:lastModifiedBy>Anirudh Dyaga</cp:lastModifiedBy>
  <cp:revision>10</cp:revision>
  <dcterms:created xsi:type="dcterms:W3CDTF">2013-01-27T09:14:16Z</dcterms:created>
  <dcterms:modified xsi:type="dcterms:W3CDTF">2025-02-17T05:14:08Z</dcterms:modified>
  <cp:category/>
</cp:coreProperties>
</file>