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16" r:id="rId1"/>
  </p:sldMasterIdLst>
  <p:notesMasterIdLst>
    <p:notesMasterId r:id="rId14"/>
  </p:notesMasterIdLst>
  <p:sldIdLst>
    <p:sldId id="256" r:id="rId2"/>
    <p:sldId id="271" r:id="rId3"/>
    <p:sldId id="261" r:id="rId4"/>
    <p:sldId id="262" r:id="rId5"/>
    <p:sldId id="257" r:id="rId6"/>
    <p:sldId id="263" r:id="rId7"/>
    <p:sldId id="264" r:id="rId8"/>
    <p:sldId id="266" r:id="rId9"/>
    <p:sldId id="265" r:id="rId10"/>
    <p:sldId id="273" r:id="rId11"/>
    <p:sldId id="272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36"/>
    <p:restoredTop sz="94674"/>
  </p:normalViewPr>
  <p:slideViewPr>
    <p:cSldViewPr snapToGrid="0" snapToObjects="1">
      <p:cViewPr varScale="1">
        <p:scale>
          <a:sx n="110" d="100"/>
          <a:sy n="110" d="100"/>
        </p:scale>
        <p:origin x="20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4C880-D166-9743-AC43-84E43E6F6B65}" type="datetimeFigureOut">
              <a:rPr lang="en-US" smtClean="0"/>
              <a:t>4/8/19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DC4CF-2127-9949-AF7D-675B03792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53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6E126-71B1-354F-9922-694C90627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DAD4A-7CFD-8A4A-BB0F-F15AB5B78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36754-EBC1-5A4B-B570-F5C99769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84EA-DFD9-584C-BE5F-AEA57A840C4B}" type="datetime1">
              <a:rPr lang="en-IN" smtClean="0"/>
              <a:t>08/04/19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B11B1-C3FA-6047-B2FC-C7A681CB4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1EDA9-7CCF-FF46-92A0-15F77CFE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69BD-31AA-6B47-A23A-79CB2EC32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6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378C-E313-9242-8AA0-85F5F6A9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47093-60C5-A345-B03D-9A5C413A7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F265E-F3EF-EC42-B26E-EA0F246B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1E8D-D38D-CD43-9C16-06FEC552E91C}" type="datetime1">
              <a:rPr lang="en-IN" smtClean="0"/>
              <a:t>08/04/19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8787D-B60D-3845-830D-CB993F8C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D8BFA-2C1E-D142-9F76-3A6B0BB3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69BD-31AA-6B47-A23A-79CB2EC32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6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8D2B7C-55EC-BB49-95AB-F9420B9AC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586C5-4798-8C42-B1F6-7C209208B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32543-92E7-204F-AC4A-6FBDE962A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8D03-AD20-D34F-AA6B-D69F27262E4C}" type="datetime1">
              <a:rPr lang="en-IN" smtClean="0"/>
              <a:t>08/04/19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D57C5-23F6-7948-B6E8-06B042F4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81B13-D2B4-9B40-B49C-980EE941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69BD-31AA-6B47-A23A-79CB2EC32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2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6960-600A-0444-8BDA-202F3034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6DF44-5BD2-EE41-BA2D-D63A173B5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CF3BF-5227-F04D-99C7-2D842798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C44E-5233-E344-B941-649E52F038C2}" type="datetime1">
              <a:rPr lang="en-IN" smtClean="0"/>
              <a:t>08/04/19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4FD66-797D-AF49-B761-A4245D5F7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B2135-F719-DE46-826D-64CBCBEE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69BD-31AA-6B47-A23A-79CB2EC32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9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ECE05-B390-C045-AC45-C53D074EB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B3FFC-42A6-6143-B05D-5B5FA0C3D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7CECC-484E-1B47-B5D7-E43A6C43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B55D-35F9-4842-8A54-C46199AD62F4}" type="datetime1">
              <a:rPr lang="en-IN" smtClean="0"/>
              <a:t>08/04/19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60801-32CA-6147-99D0-153CA077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50E43-1F74-5847-A643-E73237199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69BD-31AA-6B47-A23A-79CB2EC32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2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A454B-69DC-4442-9968-191BB326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E3272-C163-F74F-8253-8907BFB73B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7E0A3-8685-D146-97D9-96F1D6C8B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E79C1-B04B-9C46-9C1A-15F950D2E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5B89-6DD0-F84B-94CD-91E913828D0A}" type="datetime1">
              <a:rPr lang="en-IN" smtClean="0"/>
              <a:t>08/04/19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00BCB-B053-EA46-BDFA-F9412F3A9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9100F-C01B-394C-B2C4-E0D596A2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69BD-31AA-6B47-A23A-79CB2EC32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2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3EDC-8F76-9A41-B78A-28D66E785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A59C7-046D-974E-A8FD-7D077CDE5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8D3C9-70F7-D14E-BE8D-59DFB0257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D37BB7-3620-724C-8E79-2AD879F7B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AFAEEA-3C33-E743-9C63-09FD737AC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F220FD-ED97-D447-A656-0AD1B22D1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033B-3E9C-9247-98B0-51B5545EE7B1}" type="datetime1">
              <a:rPr lang="en-IN" smtClean="0"/>
              <a:t>08/04/19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2576A-EDCA-F34A-8B06-55411772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F926F1-E9AE-9E41-A77F-E846C89D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69BD-31AA-6B47-A23A-79CB2EC32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4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A2836-5680-094A-9880-6725DE89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50D776-1D2D-CA4E-B768-C28B64528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D6E2-E532-364C-A3C3-E3C389157C8A}" type="datetime1">
              <a:rPr lang="en-IN" smtClean="0"/>
              <a:t>08/04/19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6C73D-2968-E344-965E-F01C6475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E3EC5-F419-9042-B995-4B2EC79D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69BD-31AA-6B47-A23A-79CB2EC32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556F6-4D95-2146-93B8-E6902B93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28D-4D48-F64A-8CA6-682EBB4DBA63}" type="datetime1">
              <a:rPr lang="en-IN" smtClean="0"/>
              <a:t>08/04/19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38D61-C47C-784B-82C2-0A32CE67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B608F-FEDD-8646-A987-04B33E59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69BD-31AA-6B47-A23A-79CB2EC32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57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2960-AE01-1646-8DFF-B7A5F74A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3958E-7D88-324A-8A9C-D6C91BB22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21BEE-A4B1-674E-B2DE-6A5E522BA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81329-1AD8-0A47-89B5-B3D35018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8023-C2BC-0043-9A50-4AF6AAB81569}" type="datetime1">
              <a:rPr lang="en-IN" smtClean="0"/>
              <a:t>08/04/19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602B0-119D-454F-9967-5A31AAD92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0449A-FF43-C84F-9848-C72E11C0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69BD-31AA-6B47-A23A-79CB2EC32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4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8FD6-E4C6-284C-B8CC-7A2F47380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48966-096D-9144-A561-F9F13542B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3B7DC-F994-4841-A3EC-741A2F14C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0AA55-D9C4-DA40-BA98-70217880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A681-95CE-0542-AC3B-DB0515C9B193}" type="datetime1">
              <a:rPr lang="en-IN" smtClean="0"/>
              <a:t>08/04/19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78247-89A0-C146-BD4E-A992ECAE1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17A73-7415-3049-8B3D-F875533D2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69BD-31AA-6B47-A23A-79CB2EC32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5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22EB3A-8396-154D-820F-3FD420F7F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DC69E-6D17-814E-BB08-0F2D4A123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3E5BB-3AE5-8543-92D7-4F3A9E5C7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BF15F-70F4-AB49-9845-DADE015B6CB1}" type="datetime1">
              <a:rPr lang="en-IN" smtClean="0"/>
              <a:t>08/04/19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DDBD2-E527-2345-9E70-6C93ADEC9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6CD62-97EE-FC4A-B6C7-28F07478D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D69BD-31AA-6B47-A23A-79CB2EC32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8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7" r:id="rId1"/>
    <p:sldLayoutId id="2147484518" r:id="rId2"/>
    <p:sldLayoutId id="2147484519" r:id="rId3"/>
    <p:sldLayoutId id="2147484520" r:id="rId4"/>
    <p:sldLayoutId id="2147484521" r:id="rId5"/>
    <p:sldLayoutId id="2147484522" r:id="rId6"/>
    <p:sldLayoutId id="2147484523" r:id="rId7"/>
    <p:sldLayoutId id="2147484524" r:id="rId8"/>
    <p:sldLayoutId id="2147484525" r:id="rId9"/>
    <p:sldLayoutId id="2147484526" r:id="rId10"/>
    <p:sldLayoutId id="214748452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E91D8F-4313-FD46-A548-716AE1281AA4}"/>
              </a:ext>
            </a:extLst>
          </p:cNvPr>
          <p:cNvSpPr txBox="1"/>
          <p:nvPr/>
        </p:nvSpPr>
        <p:spPr>
          <a:xfrm>
            <a:off x="1820687" y="2489022"/>
            <a:ext cx="77515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PSYCHOLOGICAL DISORDER PROFILING </a:t>
            </a:r>
          </a:p>
          <a:p>
            <a:pPr algn="ctr"/>
            <a:r>
              <a:rPr lang="en-US" sz="2800" b="1" dirty="0">
                <a:latin typeface="+mj-lt"/>
              </a:rPr>
              <a:t>THROUGH</a:t>
            </a:r>
          </a:p>
          <a:p>
            <a:pPr algn="ctr"/>
            <a:r>
              <a:rPr lang="en-US" sz="2800" b="1" dirty="0">
                <a:latin typeface="+mj-lt"/>
              </a:rPr>
              <a:t>SOCIAL MEDIA MINING</a:t>
            </a:r>
          </a:p>
          <a:p>
            <a:pPr algn="ctr"/>
            <a:endParaRPr lang="en-US" sz="2800" b="1" dirty="0">
              <a:latin typeface="+mj-lt"/>
            </a:endParaRPr>
          </a:p>
          <a:p>
            <a:pPr algn="ctr"/>
            <a:r>
              <a:rPr lang="en-US" dirty="0"/>
              <a:t>RECENT TRENDS IN SOFTWARE ENGINEERING</a:t>
            </a:r>
          </a:p>
          <a:p>
            <a:pPr algn="ctr"/>
            <a:endParaRPr lang="en-US" sz="2800" b="1" dirty="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A6EA5B-1BEE-534E-9600-F8062919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69BD-31AA-6B47-A23A-79CB2EC32BCE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CC194E-F0BB-A54B-B1FC-1471411F466F}"/>
              </a:ext>
            </a:extLst>
          </p:cNvPr>
          <p:cNvSpPr txBox="1"/>
          <p:nvPr/>
        </p:nvSpPr>
        <p:spPr>
          <a:xfrm>
            <a:off x="393539" y="5615582"/>
            <a:ext cx="3981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Anirudh Bhattacharya</a:t>
            </a:r>
          </a:p>
          <a:p>
            <a:r>
              <a:rPr lang="en-US" dirty="0"/>
              <a:t>Pranav Nimbalkar</a:t>
            </a:r>
          </a:p>
        </p:txBody>
      </p:sp>
    </p:spTree>
    <p:extLst>
      <p:ext uri="{BB962C8B-B14F-4D97-AF65-F5344CB8AC3E}">
        <p14:creationId xmlns:p14="http://schemas.microsoft.com/office/powerpoint/2010/main" val="843792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7254-076B-9E4F-8670-5F2FDD6E4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33" y="296203"/>
            <a:ext cx="8911687" cy="62895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A253D-6B74-2342-A77F-EC3E6FE9E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33" y="1345670"/>
            <a:ext cx="10207977" cy="5080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Books:</a:t>
            </a:r>
            <a:endParaRPr lang="en-IN" sz="2400" dirty="0"/>
          </a:p>
          <a:p>
            <a:pPr lvl="1"/>
            <a:r>
              <a:rPr lang="en-IN" sz="2000" dirty="0"/>
              <a:t>Opinion Mining and Sentiment Analysis </a:t>
            </a:r>
          </a:p>
          <a:p>
            <a:pPr marL="914400" lvl="2" indent="0">
              <a:buNone/>
            </a:pPr>
            <a:r>
              <a:rPr lang="en-IN" sz="1800" dirty="0"/>
              <a:t>- by Bo Pang &amp; Lillian Lee</a:t>
            </a:r>
          </a:p>
          <a:p>
            <a:pPr lvl="1"/>
            <a:r>
              <a:rPr lang="en-IN" sz="2000" dirty="0"/>
              <a:t>Mining Text Data </a:t>
            </a:r>
          </a:p>
          <a:p>
            <a:pPr marL="914400" lvl="2" indent="0">
              <a:buNone/>
            </a:pPr>
            <a:r>
              <a:rPr lang="en-IN" sz="1800" dirty="0"/>
              <a:t>- by Charu C. Aggarwal &amp; ChengXiang Zhai</a:t>
            </a:r>
          </a:p>
          <a:p>
            <a:pPr lvl="1"/>
            <a:endParaRPr lang="en-IN" sz="1200" dirty="0"/>
          </a:p>
          <a:p>
            <a:pPr marL="0" indent="0">
              <a:buNone/>
            </a:pPr>
            <a:r>
              <a:rPr lang="en-IN" sz="2400" b="1" dirty="0"/>
              <a:t>Research Papers:</a:t>
            </a:r>
            <a:endParaRPr lang="en-US" sz="1600" b="1" dirty="0"/>
          </a:p>
          <a:p>
            <a:pPr lvl="1"/>
            <a:r>
              <a:rPr lang="en-IN" sz="2000" dirty="0"/>
              <a:t>A Framework for profiling and friend prediction on Twitter </a:t>
            </a:r>
          </a:p>
          <a:p>
            <a:pPr marL="914400" lvl="2" indent="0">
              <a:buNone/>
            </a:pPr>
            <a:r>
              <a:rPr lang="en-IN" sz="1800" dirty="0"/>
              <a:t>- by Wen Zhang, Saifullah Ansari.</a:t>
            </a:r>
          </a:p>
          <a:p>
            <a:pPr lvl="1"/>
            <a:r>
              <a:rPr lang="en-IN" sz="2000" dirty="0"/>
              <a:t>SENTIMENT ANALYSIS OF SARCASTIC SENTENCES OF TWITTER DATA </a:t>
            </a:r>
          </a:p>
          <a:p>
            <a:pPr marL="914400" lvl="2" indent="0">
              <a:buNone/>
            </a:pPr>
            <a:r>
              <a:rPr lang="en-IN" sz="1800" dirty="0"/>
              <a:t>- by Garima Tripathi, Mosd. Saif Wajid. 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268FB-5DC5-ED4C-9D6A-CB33CFA8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69BD-31AA-6B47-A23A-79CB2EC32B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49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268FB-5DC5-ED4C-9D6A-CB33CFA8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69BD-31AA-6B47-A23A-79CB2EC32BCE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0074BB-17AC-2D43-9E15-CD80C3626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937" y="2177774"/>
            <a:ext cx="5227663" cy="24041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71D97E-1A8B-1A4F-B9B2-9081AF6188CD}"/>
              </a:ext>
            </a:extLst>
          </p:cNvPr>
          <p:cNvSpPr txBox="1"/>
          <p:nvPr/>
        </p:nvSpPr>
        <p:spPr>
          <a:xfrm>
            <a:off x="288235" y="6352143"/>
            <a:ext cx="4939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Source - https://kinetic-bands.eu/articles/questions_and_answers/</a:t>
            </a:r>
          </a:p>
        </p:txBody>
      </p:sp>
    </p:spTree>
    <p:extLst>
      <p:ext uri="{BB962C8B-B14F-4D97-AF65-F5344CB8AC3E}">
        <p14:creationId xmlns:p14="http://schemas.microsoft.com/office/powerpoint/2010/main" val="384024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E91D8F-4313-FD46-A548-716AE1281AA4}"/>
              </a:ext>
            </a:extLst>
          </p:cNvPr>
          <p:cNvSpPr txBox="1"/>
          <p:nvPr/>
        </p:nvSpPr>
        <p:spPr>
          <a:xfrm>
            <a:off x="1820687" y="2489022"/>
            <a:ext cx="7751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+mj-lt"/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EF7521-7F5A-564B-813E-E833A625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69BD-31AA-6B47-A23A-79CB2EC32B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6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7254-076B-9E4F-8670-5F2FDD6E4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33" y="296203"/>
            <a:ext cx="8911687" cy="62895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A253D-6B74-2342-A77F-EC3E6FE9E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33" y="1103244"/>
            <a:ext cx="10207977" cy="5322956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Social Media Uses</a:t>
            </a:r>
          </a:p>
          <a:p>
            <a:pPr>
              <a:buFont typeface="+mj-lt"/>
              <a:buAutoNum type="arabicPeriod"/>
            </a:pPr>
            <a:endParaRPr lang="en-US" sz="11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Effects Of Social Media </a:t>
            </a:r>
          </a:p>
          <a:p>
            <a:pPr>
              <a:buFont typeface="+mj-lt"/>
              <a:buAutoNum type="arabicPeriod"/>
            </a:pPr>
            <a:endParaRPr lang="en-US" sz="11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Time to Analyze our Online Behavior</a:t>
            </a:r>
          </a:p>
          <a:p>
            <a:pPr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Psychological Disorder Profiling</a:t>
            </a:r>
          </a:p>
          <a:p>
            <a:pPr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Sentiment Analysis - A Preliminary Step</a:t>
            </a:r>
          </a:p>
          <a:p>
            <a:pPr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Social Media Platform – Twitter</a:t>
            </a:r>
          </a:p>
          <a:p>
            <a:pPr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Procedural Journey Of This Research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References</a:t>
            </a:r>
          </a:p>
          <a:p>
            <a:pPr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Q &amp;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DE777-0A35-4648-A8BB-F782420A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69BD-31AA-6B47-A23A-79CB2EC32B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8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7254-076B-9E4F-8670-5F2FDD6E4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80" y="280063"/>
            <a:ext cx="8911687" cy="62895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Social Media Uses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14B9A541-2128-A140-92BA-9B6249CF29DB}"/>
              </a:ext>
            </a:extLst>
          </p:cNvPr>
          <p:cNvSpPr/>
          <p:nvPr/>
        </p:nvSpPr>
        <p:spPr>
          <a:xfrm>
            <a:off x="3070578" y="2743200"/>
            <a:ext cx="5249333" cy="1614311"/>
          </a:xfrm>
          <a:prstGeom prst="cloud">
            <a:avLst/>
          </a:prstGeom>
          <a:solidFill>
            <a:schemeClr val="bg1"/>
          </a:solidFill>
          <a:ln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SOCIAL MEDIA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984AC6-C979-884C-B251-C6808D00375C}"/>
              </a:ext>
            </a:extLst>
          </p:cNvPr>
          <p:cNvCxnSpPr>
            <a:cxnSpLocks/>
          </p:cNvCxnSpPr>
          <p:nvPr/>
        </p:nvCxnSpPr>
        <p:spPr>
          <a:xfrm flipV="1">
            <a:off x="6762046" y="2013885"/>
            <a:ext cx="485645" cy="82303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78C56D-1D8A-6147-AA57-372DD05A6BD2}"/>
              </a:ext>
            </a:extLst>
          </p:cNvPr>
          <p:cNvCxnSpPr>
            <a:cxnSpLocks/>
          </p:cNvCxnSpPr>
          <p:nvPr/>
        </p:nvCxnSpPr>
        <p:spPr>
          <a:xfrm flipH="1" flipV="1">
            <a:off x="2340490" y="3185848"/>
            <a:ext cx="1215511" cy="12122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C7D9A0-87D3-FF43-B95E-6EDD3E1A13B2}"/>
              </a:ext>
            </a:extLst>
          </p:cNvPr>
          <p:cNvCxnSpPr>
            <a:cxnSpLocks/>
          </p:cNvCxnSpPr>
          <p:nvPr/>
        </p:nvCxnSpPr>
        <p:spPr>
          <a:xfrm>
            <a:off x="7599057" y="3905956"/>
            <a:ext cx="904299" cy="59240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8C3D70-285D-B148-BC72-925438BE67C9}"/>
              </a:ext>
            </a:extLst>
          </p:cNvPr>
          <p:cNvCxnSpPr>
            <a:cxnSpLocks/>
          </p:cNvCxnSpPr>
          <p:nvPr/>
        </p:nvCxnSpPr>
        <p:spPr>
          <a:xfrm>
            <a:off x="6112140" y="4357511"/>
            <a:ext cx="314060" cy="69484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BE4743B-2C1D-2942-A5F1-860C1F7FC877}"/>
              </a:ext>
            </a:extLst>
          </p:cNvPr>
          <p:cNvCxnSpPr>
            <a:cxnSpLocks/>
          </p:cNvCxnSpPr>
          <p:nvPr/>
        </p:nvCxnSpPr>
        <p:spPr>
          <a:xfrm>
            <a:off x="4308618" y="2330865"/>
            <a:ext cx="515005" cy="59833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8B1E07D-9CA6-7441-B130-BDE560286317}"/>
              </a:ext>
            </a:extLst>
          </p:cNvPr>
          <p:cNvCxnSpPr>
            <a:cxnSpLocks/>
          </p:cNvCxnSpPr>
          <p:nvPr/>
        </p:nvCxnSpPr>
        <p:spPr>
          <a:xfrm flipV="1">
            <a:off x="8165282" y="2932421"/>
            <a:ext cx="920538" cy="38992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AB8FDA0-FA04-714C-B96D-9FBED0827A20}"/>
              </a:ext>
            </a:extLst>
          </p:cNvPr>
          <p:cNvCxnSpPr>
            <a:cxnSpLocks/>
          </p:cNvCxnSpPr>
          <p:nvPr/>
        </p:nvCxnSpPr>
        <p:spPr>
          <a:xfrm flipH="1">
            <a:off x="3685306" y="4257070"/>
            <a:ext cx="564044" cy="56367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E7B35C7-7D01-AE4D-B09F-473E1FAC804C}"/>
              </a:ext>
            </a:extLst>
          </p:cNvPr>
          <p:cNvSpPr txBox="1"/>
          <p:nvPr/>
        </p:nvSpPr>
        <p:spPr>
          <a:xfrm>
            <a:off x="6032181" y="1626622"/>
            <a:ext cx="243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Entertainment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43EE65-9C41-8A4D-9B12-7708AC94DEF9}"/>
              </a:ext>
            </a:extLst>
          </p:cNvPr>
          <p:cNvSpPr txBox="1"/>
          <p:nvPr/>
        </p:nvSpPr>
        <p:spPr>
          <a:xfrm>
            <a:off x="7870310" y="2541588"/>
            <a:ext cx="243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Marketing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41A2D6-4616-7C41-ACCA-3E7A0D314AA6}"/>
              </a:ext>
            </a:extLst>
          </p:cNvPr>
          <p:cNvSpPr txBox="1"/>
          <p:nvPr/>
        </p:nvSpPr>
        <p:spPr>
          <a:xfrm>
            <a:off x="7287846" y="4509743"/>
            <a:ext cx="243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Sales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335761-46F6-4841-9735-FEF25DDAFBE7}"/>
              </a:ext>
            </a:extLst>
          </p:cNvPr>
          <p:cNvSpPr txBox="1"/>
          <p:nvPr/>
        </p:nvSpPr>
        <p:spPr>
          <a:xfrm>
            <a:off x="5210690" y="5044799"/>
            <a:ext cx="243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Innovation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9958D6-425D-8544-9192-32466253A782}"/>
              </a:ext>
            </a:extLst>
          </p:cNvPr>
          <p:cNvSpPr txBox="1"/>
          <p:nvPr/>
        </p:nvSpPr>
        <p:spPr>
          <a:xfrm>
            <a:off x="2340490" y="4817057"/>
            <a:ext cx="243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Blogging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ECBDEB-AC82-B149-96AB-D62F1F2C953D}"/>
              </a:ext>
            </a:extLst>
          </p:cNvPr>
          <p:cNvSpPr txBox="1"/>
          <p:nvPr/>
        </p:nvSpPr>
        <p:spPr>
          <a:xfrm>
            <a:off x="1107741" y="2779858"/>
            <a:ext cx="243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Discussion Forums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5CFCC0-A12C-6045-88B4-68168A2B8DC0}"/>
              </a:ext>
            </a:extLst>
          </p:cNvPr>
          <p:cNvSpPr txBox="1"/>
          <p:nvPr/>
        </p:nvSpPr>
        <p:spPr>
          <a:xfrm>
            <a:off x="3106399" y="1876441"/>
            <a:ext cx="243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Communication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BEA73-9FE7-DC4D-8C0D-1A54B3747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69BD-31AA-6B47-A23A-79CB2EC32B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6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7254-076B-9E4F-8670-5F2FDD6E4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80" y="280063"/>
            <a:ext cx="8911687" cy="62895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Effects Of Social Media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14B9A541-2128-A140-92BA-9B6249CF29DB}"/>
              </a:ext>
            </a:extLst>
          </p:cNvPr>
          <p:cNvSpPr/>
          <p:nvPr/>
        </p:nvSpPr>
        <p:spPr>
          <a:xfrm>
            <a:off x="492478" y="1270000"/>
            <a:ext cx="5249333" cy="1614311"/>
          </a:xfrm>
          <a:prstGeom prst="cloud">
            <a:avLst/>
          </a:prstGeom>
          <a:solidFill>
            <a:schemeClr val="bg1"/>
          </a:solidFill>
          <a:ln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SOCIAL MEDIA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CC502941-5E47-5143-9D96-4778B7C645B1}"/>
              </a:ext>
            </a:extLst>
          </p:cNvPr>
          <p:cNvCxnSpPr>
            <a:stCxn id="7" idx="1"/>
          </p:cNvCxnSpPr>
          <p:nvPr/>
        </p:nvCxnSpPr>
        <p:spPr>
          <a:xfrm rot="16200000" flipH="1">
            <a:off x="3819018" y="2180718"/>
            <a:ext cx="698808" cy="2102555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3E28E14-1AEA-AB4F-9499-2E3F0A538CF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19019" y="2879528"/>
            <a:ext cx="698808" cy="2102555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3C5CE48B-9E24-F344-82C0-4E916E2795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19017" y="3576617"/>
            <a:ext cx="698808" cy="2102555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579755C-936E-0041-ADB5-DC7E462AE8A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19017" y="4196647"/>
            <a:ext cx="698808" cy="2102555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48CD6BA-5D07-D04A-ACE3-B3D5F6C3C198}"/>
              </a:ext>
            </a:extLst>
          </p:cNvPr>
          <p:cNvSpPr txBox="1"/>
          <p:nvPr/>
        </p:nvSpPr>
        <p:spPr>
          <a:xfrm>
            <a:off x="5321300" y="3396734"/>
            <a:ext cx="574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How many of us use it?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AD160E-0DE8-E94C-B18C-52C07438BEAC}"/>
              </a:ext>
            </a:extLst>
          </p:cNvPr>
          <p:cNvSpPr txBox="1"/>
          <p:nvPr/>
        </p:nvSpPr>
        <p:spPr>
          <a:xfrm>
            <a:off x="5321300" y="4093823"/>
            <a:ext cx="574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How often do we use it?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B9C220-FBBD-4449-A130-3EDE2B863683}"/>
              </a:ext>
            </a:extLst>
          </p:cNvPr>
          <p:cNvSpPr txBox="1"/>
          <p:nvPr/>
        </p:nvSpPr>
        <p:spPr>
          <a:xfrm>
            <a:off x="5321300" y="4664139"/>
            <a:ext cx="574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Are we only using it? OR </a:t>
            </a:r>
          </a:p>
          <a:p>
            <a:r>
              <a:rPr lang="en-US" sz="2000" dirty="0"/>
              <a:t>Are we also getting used by it?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AB0132-52D8-8248-B917-F148C98E7624}"/>
              </a:ext>
            </a:extLst>
          </p:cNvPr>
          <p:cNvSpPr txBox="1"/>
          <p:nvPr/>
        </p:nvSpPr>
        <p:spPr>
          <a:xfrm>
            <a:off x="5321300" y="5500519"/>
            <a:ext cx="574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Want to Influence the world through digital platforms ? </a:t>
            </a:r>
          </a:p>
          <a:p>
            <a:r>
              <a:rPr lang="en-US" dirty="0"/>
              <a:t>What about the reverse impacts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FCD41D-8D40-1446-AAF1-ED3A96A7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69BD-31AA-6B47-A23A-79CB2EC32B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2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7" grpId="0"/>
      <p:bldP spid="29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7254-076B-9E4F-8670-5F2FDD6E4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33" y="296203"/>
            <a:ext cx="8911687" cy="62895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Time to Analyze our Online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A253D-6B74-2342-A77F-EC3E6FE9E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33" y="1345670"/>
            <a:ext cx="10207977" cy="5080529"/>
          </a:xfrm>
        </p:spPr>
        <p:txBody>
          <a:bodyPr>
            <a:normAutofit/>
          </a:bodyPr>
          <a:lstStyle/>
          <a:p>
            <a:r>
              <a:rPr lang="en-US" sz="2000" dirty="0"/>
              <a:t>More Impulsive</a:t>
            </a:r>
          </a:p>
          <a:p>
            <a:endParaRPr lang="en-US" sz="2000" dirty="0"/>
          </a:p>
          <a:p>
            <a:r>
              <a:rPr lang="en-US" sz="2000" dirty="0"/>
              <a:t>Jumping to conclusions</a:t>
            </a:r>
          </a:p>
          <a:p>
            <a:endParaRPr lang="en-US" sz="2000" dirty="0"/>
          </a:p>
          <a:p>
            <a:r>
              <a:rPr lang="en-US" sz="2000" dirty="0"/>
              <a:t>Following trends over Rational thinking?</a:t>
            </a:r>
          </a:p>
          <a:p>
            <a:endParaRPr lang="en-US" sz="2000" dirty="0"/>
          </a:p>
          <a:p>
            <a:r>
              <a:rPr lang="en-US" sz="2000" dirty="0"/>
              <a:t>Trolling - Are we loosing the essence of Dissent? </a:t>
            </a:r>
          </a:p>
          <a:p>
            <a:endParaRPr lang="en-US" sz="2000" dirty="0"/>
          </a:p>
          <a:p>
            <a:r>
              <a:rPr lang="en-US" sz="2000" dirty="0"/>
              <a:t>Emotional Uncertainty? Or Increasing Psychological Instability?</a:t>
            </a:r>
          </a:p>
          <a:p>
            <a:endParaRPr lang="en-US" sz="2000" dirty="0"/>
          </a:p>
          <a:p>
            <a:r>
              <a:rPr lang="en-US" sz="2000" dirty="0"/>
              <a:t>Need of Psychological Disorder Profiling</a:t>
            </a:r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77262-AFB4-9440-9ABD-D0D3AE6F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69BD-31AA-6B47-A23A-79CB2EC32B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7254-076B-9E4F-8670-5F2FDD6E4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33" y="296203"/>
            <a:ext cx="8911687" cy="62895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Psychological Disorder 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A253D-6B74-2342-A77F-EC3E6FE9E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33" y="1345671"/>
            <a:ext cx="10207977" cy="2932819"/>
          </a:xfrm>
        </p:spPr>
        <p:txBody>
          <a:bodyPr>
            <a:normAutofit/>
          </a:bodyPr>
          <a:lstStyle/>
          <a:p>
            <a:r>
              <a:rPr lang="en-US" sz="1800" dirty="0"/>
              <a:t>Analyzing our online content (ex:- Text)</a:t>
            </a:r>
          </a:p>
          <a:p>
            <a:endParaRPr lang="en-US" sz="1800" dirty="0"/>
          </a:p>
          <a:p>
            <a:r>
              <a:rPr lang="en-US" sz="1800" dirty="0"/>
              <a:t>“A picture is worth a thousand words” by </a:t>
            </a:r>
            <a:r>
              <a:rPr lang="en-IN" sz="1800" dirty="0"/>
              <a:t>Fred R. Barnard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How about computing those words to identify the sentiment?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Determining different types of disorders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7EAB7872-E661-1B4A-A7E3-B4A3B6111F1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41118" y="3113653"/>
            <a:ext cx="698808" cy="2102555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CD9BDE6D-9CF7-E34F-8246-12242505C8D1}"/>
              </a:ext>
            </a:extLst>
          </p:cNvPr>
          <p:cNvCxnSpPr/>
          <p:nvPr/>
        </p:nvCxnSpPr>
        <p:spPr>
          <a:xfrm rot="16200000" flipH="1">
            <a:off x="2841119" y="3812463"/>
            <a:ext cx="698808" cy="2102555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259DE2C9-CA12-1C43-957F-850126C91E85}"/>
              </a:ext>
            </a:extLst>
          </p:cNvPr>
          <p:cNvCxnSpPr/>
          <p:nvPr/>
        </p:nvCxnSpPr>
        <p:spPr>
          <a:xfrm rot="16200000" flipH="1">
            <a:off x="2841117" y="4509552"/>
            <a:ext cx="698808" cy="2102555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817A98DB-56C4-774C-98BA-32E4E441EB4F}"/>
              </a:ext>
            </a:extLst>
          </p:cNvPr>
          <p:cNvCxnSpPr/>
          <p:nvPr/>
        </p:nvCxnSpPr>
        <p:spPr>
          <a:xfrm rot="16200000" flipH="1">
            <a:off x="2841117" y="5129582"/>
            <a:ext cx="698808" cy="2102555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78E546-593C-7347-BCC6-6D6BA27A5B29}"/>
              </a:ext>
            </a:extLst>
          </p:cNvPr>
          <p:cNvSpPr txBox="1"/>
          <p:nvPr/>
        </p:nvSpPr>
        <p:spPr>
          <a:xfrm>
            <a:off x="4343400" y="4329669"/>
            <a:ext cx="574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OCD [Obsessive Compulsive Disorder]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4DCD59-A45B-7646-A4C7-D8B405386F5D}"/>
              </a:ext>
            </a:extLst>
          </p:cNvPr>
          <p:cNvSpPr txBox="1"/>
          <p:nvPr/>
        </p:nvSpPr>
        <p:spPr>
          <a:xfrm>
            <a:off x="4343400" y="5026758"/>
            <a:ext cx="574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Anxiety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FD9027-25CE-764B-B4A1-2DA48F077031}"/>
              </a:ext>
            </a:extLst>
          </p:cNvPr>
          <p:cNvSpPr txBox="1"/>
          <p:nvPr/>
        </p:nvSpPr>
        <p:spPr>
          <a:xfrm>
            <a:off x="4343400" y="5725568"/>
            <a:ext cx="574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Suicidal Tendency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FF9F88-3879-DB45-81ED-BE1B4AF904DA}"/>
              </a:ext>
            </a:extLst>
          </p:cNvPr>
          <p:cNvSpPr txBox="1"/>
          <p:nvPr/>
        </p:nvSpPr>
        <p:spPr>
          <a:xfrm>
            <a:off x="4343400" y="6345598"/>
            <a:ext cx="574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Depression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77779E2-892F-E749-ACA0-AC1D5570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69BD-31AA-6B47-A23A-79CB2EC32B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44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7254-076B-9E4F-8670-5F2FDD6E4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33" y="296203"/>
            <a:ext cx="11057467" cy="628957"/>
          </a:xfrm>
        </p:spPr>
        <p:txBody>
          <a:bodyPr>
            <a:normAutofit fontScale="90000"/>
          </a:bodyPr>
          <a:lstStyle/>
          <a:p>
            <a:r>
              <a:rPr lang="en-US" dirty="0"/>
              <a:t>Sentiment Analysis - A Preliminary Step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17B5016-D0C6-884E-9979-169B639B5F6C}"/>
              </a:ext>
            </a:extLst>
          </p:cNvPr>
          <p:cNvSpPr/>
          <p:nvPr/>
        </p:nvSpPr>
        <p:spPr>
          <a:xfrm>
            <a:off x="4169832" y="1140034"/>
            <a:ext cx="3543300" cy="117183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1D9267-4546-6B49-A2DA-95AD7DFDD1CD}"/>
              </a:ext>
            </a:extLst>
          </p:cNvPr>
          <p:cNvSpPr txBox="1"/>
          <p:nvPr/>
        </p:nvSpPr>
        <p:spPr>
          <a:xfrm>
            <a:off x="4455582" y="1581101"/>
            <a:ext cx="303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Textual Statements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5AF9F3-E375-E846-B9F0-28198A30DC74}"/>
              </a:ext>
            </a:extLst>
          </p:cNvPr>
          <p:cNvSpPr/>
          <p:nvPr/>
        </p:nvSpPr>
        <p:spPr>
          <a:xfrm>
            <a:off x="4752045" y="3842726"/>
            <a:ext cx="2378874" cy="76543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7397DF-72A6-AA48-98EB-EDDD7E1EA33E}"/>
              </a:ext>
            </a:extLst>
          </p:cNvPr>
          <p:cNvSpPr/>
          <p:nvPr/>
        </p:nvSpPr>
        <p:spPr>
          <a:xfrm>
            <a:off x="7974447" y="3842726"/>
            <a:ext cx="2378874" cy="76543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60DA0B-98E8-4E44-A391-C65FF685DE72}"/>
              </a:ext>
            </a:extLst>
          </p:cNvPr>
          <p:cNvSpPr/>
          <p:nvPr/>
        </p:nvSpPr>
        <p:spPr>
          <a:xfrm>
            <a:off x="1593145" y="3842726"/>
            <a:ext cx="2378874" cy="76543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FEB2FC-8261-F04E-AB87-9F92870511F6}"/>
              </a:ext>
            </a:extLst>
          </p:cNvPr>
          <p:cNvSpPr txBox="1"/>
          <p:nvPr/>
        </p:nvSpPr>
        <p:spPr>
          <a:xfrm>
            <a:off x="1855453" y="4028760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Negative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D6CCD-550C-1747-AA87-589F375D2B15}"/>
              </a:ext>
            </a:extLst>
          </p:cNvPr>
          <p:cNvSpPr txBox="1"/>
          <p:nvPr/>
        </p:nvSpPr>
        <p:spPr>
          <a:xfrm>
            <a:off x="5092959" y="4039060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Neutral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E42E21-B3B3-BC4F-B19A-E3C834E8BF43}"/>
              </a:ext>
            </a:extLst>
          </p:cNvPr>
          <p:cNvSpPr txBox="1"/>
          <p:nvPr/>
        </p:nvSpPr>
        <p:spPr>
          <a:xfrm>
            <a:off x="8230434" y="4039060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Positive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CB18641-CFAE-9940-B878-B60C0EB07FD0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941482" y="2311867"/>
            <a:ext cx="1" cy="74689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47A9BB-B4BC-C747-AAF3-FCD5C6921F7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941482" y="2983174"/>
            <a:ext cx="0" cy="85955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7FA435-986E-E941-88B8-6F4E1E7847FC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782582" y="3058760"/>
            <a:ext cx="3158900" cy="78396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A53E09-DDC8-DD42-8CFE-2F0CE39A1FE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941482" y="3058760"/>
            <a:ext cx="3222402" cy="78396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1CEE747-D9F8-5F45-BDC6-F25B124C3BC5}"/>
              </a:ext>
            </a:extLst>
          </p:cNvPr>
          <p:cNvCxnSpPr>
            <a:cxnSpLocks/>
          </p:cNvCxnSpPr>
          <p:nvPr/>
        </p:nvCxnSpPr>
        <p:spPr>
          <a:xfrm flipV="1">
            <a:off x="905555" y="5805223"/>
            <a:ext cx="10566400" cy="28834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9C07CF-B797-9C48-8DDD-D4863F479117}"/>
              </a:ext>
            </a:extLst>
          </p:cNvPr>
          <p:cNvCxnSpPr/>
          <p:nvPr/>
        </p:nvCxnSpPr>
        <p:spPr>
          <a:xfrm>
            <a:off x="5979204" y="5805223"/>
            <a:ext cx="0" cy="17789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31323DC-F7B6-6442-996D-DE6E3988714F}"/>
              </a:ext>
            </a:extLst>
          </p:cNvPr>
          <p:cNvCxnSpPr>
            <a:cxnSpLocks/>
          </p:cNvCxnSpPr>
          <p:nvPr/>
        </p:nvCxnSpPr>
        <p:spPr>
          <a:xfrm flipV="1">
            <a:off x="9865404" y="5834057"/>
            <a:ext cx="0" cy="15686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3D5B1AE-154C-7A45-B808-2F8BB053B5F2}"/>
              </a:ext>
            </a:extLst>
          </p:cNvPr>
          <p:cNvCxnSpPr>
            <a:cxnSpLocks/>
          </p:cNvCxnSpPr>
          <p:nvPr/>
        </p:nvCxnSpPr>
        <p:spPr>
          <a:xfrm flipV="1">
            <a:off x="2118404" y="5834057"/>
            <a:ext cx="0" cy="15686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C397222-BAD5-324D-B87C-089FEA16C7E6}"/>
              </a:ext>
            </a:extLst>
          </p:cNvPr>
          <p:cNvSpPr txBox="1"/>
          <p:nvPr/>
        </p:nvSpPr>
        <p:spPr>
          <a:xfrm>
            <a:off x="5620428" y="5991048"/>
            <a:ext cx="71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CE47AE-FE85-5048-85F5-5E51AD2781C4}"/>
              </a:ext>
            </a:extLst>
          </p:cNvPr>
          <p:cNvSpPr txBox="1"/>
          <p:nvPr/>
        </p:nvSpPr>
        <p:spPr>
          <a:xfrm>
            <a:off x="9506628" y="5981878"/>
            <a:ext cx="71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DABF7D-E812-F744-B250-E935B41A1540}"/>
              </a:ext>
            </a:extLst>
          </p:cNvPr>
          <p:cNvSpPr txBox="1"/>
          <p:nvPr/>
        </p:nvSpPr>
        <p:spPr>
          <a:xfrm>
            <a:off x="1746929" y="5981878"/>
            <a:ext cx="71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031342-F647-F045-B73B-8CC8B58FCCEF}"/>
              </a:ext>
            </a:extLst>
          </p:cNvPr>
          <p:cNvSpPr txBox="1"/>
          <p:nvPr/>
        </p:nvSpPr>
        <p:spPr>
          <a:xfrm>
            <a:off x="4660522" y="2458456"/>
            <a:ext cx="304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Categorizing  into sentiments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07510E-AD71-DB44-8DFF-6AB855B493B3}"/>
              </a:ext>
            </a:extLst>
          </p:cNvPr>
          <p:cNvSpPr txBox="1"/>
          <p:nvPr/>
        </p:nvSpPr>
        <p:spPr>
          <a:xfrm>
            <a:off x="1032818" y="4662507"/>
            <a:ext cx="28866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I would rather die than have </a:t>
            </a:r>
          </a:p>
          <a:p>
            <a:pPr algn="ctr"/>
            <a:r>
              <a:rPr lang="en-IN" dirty="0"/>
              <a:t>to keep living this way. </a:t>
            </a:r>
          </a:p>
          <a:p>
            <a:pPr algn="ctr"/>
            <a:r>
              <a:rPr lang="en-IN" dirty="0"/>
              <a:t>It won't get better.</a:t>
            </a:r>
            <a:r>
              <a:rPr lang="en-US" dirty="0"/>
              <a:t>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6F7599-3B6B-1840-ACE6-BC66FF38417E}"/>
              </a:ext>
            </a:extLst>
          </p:cNvPr>
          <p:cNvSpPr txBox="1"/>
          <p:nvPr/>
        </p:nvSpPr>
        <p:spPr>
          <a:xfrm>
            <a:off x="4623799" y="4741454"/>
            <a:ext cx="2635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 am okay with the way </a:t>
            </a:r>
          </a:p>
          <a:p>
            <a:pPr algn="ctr"/>
            <a:r>
              <a:rPr lang="en-US" dirty="0"/>
              <a:t>things are going in my life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E3484D-0B9B-9143-99AE-4A3842D7D9FA}"/>
              </a:ext>
            </a:extLst>
          </p:cNvPr>
          <p:cNvSpPr txBox="1"/>
          <p:nvPr/>
        </p:nvSpPr>
        <p:spPr>
          <a:xfrm>
            <a:off x="7769944" y="4741454"/>
            <a:ext cx="3653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 am so excited about the new </a:t>
            </a:r>
          </a:p>
          <a:p>
            <a:pPr algn="ctr"/>
            <a:r>
              <a:rPr lang="en-US" dirty="0"/>
              <a:t>Promotion I am about to get in office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9F5A927-4A29-B44A-83CF-F7E966C1F638}"/>
              </a:ext>
            </a:extLst>
          </p:cNvPr>
          <p:cNvSpPr txBox="1"/>
          <p:nvPr/>
        </p:nvSpPr>
        <p:spPr>
          <a:xfrm>
            <a:off x="268529" y="5852548"/>
            <a:ext cx="110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Affinity </a:t>
            </a:r>
          </a:p>
          <a:p>
            <a:pPr algn="ctr"/>
            <a:r>
              <a:rPr lang="en-US" dirty="0"/>
              <a:t>Score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84F92-A089-D742-AA6E-ACCFC3379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69BD-31AA-6B47-A23A-79CB2EC32B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93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7254-076B-9E4F-8670-5F2FDD6E4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33" y="296203"/>
            <a:ext cx="8911687" cy="62895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Social Media Platform - Twitter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A253D-6B74-2342-A77F-EC3E6FE9E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33" y="1345670"/>
            <a:ext cx="10207977" cy="5080529"/>
          </a:xfrm>
        </p:spPr>
        <p:txBody>
          <a:bodyPr>
            <a:normAutofit/>
          </a:bodyPr>
          <a:lstStyle/>
          <a:p>
            <a:r>
              <a:rPr lang="en-US" sz="2000" dirty="0"/>
              <a:t>Most Popular micro blogging Site</a:t>
            </a:r>
          </a:p>
          <a:p>
            <a:endParaRPr lang="en-US" sz="2000" dirty="0"/>
          </a:p>
          <a:p>
            <a:r>
              <a:rPr lang="en-US" sz="2000" dirty="0"/>
              <a:t>Tweets are crisp and to the point</a:t>
            </a:r>
          </a:p>
          <a:p>
            <a:endParaRPr lang="en-US" sz="2000" dirty="0"/>
          </a:p>
          <a:p>
            <a:r>
              <a:rPr lang="en-US" sz="2000" dirty="0"/>
              <a:t>Hashtags “#” helps in quick classification of raw data collection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268FB-5DC5-ED4C-9D6A-CB33CFA8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69BD-31AA-6B47-A23A-79CB2EC32B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17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7254-076B-9E4F-8670-5F2FDD6E4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33" y="296203"/>
            <a:ext cx="8911687" cy="62895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Procedural Journey Of This Research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6E3F37-E395-E945-8337-34DD0C774272}"/>
              </a:ext>
            </a:extLst>
          </p:cNvPr>
          <p:cNvSpPr/>
          <p:nvPr/>
        </p:nvSpPr>
        <p:spPr>
          <a:xfrm>
            <a:off x="651933" y="1305135"/>
            <a:ext cx="2624667" cy="101896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6137F-DE7F-3140-AACB-6C4BED044829}"/>
              </a:ext>
            </a:extLst>
          </p:cNvPr>
          <p:cNvSpPr txBox="1"/>
          <p:nvPr/>
        </p:nvSpPr>
        <p:spPr>
          <a:xfrm>
            <a:off x="836083" y="1623095"/>
            <a:ext cx="224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Collection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F5FB9F3D-BABC-D14C-9E6B-05FE65CABE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3684" y="2338577"/>
            <a:ext cx="685799" cy="740833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067E630-8B97-A44D-A7AC-67AC0272EF66}"/>
              </a:ext>
            </a:extLst>
          </p:cNvPr>
          <p:cNvSpPr/>
          <p:nvPr/>
        </p:nvSpPr>
        <p:spPr>
          <a:xfrm>
            <a:off x="2667000" y="2542410"/>
            <a:ext cx="2624667" cy="101896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78E4D-39DA-9249-97DA-4ABE7CA0BFDF}"/>
              </a:ext>
            </a:extLst>
          </p:cNvPr>
          <p:cNvSpPr txBox="1"/>
          <p:nvPr/>
        </p:nvSpPr>
        <p:spPr>
          <a:xfrm>
            <a:off x="2889250" y="2818376"/>
            <a:ext cx="224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Cleansing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CE5A44A-114B-9E4E-A1BF-BCBE6775E347}"/>
              </a:ext>
            </a:extLst>
          </p:cNvPr>
          <p:cNvCxnSpPr/>
          <p:nvPr/>
        </p:nvCxnSpPr>
        <p:spPr>
          <a:xfrm rot="16200000" flipH="1">
            <a:off x="4006850" y="3533858"/>
            <a:ext cx="685799" cy="740833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2261656-D0B1-3E42-B3B7-7EC97C80DF3A}"/>
              </a:ext>
            </a:extLst>
          </p:cNvPr>
          <p:cNvSpPr/>
          <p:nvPr/>
        </p:nvSpPr>
        <p:spPr>
          <a:xfrm>
            <a:off x="4720166" y="3737691"/>
            <a:ext cx="2624667" cy="101896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64FD6A-7732-BE43-BA67-F8D1FB8E4DA8}"/>
              </a:ext>
            </a:extLst>
          </p:cNvPr>
          <p:cNvSpPr txBox="1"/>
          <p:nvPr/>
        </p:nvSpPr>
        <p:spPr>
          <a:xfrm>
            <a:off x="4942416" y="4013657"/>
            <a:ext cx="224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Training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B7346D50-F04C-C54D-B192-57BCE2F56E12}"/>
              </a:ext>
            </a:extLst>
          </p:cNvPr>
          <p:cNvCxnSpPr/>
          <p:nvPr/>
        </p:nvCxnSpPr>
        <p:spPr>
          <a:xfrm rot="16200000" flipH="1">
            <a:off x="6055784" y="4741839"/>
            <a:ext cx="685799" cy="740833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7998F50-0C83-EC40-9C6D-3B1DE5309B0E}"/>
              </a:ext>
            </a:extLst>
          </p:cNvPr>
          <p:cNvSpPr/>
          <p:nvPr/>
        </p:nvSpPr>
        <p:spPr>
          <a:xfrm>
            <a:off x="6769100" y="4945672"/>
            <a:ext cx="2624667" cy="101896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756A96-EE5C-C340-98D2-006F87E63B5C}"/>
              </a:ext>
            </a:extLst>
          </p:cNvPr>
          <p:cNvSpPr txBox="1"/>
          <p:nvPr/>
        </p:nvSpPr>
        <p:spPr>
          <a:xfrm>
            <a:off x="6991350" y="5221638"/>
            <a:ext cx="224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Validating Results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89DE73-96DE-1F4B-AE3C-BBDDA2852971}"/>
              </a:ext>
            </a:extLst>
          </p:cNvPr>
          <p:cNvSpPr txBox="1"/>
          <p:nvPr/>
        </p:nvSpPr>
        <p:spPr>
          <a:xfrm>
            <a:off x="3810000" y="1623095"/>
            <a:ext cx="1616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Twitter Tweets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DF4FEF-5037-E243-9E18-D0487F6A3327}"/>
              </a:ext>
            </a:extLst>
          </p:cNvPr>
          <p:cNvSpPr txBox="1"/>
          <p:nvPr/>
        </p:nvSpPr>
        <p:spPr>
          <a:xfrm>
            <a:off x="5960802" y="2818376"/>
            <a:ext cx="3548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Natural Language Processing Toolkit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02465F-4519-DC4F-8DE0-E71A6F06C302}"/>
              </a:ext>
            </a:extLst>
          </p:cNvPr>
          <p:cNvSpPr txBox="1"/>
          <p:nvPr/>
        </p:nvSpPr>
        <p:spPr>
          <a:xfrm>
            <a:off x="7567083" y="4013657"/>
            <a:ext cx="3478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Learning  Implementation</a:t>
            </a:r>
          </a:p>
          <a:p>
            <a:r>
              <a:rPr lang="en-US" dirty="0"/>
              <a:t>	scikit learn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2601D7-1E09-E943-9D2A-40460F02836C}"/>
              </a:ext>
            </a:extLst>
          </p:cNvPr>
          <p:cNvSpPr txBox="1"/>
          <p:nvPr/>
        </p:nvSpPr>
        <p:spPr>
          <a:xfrm>
            <a:off x="9872402" y="5221638"/>
            <a:ext cx="215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Visualization tools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2BD0F-045A-2F47-8BA0-DE5B1B392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69BD-31AA-6B47-A23A-79CB2EC32B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58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</TotalTime>
  <Words>419</Words>
  <Application>Microsoft Macintosh PowerPoint</Application>
  <PresentationFormat>Widescreen</PresentationFormat>
  <Paragraphs>126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Contents</vt:lpstr>
      <vt:lpstr>Social Media Uses</vt:lpstr>
      <vt:lpstr>Effects Of Social Media</vt:lpstr>
      <vt:lpstr>Time to Analyze our Online Behavior</vt:lpstr>
      <vt:lpstr>Psychological Disorder Profiling</vt:lpstr>
      <vt:lpstr>Sentiment Analysis - A Preliminary Step </vt:lpstr>
      <vt:lpstr>Social Media Platform - Twitter</vt:lpstr>
      <vt:lpstr>Procedural Journey Of This Research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Psychological disorder profiling through Social media mining</dc:title>
  <dc:creator>Anirudh Bhattacharya</dc:creator>
  <cp:lastModifiedBy>Anirudh Bhattacharya</cp:lastModifiedBy>
  <cp:revision>102</cp:revision>
  <dcterms:created xsi:type="dcterms:W3CDTF">2019-04-06T13:03:59Z</dcterms:created>
  <dcterms:modified xsi:type="dcterms:W3CDTF">2019-04-08T11:59:42Z</dcterms:modified>
</cp:coreProperties>
</file>