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45" r:id="rId1"/>
  </p:sldMasterIdLst>
  <p:notesMasterIdLst>
    <p:notesMasterId r:id="rId33"/>
  </p:notesMasterIdLst>
  <p:sldIdLst>
    <p:sldId id="256" r:id="rId2"/>
    <p:sldId id="257" r:id="rId3"/>
    <p:sldId id="268" r:id="rId4"/>
    <p:sldId id="265" r:id="rId5"/>
    <p:sldId id="278" r:id="rId6"/>
    <p:sldId id="279" r:id="rId7"/>
    <p:sldId id="275" r:id="rId8"/>
    <p:sldId id="282" r:id="rId9"/>
    <p:sldId id="277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2" r:id="rId19"/>
    <p:sldId id="294" r:id="rId20"/>
    <p:sldId id="295" r:id="rId21"/>
    <p:sldId id="291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276" r:id="rId30"/>
    <p:sldId id="269" r:id="rId31"/>
    <p:sldId id="26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CBF0"/>
    <a:srgbClr val="7A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70"/>
    <p:restoredTop sz="94780"/>
  </p:normalViewPr>
  <p:slideViewPr>
    <p:cSldViewPr snapToGrid="0" snapToObjects="1">
      <p:cViewPr varScale="1">
        <p:scale>
          <a:sx n="118" d="100"/>
          <a:sy n="118" d="100"/>
        </p:scale>
        <p:origin x="24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4EB22-E56A-3C48-AD9E-97D6692C6F4A}" type="datetimeFigureOut">
              <a:rPr lang="en-US" smtClean="0"/>
              <a:t>5/14/19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C90CD-8584-F64B-971E-679F78CE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83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C90CD-8584-F64B-971E-679F78CED6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06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WHAT ARE BRANCHES</a:t>
            </a:r>
          </a:p>
          <a:p>
            <a:pPr marL="228600" indent="-228600">
              <a:buAutoNum type="arabicPeriod"/>
            </a:pPr>
            <a:r>
              <a:rPr lang="en-US" dirty="0"/>
              <a:t>HOW TO CREATE A BRANCH</a:t>
            </a:r>
          </a:p>
          <a:p>
            <a:pPr marL="228600" indent="-228600">
              <a:buAutoNum type="arabicPeriod"/>
            </a:pPr>
            <a:r>
              <a:rPr lang="en-US" dirty="0"/>
              <a:t>HOW TO CHECKOUT BRANCH</a:t>
            </a:r>
          </a:p>
          <a:p>
            <a:pPr marL="228600" indent="-228600">
              <a:buAutoNum type="arabicPeriod"/>
            </a:pPr>
            <a:r>
              <a:rPr lang="en-US" dirty="0"/>
              <a:t>HOW TO MERGE BRANCH TO MASTER</a:t>
            </a:r>
          </a:p>
          <a:p>
            <a:pPr marL="228600" indent="-228600">
              <a:buAutoNum type="arabicPeriod"/>
            </a:pPr>
            <a:r>
              <a:rPr lang="en-US" dirty="0"/>
              <a:t>HOW TO DELETE A BRANCH (LOCAL &amp; REMOTE)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C90CD-8584-F64B-971E-679F78CED6D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08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WHAT ARE BRANCHES</a:t>
            </a:r>
          </a:p>
          <a:p>
            <a:pPr marL="228600" indent="-228600">
              <a:buAutoNum type="arabicPeriod"/>
            </a:pPr>
            <a:r>
              <a:rPr lang="en-US" dirty="0"/>
              <a:t>HOW TO CREATE A BRANCH</a:t>
            </a:r>
          </a:p>
          <a:p>
            <a:pPr marL="228600" indent="-228600">
              <a:buAutoNum type="arabicPeriod"/>
            </a:pPr>
            <a:r>
              <a:rPr lang="en-US" dirty="0"/>
              <a:t>HOW TO CHECKOUR BRANCH</a:t>
            </a:r>
          </a:p>
          <a:p>
            <a:pPr marL="228600" indent="-228600">
              <a:buAutoNum type="arabicPeriod"/>
            </a:pPr>
            <a:r>
              <a:rPr lang="en-US" dirty="0"/>
              <a:t>HOW TO MERGE BRANCH TO MASTER</a:t>
            </a:r>
          </a:p>
          <a:p>
            <a:pPr marL="228600" indent="-228600">
              <a:buAutoNum type="arabicPeriod"/>
            </a:pPr>
            <a:r>
              <a:rPr lang="en-US" dirty="0"/>
              <a:t>HOW TO DELETE A BRANCH (LOCAL &amp; REMOTE)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C90CD-8584-F64B-971E-679F78CED6D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94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WHAT ARE BRANCHES</a:t>
            </a:r>
          </a:p>
          <a:p>
            <a:pPr marL="228600" indent="-228600">
              <a:buAutoNum type="arabicPeriod"/>
            </a:pPr>
            <a:r>
              <a:rPr lang="en-US" dirty="0"/>
              <a:t>HOW TO CREATE A BRANCH</a:t>
            </a:r>
          </a:p>
          <a:p>
            <a:pPr marL="228600" indent="-228600">
              <a:buAutoNum type="arabicPeriod"/>
            </a:pPr>
            <a:r>
              <a:rPr lang="en-US" dirty="0"/>
              <a:t>HOW TO CHECKOUR BRANCH</a:t>
            </a:r>
          </a:p>
          <a:p>
            <a:pPr marL="228600" indent="-228600">
              <a:buAutoNum type="arabicPeriod"/>
            </a:pPr>
            <a:r>
              <a:rPr lang="en-US" dirty="0"/>
              <a:t>HOW TO MERGE BRANCH TO MASTER</a:t>
            </a:r>
          </a:p>
          <a:p>
            <a:pPr marL="228600" indent="-228600">
              <a:buAutoNum type="arabicPeriod"/>
            </a:pPr>
            <a:r>
              <a:rPr lang="en-US" dirty="0"/>
              <a:t>HOW TO DELETE A BRANCH (LOCAL &amp; REMOTE)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C90CD-8584-F64B-971E-679F78CED6D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91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WHAT ARE BRANCHES</a:t>
            </a:r>
          </a:p>
          <a:p>
            <a:pPr marL="228600" indent="-228600">
              <a:buAutoNum type="arabicPeriod"/>
            </a:pPr>
            <a:r>
              <a:rPr lang="en-US" dirty="0"/>
              <a:t>HOW TO CREATE A BRANCH</a:t>
            </a:r>
          </a:p>
          <a:p>
            <a:pPr marL="228600" indent="-228600">
              <a:buAutoNum type="arabicPeriod"/>
            </a:pPr>
            <a:r>
              <a:rPr lang="en-US" dirty="0"/>
              <a:t>HOW TO CHECKOUR BRANCH</a:t>
            </a:r>
          </a:p>
          <a:p>
            <a:pPr marL="228600" indent="-228600">
              <a:buAutoNum type="arabicPeriod"/>
            </a:pPr>
            <a:r>
              <a:rPr lang="en-US" dirty="0"/>
              <a:t>HOW TO MERGE BRANCH TO MASTER</a:t>
            </a:r>
          </a:p>
          <a:p>
            <a:pPr marL="228600" indent="-228600">
              <a:buAutoNum type="arabicPeriod"/>
            </a:pPr>
            <a:r>
              <a:rPr lang="en-US" dirty="0"/>
              <a:t>HOW TO DELETE A BRANCH (LOCAL &amp; REMOTE)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C90CD-8584-F64B-971E-679F78CED6D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7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WHAT ARE BRANCHES</a:t>
            </a:r>
          </a:p>
          <a:p>
            <a:pPr marL="228600" indent="-228600">
              <a:buAutoNum type="arabicPeriod"/>
            </a:pPr>
            <a:r>
              <a:rPr lang="en-US" dirty="0"/>
              <a:t>HOW TO CREATE A BRANCH</a:t>
            </a:r>
          </a:p>
          <a:p>
            <a:pPr marL="228600" indent="-228600">
              <a:buAutoNum type="arabicPeriod"/>
            </a:pPr>
            <a:r>
              <a:rPr lang="en-US" dirty="0"/>
              <a:t>HOW TO CHECKOUT BRANCH</a:t>
            </a:r>
          </a:p>
          <a:p>
            <a:pPr marL="228600" indent="-228600">
              <a:buAutoNum type="arabicPeriod"/>
            </a:pPr>
            <a:r>
              <a:rPr lang="en-US" dirty="0"/>
              <a:t>HOW TO MERGE BRANCH TO MASTER</a:t>
            </a:r>
          </a:p>
          <a:p>
            <a:pPr marL="228600" indent="-228600">
              <a:buAutoNum type="arabicPeriod"/>
            </a:pPr>
            <a:r>
              <a:rPr lang="en-US" dirty="0"/>
              <a:t>HOW TO DELETE A BRANCH (LOCAL &amp; REMOTE)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C90CD-8584-F64B-971E-679F78CED6D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87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WHAT ARE BRANCHES</a:t>
            </a:r>
          </a:p>
          <a:p>
            <a:pPr marL="228600" indent="-228600">
              <a:buAutoNum type="arabicPeriod"/>
            </a:pPr>
            <a:r>
              <a:rPr lang="en-US" dirty="0"/>
              <a:t>HOW TO CREATE A BRANCH</a:t>
            </a:r>
          </a:p>
          <a:p>
            <a:pPr marL="228600" indent="-228600">
              <a:buAutoNum type="arabicPeriod"/>
            </a:pPr>
            <a:r>
              <a:rPr lang="en-US" dirty="0"/>
              <a:t>HOW TO CHECKOUT BRANCH</a:t>
            </a:r>
          </a:p>
          <a:p>
            <a:pPr marL="228600" indent="-228600">
              <a:buAutoNum type="arabicPeriod"/>
            </a:pPr>
            <a:r>
              <a:rPr lang="en-US" dirty="0"/>
              <a:t>HOW TO MERGE BRANCH TO MASTER</a:t>
            </a:r>
          </a:p>
          <a:p>
            <a:pPr marL="228600" indent="-228600">
              <a:buAutoNum type="arabicPeriod"/>
            </a:pPr>
            <a:r>
              <a:rPr lang="en-US" dirty="0"/>
              <a:t>HOW TO DELETE A BRANCH (LOCAL &amp; REMOTE)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C90CD-8584-F64B-971E-679F78CED6D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29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CHECKOUT BRANCH WHERE YOU WANT TO CREATE TAG – </a:t>
            </a:r>
            <a:r>
              <a:rPr lang="en-US" b="1" dirty="0"/>
              <a:t>git checkout &lt;branchName&gt;</a:t>
            </a:r>
          </a:p>
          <a:p>
            <a:pPr marL="0" indent="0">
              <a:buNone/>
            </a:pPr>
            <a:r>
              <a:rPr lang="en-US" dirty="0"/>
              <a:t>CREATE TAG WITH TAGNAME – </a:t>
            </a:r>
            <a:r>
              <a:rPr lang="en-US" b="1" dirty="0"/>
              <a:t>git tag &lt;tagName&gt;</a:t>
            </a:r>
          </a:p>
          <a:p>
            <a:pPr marL="0" indent="0">
              <a:buNone/>
            </a:pPr>
            <a:r>
              <a:rPr lang="en-US" b="1" dirty="0"/>
              <a:t>CREATE ANNONATED TAG – git tag –a v1.1 –m “version 1.0 of release ver 1.1”</a:t>
            </a:r>
          </a:p>
          <a:p>
            <a:pPr marL="0" indent="0">
              <a:buNone/>
            </a:pPr>
            <a:r>
              <a:rPr lang="en-US" b="1" dirty="0"/>
              <a:t>// Now v1.0 is a light weighted tag &amp; v1.1 will be stored as a git object and contains all information including message</a:t>
            </a:r>
          </a:p>
          <a:p>
            <a:pPr marL="0" indent="0">
              <a:buNone/>
            </a:pPr>
            <a:r>
              <a:rPr lang="en-US" b="1" dirty="0"/>
              <a:t>DISPLAY TAG – git show v1.1, git tag –l “v1.*”</a:t>
            </a:r>
          </a:p>
          <a:p>
            <a:pPr marL="0" indent="0">
              <a:buNone/>
            </a:pPr>
            <a:r>
              <a:rPr lang="en-US" b="1" dirty="0"/>
              <a:t>PUSH TAGS TO REMOTE – git push origin v1.0</a:t>
            </a:r>
          </a:p>
          <a:p>
            <a:pPr marL="0" indent="0">
              <a:buNone/>
            </a:pPr>
            <a:r>
              <a:rPr lang="en-US" b="1" dirty="0"/>
              <a:t>PUSH ALL TAGS TO REMOTE – git push origin —tags / git push –tags</a:t>
            </a:r>
          </a:p>
          <a:p>
            <a:pPr marL="0" indent="0">
              <a:buNone/>
            </a:pPr>
            <a:r>
              <a:rPr lang="en-US" b="1" dirty="0"/>
              <a:t>DELETE TAGS – git tag –d v1.0 / git tag --delete v1.0</a:t>
            </a:r>
          </a:p>
          <a:p>
            <a:pPr marL="0" indent="0">
              <a:buNone/>
            </a:pPr>
            <a:r>
              <a:rPr lang="en-US" b="1" dirty="0"/>
              <a:t>DELETE TAGS FROM REMOTE</a:t>
            </a:r>
          </a:p>
          <a:p>
            <a:pPr marL="0" indent="0">
              <a:buNone/>
            </a:pPr>
            <a:r>
              <a:rPr lang="en-US" b="1" dirty="0"/>
              <a:t>git push origin –d v1.0 / git push origin --delete v1.0 / git push origin :v1.0</a:t>
            </a:r>
          </a:p>
          <a:p>
            <a:pPr marL="0" indent="0">
              <a:buNone/>
            </a:pPr>
            <a:r>
              <a:rPr lang="en-US" b="1" dirty="0"/>
              <a:t>DELETE MULTIPLE TAGS FROM LOCAL – git tag –d v1.0 v1.1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DELETE MULTIPLE TAGS FROM REMOTE – git push origin –d v1.0 v1.1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CHECKOUT BRANCH FROM TAGNAME – git checkout –b &lt;branchName&gt; &lt;tagName&gt;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C90CD-8584-F64B-971E-679F78CED6D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58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CHECKOUT BRANCH WHERE YOU WANT TO CREATE TAG – </a:t>
            </a:r>
            <a:r>
              <a:rPr lang="en-US" b="1" dirty="0"/>
              <a:t>git checkout &lt;branchName&gt;</a:t>
            </a:r>
          </a:p>
          <a:p>
            <a:pPr marL="0" indent="0">
              <a:buNone/>
            </a:pPr>
            <a:r>
              <a:rPr lang="en-US" dirty="0"/>
              <a:t>CREATE TAG WITH TAGNAME – </a:t>
            </a:r>
            <a:r>
              <a:rPr lang="en-US" b="1" dirty="0"/>
              <a:t>git tag &lt;tagName&gt;</a:t>
            </a:r>
          </a:p>
          <a:p>
            <a:pPr marL="0" indent="0">
              <a:buNone/>
            </a:pPr>
            <a:r>
              <a:rPr lang="en-US" b="1" dirty="0"/>
              <a:t>CREATE ANNONATED TAG – git tag –a v1.1 –m “version 1.0 of release ver 1.1”</a:t>
            </a:r>
          </a:p>
          <a:p>
            <a:pPr marL="0" indent="0">
              <a:buNone/>
            </a:pPr>
            <a:r>
              <a:rPr lang="en-US" b="1" dirty="0"/>
              <a:t>// Now v1.0 is a light weighted tag &amp; v1.1 will be stored as a git object and contains all information including message</a:t>
            </a:r>
          </a:p>
          <a:p>
            <a:pPr marL="0" indent="0">
              <a:buNone/>
            </a:pPr>
            <a:r>
              <a:rPr lang="en-US" b="1" dirty="0"/>
              <a:t>DISPLAY TAG – git show v1.1, git tag –l “v1.*”</a:t>
            </a:r>
          </a:p>
          <a:p>
            <a:pPr marL="0" indent="0">
              <a:buNone/>
            </a:pPr>
            <a:r>
              <a:rPr lang="en-US" b="1" dirty="0"/>
              <a:t>PUSH TAGS TO REMOTE – git push origin v1.0</a:t>
            </a:r>
          </a:p>
          <a:p>
            <a:pPr marL="0" indent="0">
              <a:buNone/>
            </a:pPr>
            <a:r>
              <a:rPr lang="en-US" b="1" dirty="0"/>
              <a:t>PUSH ALL TAGS TO REMOTE – git push origin —tags / git push –tags</a:t>
            </a:r>
          </a:p>
          <a:p>
            <a:pPr marL="0" indent="0">
              <a:buNone/>
            </a:pPr>
            <a:r>
              <a:rPr lang="en-US" b="1" dirty="0"/>
              <a:t>DELETE TAGS – git tag –d v1.0 / git tag --delete v1.0</a:t>
            </a:r>
          </a:p>
          <a:p>
            <a:pPr marL="0" indent="0">
              <a:buNone/>
            </a:pPr>
            <a:r>
              <a:rPr lang="en-US" b="1" dirty="0"/>
              <a:t>DELETE TAGS FROM REMOTE</a:t>
            </a:r>
          </a:p>
          <a:p>
            <a:pPr marL="0" indent="0">
              <a:buNone/>
            </a:pPr>
            <a:r>
              <a:rPr lang="en-US" b="1" dirty="0"/>
              <a:t>git push origin –d v1.0 / git push origin --delete v1.0 / git push origin :v1.0</a:t>
            </a:r>
          </a:p>
          <a:p>
            <a:pPr marL="0" indent="0">
              <a:buNone/>
            </a:pPr>
            <a:r>
              <a:rPr lang="en-US" b="1" dirty="0"/>
              <a:t>DELETE MULTIPLE TAGS FROM LOCAL – git tag –d v1.0 v1.1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DELETE MULTIPLE TAGS FROM REMOTE – git push origin –d v1.0 v1.1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CHECKOUT BRANCH FROM TAGNAME – git checkout –b &lt;branchName&gt; &lt;tagName&gt;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C90CD-8584-F64B-971E-679F78CED6D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7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C90CD-8584-F64B-971E-679F78CED6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C90CD-8584-F64B-971E-679F78CED6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8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C90CD-8584-F64B-971E-679F78CED6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3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Enabling Autocomplete ensures that we can avoid remembering all the git commands and branch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C90CD-8584-F64B-971E-679F78CED6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70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C90CD-8584-F64B-971E-679F78CED6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89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C90CD-8584-F64B-971E-679F78CED6D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44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C90CD-8584-F64B-971E-679F78CED6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53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new file -&gt; touch </a:t>
            </a:r>
            <a:r>
              <a:rPr lang="en-US" dirty="0" err="1"/>
              <a:t>demo.xml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Add the file with git -&gt; git add .</a:t>
            </a:r>
          </a:p>
          <a:p>
            <a:pPr marL="0" indent="0">
              <a:buNone/>
            </a:pPr>
            <a:r>
              <a:rPr lang="en-US" dirty="0"/>
              <a:t>Commit the change with message -&gt; git commit –m “added </a:t>
            </a:r>
            <a:r>
              <a:rPr lang="en-US" dirty="0" err="1"/>
              <a:t>demo.xml</a:t>
            </a:r>
            <a:r>
              <a:rPr lang="en-US" dirty="0"/>
              <a:t> file”</a:t>
            </a:r>
          </a:p>
          <a:p>
            <a:pPr marL="0" indent="0">
              <a:buNone/>
            </a:pPr>
            <a:r>
              <a:rPr lang="en-US" dirty="0"/>
              <a:t>Push the change to remote repo -&gt; git push –u origin master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C90CD-8584-F64B-971E-679F78CED6D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4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ECBE-63C3-EF4B-BEEF-9E64BD03D7B7}" type="datetime1">
              <a:rPr lang="en-IN" smtClean="0"/>
              <a:t>14/05/19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7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0C51-E3A8-2042-89DB-D70F855498AE}" type="datetime1">
              <a:rPr lang="en-IN" smtClean="0"/>
              <a:t>14/05/19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0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FEBD-77FF-1346-8D9F-97628FB31535}" type="datetime1">
              <a:rPr lang="en-IN" smtClean="0"/>
              <a:t>14/05/19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0177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254A-9059-AF4F-A907-AB3241923C9E}" type="datetime1">
              <a:rPr lang="en-IN" smtClean="0"/>
              <a:t>14/05/19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74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495F-08AA-DA48-86AF-792E2C98E2EF}" type="datetime1">
              <a:rPr lang="en-IN" smtClean="0"/>
              <a:t>14/05/19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364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D1D22-B15A-5F49-8877-6CA0B76141D6}" type="datetime1">
              <a:rPr lang="en-IN" smtClean="0"/>
              <a:t>14/05/19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0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5610-36CA-9142-85DD-AFCF80BDBE6D}" type="datetime1">
              <a:rPr lang="en-IN" smtClean="0"/>
              <a:t>14/05/19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65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5420-A00D-094A-9D06-85B310CA619D}" type="datetime1">
              <a:rPr lang="en-IN" smtClean="0"/>
              <a:t>14/05/19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8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7731-D0C0-2E44-8BC8-469EDB4763DC}" type="datetime1">
              <a:rPr lang="en-IN" smtClean="0"/>
              <a:t>14/05/19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7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D7A2-8998-F441-BA14-F1D2B1F41D39}" type="datetime1">
              <a:rPr lang="en-IN" smtClean="0"/>
              <a:t>14/05/19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2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0832-9A62-084C-B03A-6C58F7CF8A02}" type="datetime1">
              <a:rPr lang="en-IN" smtClean="0"/>
              <a:t>14/05/19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9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4492A-5F7D-2B40-A3C4-4AA564BE5DDA}" type="datetime1">
              <a:rPr lang="en-IN" smtClean="0"/>
              <a:t>14/05/19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0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5A99-E859-F848-A1B5-27E1843B0B3A}" type="datetime1">
              <a:rPr lang="en-IN" smtClean="0"/>
              <a:t>14/05/19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D9EA-AE64-AC4F-A78E-ED4605CB7087}" type="datetime1">
              <a:rPr lang="en-IN" smtClean="0"/>
              <a:t>14/05/19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1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759-3DF1-9940-8B87-4D877D34CC30}" type="datetime1">
              <a:rPr lang="en-IN" smtClean="0"/>
              <a:t>14/05/19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91AD-5D42-3145-8B0C-B4FE9AD9F1F2}" type="datetime1">
              <a:rPr lang="en-IN" smtClean="0"/>
              <a:t>14/05/19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9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E151F-A2D9-A54F-A3FA-42BABD452D8F}" type="datetime1">
              <a:rPr lang="en-IN" smtClean="0"/>
              <a:t>14/05/19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3475A8-9EB5-2F48-902A-F59443C1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7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7" r:id="rId2"/>
    <p:sldLayoutId id="2147484448" r:id="rId3"/>
    <p:sldLayoutId id="2147484449" r:id="rId4"/>
    <p:sldLayoutId id="2147484450" r:id="rId5"/>
    <p:sldLayoutId id="2147484451" r:id="rId6"/>
    <p:sldLayoutId id="2147484452" r:id="rId7"/>
    <p:sldLayoutId id="2147484453" r:id="rId8"/>
    <p:sldLayoutId id="2147484454" r:id="rId9"/>
    <p:sldLayoutId id="2147484455" r:id="rId10"/>
    <p:sldLayoutId id="2147484456" r:id="rId11"/>
    <p:sldLayoutId id="2147484457" r:id="rId12"/>
    <p:sldLayoutId id="2147484458" r:id="rId13"/>
    <p:sldLayoutId id="2147484459" r:id="rId14"/>
    <p:sldLayoutId id="2147484460" r:id="rId15"/>
    <p:sldLayoutId id="214748446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910" y="2182978"/>
            <a:ext cx="9144000" cy="991445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GIT &amp; GITHUB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870" y="5825965"/>
            <a:ext cx="3052483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Anirudh Bhattacharya</a:t>
            </a:r>
          </a:p>
          <a:p>
            <a:pPr algn="ctr"/>
            <a:endParaRPr lang="en-US" sz="7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Hochschule Hof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ED3D2-65A0-3046-8243-6DDEEAC0423A}"/>
              </a:ext>
            </a:extLst>
          </p:cNvPr>
          <p:cNvSpPr txBox="1"/>
          <p:nvPr/>
        </p:nvSpPr>
        <p:spPr>
          <a:xfrm>
            <a:off x="3954973" y="3174423"/>
            <a:ext cx="419187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500" b="1" dirty="0"/>
          </a:p>
          <a:p>
            <a:pPr algn="ctr"/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CONCEPTS AND 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BDF8D-B7DB-8E44-B1C2-C412AEBE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fld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620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6" y="221136"/>
            <a:ext cx="10515600" cy="6299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GET GOING WITH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65" y="1027441"/>
            <a:ext cx="10914530" cy="568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add test.txt						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//Adding file into git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status								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//Re-checking git status</a:t>
            </a: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commit –m ”added test.txt file”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//Committing changes with message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status								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//Re-checking git status</a:t>
            </a: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C5FD9-F9E4-FC41-8C36-DE611664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fld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C50ED6-3E83-4645-98F2-F84E8873E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94" y="1974377"/>
            <a:ext cx="5714472" cy="17679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5D1D99-8315-FF4C-A110-C10AE34F5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94" y="5261958"/>
            <a:ext cx="4767741" cy="55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47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406" y="198428"/>
            <a:ext cx="10515600" cy="6299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GET GOING WITH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326" y="1012201"/>
            <a:ext cx="10914530" cy="5689600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MAKING MULTIPLE CHANGES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“Hello World” &gt; test.txt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touch test.html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status										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//Re-checking git status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C5FD9-F9E4-FC41-8C36-DE611664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fld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EB77AB-81C1-5648-B812-4A38411C2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49" y="2552200"/>
            <a:ext cx="8262797" cy="319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29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6" y="221136"/>
            <a:ext cx="10515600" cy="6299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GET GOING WITH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05" y="981721"/>
            <a:ext cx="10914530" cy="568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ADDING MULTIPLE CHANGES TO GIT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add .							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//Adding all the changes to git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status							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//Re-checking git status</a:t>
            </a: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COMMITING ALL CHANGES TO GIT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commit </a:t>
            </a:r>
            <a:r>
              <a:rPr lang="en-IN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 "added test.html | modified test.txt file"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status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AE8C8E-1810-864E-9FE3-BE126D431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40" y="5507962"/>
            <a:ext cx="5308600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7A76D5-8767-A540-9A98-A34ECFF62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40" y="2162810"/>
            <a:ext cx="6286500" cy="1892300"/>
          </a:xfrm>
          <a:prstGeom prst="rect">
            <a:avLst/>
          </a:prstGeo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86D274A5-9FDD-5F4D-8E21-67C8D1B8C338}"/>
              </a:ext>
            </a:extLst>
          </p:cNvPr>
          <p:cNvSpPr txBox="1">
            <a:spLocks/>
          </p:cNvSpPr>
          <p:nvPr/>
        </p:nvSpPr>
        <p:spPr>
          <a:xfrm>
            <a:off x="8596307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3475A8-9EB5-2F48-902A-F59443C1983E}" type="slidenum">
              <a:rPr lang="en-US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pPr/>
              <a:t>12</a:t>
            </a:fld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972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46" y="180496"/>
            <a:ext cx="10515600" cy="6299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SYNCHING WITH REMOTE REPO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705" y="951241"/>
            <a:ext cx="10435641" cy="568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NEW REPOSITORY IN GITHUB ACCOUNT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Username - CodingChamp1990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RemoteRepo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-https://github.com/CodingChamp1990/RemoteRepo1.git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ASSOCIATING THE REMOTE REPOSITORY TO GIT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add remote origin https://github.com/CodingChamp1990/RemoteRepo1.git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push –u origin master		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//Pushing all the changes to Remote Repo</a:t>
            </a: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C5FD9-F9E4-FC41-8C36-DE611664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2599" y="6242522"/>
            <a:ext cx="683339" cy="365125"/>
          </a:xfrm>
        </p:spPr>
        <p:txBody>
          <a:bodyPr/>
          <a:lstStyle/>
          <a:p>
            <a:fld id="{AD3475A8-9EB5-2F48-902A-F59443C1983E}" type="slidenum">
              <a:rPr lang="en-US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fld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7C3553-E3EA-BA4E-8642-C649377F5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3796041"/>
            <a:ext cx="8202043" cy="254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08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46" y="992353"/>
            <a:ext cx="10914530" cy="568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 REPO NOW SHOWS ALL CHANGES MADE IN GIT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C5FD9-F9E4-FC41-8C36-DE611664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fld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51A3E64-1DC3-0344-877D-B62EB914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97" y="201929"/>
            <a:ext cx="10515600" cy="6302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SYNCHING WITH REMOTE REPO ON GITHUB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F5D61C-A2DC-4847-B47D-6848D444F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05" y="1551027"/>
            <a:ext cx="9020242" cy="364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01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46" y="992353"/>
            <a:ext cx="10914530" cy="568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log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C5FD9-F9E4-FC41-8C36-DE611664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fld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51A3E64-1DC3-0344-877D-B62EB914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97" y="201929"/>
            <a:ext cx="10515600" cy="6302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CHECKING LOGS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D732C6-9823-2249-9A13-30578A157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08" y="1335420"/>
            <a:ext cx="8796167" cy="253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61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440" y="1290638"/>
            <a:ext cx="9555540" cy="48645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THE BELOW COMMAND TO DOWNLOAD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git-completion.bash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</a:p>
          <a:p>
            <a:pPr marL="0" indent="0">
              <a:buNone/>
            </a:pPr>
            <a:r>
              <a:rPr lang="en-US" sz="145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IN" sz="145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 https://</a:t>
            </a:r>
            <a:r>
              <a:rPr lang="en-IN" sz="145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raw.githubusercontent.com</a:t>
            </a:r>
            <a:r>
              <a:rPr lang="en-IN" sz="145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/git/git/v2.21.0/</a:t>
            </a:r>
            <a:r>
              <a:rPr lang="en-IN" sz="145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contrib</a:t>
            </a:r>
            <a:r>
              <a:rPr lang="en-IN" sz="145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/completion/git-</a:t>
            </a:r>
            <a:r>
              <a:rPr lang="en-IN" sz="145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completion.bash</a:t>
            </a:r>
            <a:r>
              <a:rPr lang="en-IN" sz="145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 ~/.git-</a:t>
            </a:r>
            <a:r>
              <a:rPr lang="en-IN" sz="145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completion.bash</a:t>
            </a:r>
            <a:endParaRPr lang="en-IN" sz="145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FOLLOWING TO MAKE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bash_profile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SOURCE THE ABOVE FILE</a:t>
            </a:r>
          </a:p>
          <a:p>
            <a:pPr marL="0" indent="0">
              <a:buNone/>
            </a:pPr>
            <a:r>
              <a:rPr lang="en-IN" sz="145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vi ~/.bash_profile</a:t>
            </a:r>
          </a:p>
          <a:p>
            <a:pPr marL="400050" lvl="1" indent="0">
              <a:buNone/>
            </a:pPr>
            <a:r>
              <a:rPr lang="en-IN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[ -f ~/.git-</a:t>
            </a:r>
            <a:r>
              <a:rPr lang="en-IN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completion.bash</a:t>
            </a:r>
            <a:r>
              <a:rPr lang="en-IN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]; then</a:t>
            </a:r>
          </a:p>
          <a:p>
            <a:pPr marL="400050" lvl="1" indent="0">
              <a:buNone/>
            </a:pPr>
            <a:r>
              <a:rPr lang="en-IN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 ~/.git-</a:t>
            </a:r>
            <a:r>
              <a:rPr lang="en-IN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completion.bash</a:t>
            </a:r>
            <a:endParaRPr lang="en-IN" sz="1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IN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 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C5FD9-F9E4-FC41-8C36-DE611664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fld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51A3E64-1DC3-0344-877D-B62EB914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55" y="307760"/>
            <a:ext cx="9358237" cy="6302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ENABLING GIT AUTOCOMPLETE ON MAC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522E22-0AA8-BB43-8185-C1C894441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40" y="2397892"/>
            <a:ext cx="9334823" cy="72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58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716" y="1070719"/>
            <a:ext cx="9555540" cy="53357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config color.ui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config color.ui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config color.ui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 OUTPUT OF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$git log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COMMAND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C5FD9-F9E4-FC41-8C36-DE611664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fld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51A3E64-1DC3-0344-877D-B62EB914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6" y="236454"/>
            <a:ext cx="9358237" cy="6302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ENABLING GIT COMMAND COLORS ON MAC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450025-758F-3F4F-9A97-8240B9A00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54" y="2714688"/>
            <a:ext cx="3340100" cy="36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546583-F1FE-5F4E-A508-61643A1F4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54" y="1525294"/>
            <a:ext cx="2857500" cy="317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09EF1A-237A-8B49-A3D6-1AE47BB213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180" y="3924391"/>
            <a:ext cx="7775121" cy="226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74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711" y="1168400"/>
            <a:ext cx="9769539" cy="568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 &gt; REMOTE REPOSITORY &gt; SETTINGS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C5FD9-F9E4-FC41-8C36-DE611664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fld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51A3E64-1DC3-0344-877D-B62EB914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98" y="224383"/>
            <a:ext cx="10515600" cy="6302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SENDING EMAIL NOTIFICATIONS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AF1A5A-4E25-F548-9CEC-D57F90353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34" y="1559426"/>
            <a:ext cx="9093857" cy="44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42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711" y="980779"/>
            <a:ext cx="9769539" cy="568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SETTINGS &gt; NOTIFICATIONS &gt; ADD EMAIL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C5FD9-F9E4-FC41-8C36-DE611664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fld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51A3E64-1DC3-0344-877D-B62EB914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98" y="224383"/>
            <a:ext cx="10515600" cy="6302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SENDING EMAIL NOTIFICATIONS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C86B6-CF6E-3647-9CBB-68B4462B0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40" y="1388671"/>
            <a:ext cx="8356922" cy="457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393" y="807873"/>
            <a:ext cx="8642009" cy="593438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IN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COLLABORATIVE HISTORY TRACKING 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OVERVIEW – GIT &amp; GITHUB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 WORKFLOW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IN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INSTALLATION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IN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FREE ACCOUNT ON GITHUB 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IN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GOING WITH GIT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IN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SYNCHING WITH REMOTE REPO ON GITHUB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IN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CHECKING LOGS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IN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 GIT AUTOCOMPLETE ON MAC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IN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 GIT COMMAND COLORS ON MAC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IN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 EMAIL NOTIFICATIONS FROM GIT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IN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BRANCHING &amp; MERGING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IN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TAGS 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IN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COMMANDS - SUMMARY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IN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Q&amp;A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Char char="v"/>
            </a:pPr>
            <a:endParaRPr lang="en-US" b="1" dirty="0"/>
          </a:p>
          <a:p>
            <a:endParaRPr lang="en-US" sz="1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0FFE51-8F85-D34C-83E1-B1932B7B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918" y="177916"/>
            <a:ext cx="10515600" cy="629957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CONTENTS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06E19-40EE-1147-B3A9-EF818C4C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pPr/>
              <a:t>2</a:t>
            </a:fld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14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24" y="841883"/>
            <a:ext cx="9769539" cy="5689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AND VALIDATE BY MAKING CHANGES TO REPOSITORY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C5FD9-F9E4-FC41-8C36-DE611664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fld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51A3E64-1DC3-0344-877D-B62EB914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24" y="86650"/>
            <a:ext cx="10515600" cy="6302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SENDING EMAIL NOTIFICATIONS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80C17E-EE4D-EA4C-9F22-080A08FF0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93" y="1354575"/>
            <a:ext cx="9407647" cy="43535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D067FF-98E4-314F-A893-21E6B1418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94" y="5233558"/>
            <a:ext cx="9407646" cy="68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60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46" y="992353"/>
            <a:ext cx="10914530" cy="56896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 NEW BRANCH ‘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DevStream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branch DevStream</a:t>
            </a:r>
          </a:p>
          <a:p>
            <a:pPr marL="0" indent="0">
              <a:buClr>
                <a:schemeClr val="tx1"/>
              </a:buClr>
              <a:buNone/>
            </a:pPr>
            <a:endParaRPr lang="en-US" sz="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 ‘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DevStream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BRANCH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 git checkout DevStream</a:t>
            </a: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5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 CHANGES IN ‘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DevStream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BRANCH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 touch test2.txt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 git add .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 git commit –m “added test2.txt file in DevStream branch”</a:t>
            </a:r>
          </a:p>
          <a:p>
            <a:pPr marL="0" indent="0">
              <a:buClr>
                <a:schemeClr val="tx1"/>
              </a:buClr>
              <a:buNone/>
            </a:pPr>
            <a:endParaRPr lang="en-US" sz="5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THE CHANGES TO REMOTE REPOSITORY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 git push –u origin DevStream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C5FD9-F9E4-FC41-8C36-DE611664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fld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51A3E64-1DC3-0344-877D-B62EB914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97" y="201929"/>
            <a:ext cx="10515600" cy="6302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BRANCHING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0EFB3E-B4DC-4A4C-9AE5-4056BD2C7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06" y="2806137"/>
            <a:ext cx="44577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41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24" y="914535"/>
            <a:ext cx="10745206" cy="5689600"/>
          </a:xfrm>
        </p:spPr>
        <p:txBody>
          <a:bodyPr>
            <a:no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DevStream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BRANCH IS NOW VISIBLE IN GITHUB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Clr>
                <a:schemeClr val="tx1"/>
              </a:buClr>
              <a:buNone/>
            </a:pPr>
            <a:endParaRPr lang="en-US" sz="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CONTENTS OF ‘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DevStream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BRANCH ARE NOT MERGED IN ‘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BRANCH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C5FD9-F9E4-FC41-8C36-DE611664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fld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51A3E64-1DC3-0344-877D-B62EB914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24" y="211355"/>
            <a:ext cx="10515600" cy="6302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BRANCHING – ADD BRANCH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A9EF8-7830-614B-9A51-7248054CB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33" y="4234061"/>
            <a:ext cx="8237130" cy="19898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233242-D38C-8D44-8533-1D6A456AF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533" y="1269135"/>
            <a:ext cx="8625183" cy="257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07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01" y="821938"/>
            <a:ext cx="10745206" cy="56896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 ‘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BRANCH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checkout master</a:t>
            </a: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 ‘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DevStream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BRANCH CONTENTS TO ‘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BRANCH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merge DevStream</a:t>
            </a: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11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CHANGES TO REMOTE REPOSITORY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push –u origin master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C5FD9-F9E4-FC41-8C36-DE611664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fld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51A3E64-1DC3-0344-877D-B62EB914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01" y="86650"/>
            <a:ext cx="10515600" cy="6302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MERGING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927ADC-9D5C-6646-90D1-E72CDE79E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49" y="1596342"/>
            <a:ext cx="5380380" cy="4827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43BE30-FE4E-7D4B-A074-1E1FA1CA8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949" y="2982862"/>
            <a:ext cx="5380380" cy="10392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5E8526-5B10-2D42-9DC4-E233E63FC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949" y="4908892"/>
            <a:ext cx="7720714" cy="110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01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03" y="732023"/>
            <a:ext cx="10745206" cy="56896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BRANCH NOW HAS ALL THE CHANGES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DevStream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BRANCH NOW IS EVEN WITH MASTER BRANCH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C5FD9-F9E4-FC41-8C36-DE611664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4441" y="6385503"/>
            <a:ext cx="683339" cy="365125"/>
          </a:xfrm>
        </p:spPr>
        <p:txBody>
          <a:bodyPr/>
          <a:lstStyle/>
          <a:p>
            <a:fld id="{AD3475A8-9EB5-2F48-902A-F59443C1983E}" type="slidenum">
              <a:rPr lang="en-US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fld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51A3E64-1DC3-0344-877D-B62EB914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03" y="80226"/>
            <a:ext cx="10515600" cy="5053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MERGING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EDB5A-D6BD-CC4B-97B6-19C0015F3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64" y="1114189"/>
            <a:ext cx="8542116" cy="2257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4A811F-3B04-C940-AFA3-6090D3736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64" y="3752400"/>
            <a:ext cx="8542116" cy="25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71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46" y="992353"/>
            <a:ext cx="10914530" cy="56896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A BRANCH ‘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DevStream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FROM LOCAL REPOSITORY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branch –d DevStream</a:t>
            </a:r>
          </a:p>
          <a:p>
            <a:pPr marL="0" indent="0">
              <a:buClr>
                <a:schemeClr val="tx1"/>
              </a:buClr>
              <a:buNone/>
            </a:pPr>
            <a:endParaRPr lang="en-US" sz="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 REPOSITORY ON GITHUB STILL SHOWS 2 BRANCHES</a:t>
            </a:r>
          </a:p>
          <a:p>
            <a:pPr marL="0" indent="0">
              <a:buClr>
                <a:schemeClr val="tx1"/>
              </a:buClr>
              <a:buNone/>
            </a:pPr>
            <a:endParaRPr lang="en-US" sz="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C5FD9-F9E4-FC41-8C36-DE611664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fld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51A3E64-1DC3-0344-877D-B62EB914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21" y="185540"/>
            <a:ext cx="10515600" cy="6302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BRANCHING – DELETE BRANCH FROM LOCAL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C6F1CC-FD1F-3941-9759-068E9EE38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578" y="1787565"/>
            <a:ext cx="5930900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473EBF-AD56-7843-9D83-7635A7AB0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01" y="3113854"/>
            <a:ext cx="8494225" cy="240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57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46" y="992353"/>
            <a:ext cx="10914530" cy="56896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A BRANCH ‘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DevStream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FROM REMOTE REPOSITORY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push origin --delete DevStream</a:t>
            </a: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 REPOSITORY ON GITHUB NOW HAS ONLY ‘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BRANCH</a:t>
            </a: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C5FD9-F9E4-FC41-8C36-DE611664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fld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51A3E64-1DC3-0344-877D-B62EB914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2" y="113164"/>
            <a:ext cx="10515600" cy="6302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BRANCHING – DELETE BRANCH FROM REMOTE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A4E0A4-47D0-0642-B3C5-A43BDCFE9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563" y="1885709"/>
            <a:ext cx="7658100" cy="60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7FA9D1-7608-DA44-837C-6F4D4B79C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846" y="3402624"/>
            <a:ext cx="7742818" cy="207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59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074" y="841882"/>
            <a:ext cx="9948946" cy="56896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 BRANCH WHERE YOU WANT TO CREATE TAG 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checkout &lt;branchName&gt;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TAG WITH TAGNAME 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tag v1.0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ANNONATED TAG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tag –a v1.1 –m “version 1.1 of release 1”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NOTE: V1.0 IS LIGHWEIGHTED TAG, V1.1 WILL BE STORED AS A GIT OBJECT 	CONTAINING ALL INFORMATIONS ABOUT TAGGER ALONG WITH THE TAG MESSAGE</a:t>
            </a:r>
          </a:p>
          <a:p>
            <a:pPr marL="0" indent="0">
              <a:buNone/>
            </a:pPr>
            <a:endParaRPr lang="en-US" sz="3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 TAG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show v1.1, git tag –l “v1.*”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TAGS TO REMOTE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push origin v1.0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ALL TAGS TO REMOTE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push origin —tags / git push –tags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C5FD9-F9E4-FC41-8C36-DE611664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fld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51A3E64-1DC3-0344-877D-B62EB914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2" y="86650"/>
            <a:ext cx="10515600" cy="6302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GIT TAGS</a:t>
            </a:r>
          </a:p>
        </p:txBody>
      </p:sp>
    </p:spTree>
    <p:extLst>
      <p:ext uri="{BB962C8B-B14F-4D97-AF65-F5344CB8AC3E}">
        <p14:creationId xmlns:p14="http://schemas.microsoft.com/office/powerpoint/2010/main" val="57660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50" y="853457"/>
            <a:ext cx="8490536" cy="56896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TAGS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 git tag –d v1.0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 git tag --delete v1.0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TAGS FROM REMOTE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 git push origin –d v1.0 				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 git push origin --delete v1.0 		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 git push origin :v1.0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MULTIPLE TAGS FROM LOCAL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 git tag –d v1.0 v1.1</a:t>
            </a:r>
          </a:p>
          <a:p>
            <a:pPr lvl="0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MULTIPLE TAGS FROM REMOTE </a:t>
            </a:r>
          </a:p>
          <a:p>
            <a:pPr marL="0" lvl="0" indent="0">
              <a:buNone/>
              <a:defRPr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 git push origin –d v1.0 v1.1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 BRANCH FROM TAGNAME</a:t>
            </a:r>
          </a:p>
          <a:p>
            <a:pPr marL="0" lvl="0" indent="0">
              <a:buNone/>
              <a:defRPr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 git checkout –b &lt;branchName&gt; &lt;tagName&gt;</a:t>
            </a:r>
          </a:p>
          <a:p>
            <a:pPr marL="0" indent="0">
              <a:buClr>
                <a:schemeClr val="tx1"/>
              </a:buClr>
              <a:buNone/>
            </a:pPr>
            <a:endParaRPr lang="en-US" sz="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C5FD9-F9E4-FC41-8C36-DE611664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fld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51A3E64-1DC3-0344-877D-B62EB914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2" y="86650"/>
            <a:ext cx="10515600" cy="6302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GIT TAGS</a:t>
            </a:r>
          </a:p>
        </p:txBody>
      </p:sp>
    </p:spTree>
    <p:extLst>
      <p:ext uri="{BB962C8B-B14F-4D97-AF65-F5344CB8AC3E}">
        <p14:creationId xmlns:p14="http://schemas.microsoft.com/office/powerpoint/2010/main" val="1246484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49" y="114120"/>
            <a:ext cx="10515600" cy="6299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GIT COMMANDS – SUMMARY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CE971-EC37-F547-8280-92D77AA1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fld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593033-93DB-364B-8701-1541A6F64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51" y="770524"/>
            <a:ext cx="10914530" cy="568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--help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8DF65A-E6B6-8149-994D-43222B15D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35" y="1078129"/>
            <a:ext cx="7167607" cy="569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7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532" y="271342"/>
            <a:ext cx="10515600" cy="629957"/>
          </a:xfrm>
        </p:spPr>
        <p:txBody>
          <a:bodyPr>
            <a:noAutofit/>
          </a:bodyPr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COLLABORATIVE HISTORY TRACKING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C27994-5DDA-1B44-B1DC-1A31593D9B16}"/>
              </a:ext>
            </a:extLst>
          </p:cNvPr>
          <p:cNvCxnSpPr>
            <a:cxnSpLocks/>
          </p:cNvCxnSpPr>
          <p:nvPr/>
        </p:nvCxnSpPr>
        <p:spPr>
          <a:xfrm>
            <a:off x="347353" y="5153891"/>
            <a:ext cx="7148946" cy="1187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02B72B-03E1-BD4D-8C6A-BBFD4B7DAAB4}"/>
              </a:ext>
            </a:extLst>
          </p:cNvPr>
          <p:cNvCxnSpPr/>
          <p:nvPr/>
        </p:nvCxnSpPr>
        <p:spPr>
          <a:xfrm>
            <a:off x="798785" y="4263242"/>
            <a:ext cx="0" cy="9025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D12269-FA8C-0748-907A-1433A238A20A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2070957" y="4583875"/>
            <a:ext cx="8215" cy="57001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158772-7310-704A-A910-E3428C1943B6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3432960" y="4037610"/>
            <a:ext cx="13552" cy="11162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A15CF2-287E-AB4A-992A-1B5D3CB6EB0E}"/>
              </a:ext>
            </a:extLst>
          </p:cNvPr>
          <p:cNvCxnSpPr/>
          <p:nvPr/>
        </p:nvCxnSpPr>
        <p:spPr>
          <a:xfrm>
            <a:off x="4781794" y="4263242"/>
            <a:ext cx="0" cy="9025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D139A3-3288-C741-ACC5-0C5C4094F274}"/>
              </a:ext>
            </a:extLst>
          </p:cNvPr>
          <p:cNvCxnSpPr>
            <a:cxnSpLocks/>
          </p:cNvCxnSpPr>
          <p:nvPr/>
        </p:nvCxnSpPr>
        <p:spPr>
          <a:xfrm>
            <a:off x="6252643" y="4037610"/>
            <a:ext cx="2095" cy="11162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77556D2-5CA1-0946-8337-5409BE9DC0E3}"/>
              </a:ext>
            </a:extLst>
          </p:cNvPr>
          <p:cNvSpPr txBox="1"/>
          <p:nvPr/>
        </p:nvSpPr>
        <p:spPr>
          <a:xfrm rot="16200000">
            <a:off x="-285114" y="3078603"/>
            <a:ext cx="216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Create Document</a:t>
            </a:r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B682C532-78EE-834C-8970-0EECE25A432E}"/>
              </a:ext>
            </a:extLst>
          </p:cNvPr>
          <p:cNvSpPr/>
          <p:nvPr/>
        </p:nvSpPr>
        <p:spPr>
          <a:xfrm>
            <a:off x="451155" y="1493846"/>
            <a:ext cx="676894" cy="688769"/>
          </a:xfrm>
          <a:prstGeom prst="smileyFac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849B6C-8A32-5345-BF23-1E20AA8F09E0}"/>
              </a:ext>
            </a:extLst>
          </p:cNvPr>
          <p:cNvSpPr txBox="1"/>
          <p:nvPr/>
        </p:nvSpPr>
        <p:spPr>
          <a:xfrm rot="16200000">
            <a:off x="959394" y="3287646"/>
            <a:ext cx="2223125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rgbClr val="C00000"/>
                </a:solidFill>
              </a:rPr>
              <a:t>Spelling Correction</a:t>
            </a:r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C37FC199-D058-0247-80A8-6B966125B27B}"/>
              </a:ext>
            </a:extLst>
          </p:cNvPr>
          <p:cNvSpPr/>
          <p:nvPr/>
        </p:nvSpPr>
        <p:spPr>
          <a:xfrm>
            <a:off x="1736671" y="1693286"/>
            <a:ext cx="676894" cy="688769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2BB252-2C5C-8B4F-B178-51C38664E84C}"/>
              </a:ext>
            </a:extLst>
          </p:cNvPr>
          <p:cNvSpPr txBox="1"/>
          <p:nvPr/>
        </p:nvSpPr>
        <p:spPr>
          <a:xfrm rot="16200000">
            <a:off x="2561800" y="2952843"/>
            <a:ext cx="1769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Grammar Fix</a:t>
            </a:r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EDA5A1A2-DBEC-9842-8A49-9534D94FB4CD}"/>
              </a:ext>
            </a:extLst>
          </p:cNvPr>
          <p:cNvSpPr/>
          <p:nvPr/>
        </p:nvSpPr>
        <p:spPr>
          <a:xfrm>
            <a:off x="3102127" y="1579417"/>
            <a:ext cx="676894" cy="688769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D53C63-0698-F94F-ABD6-C4FD282F7E51}"/>
              </a:ext>
            </a:extLst>
          </p:cNvPr>
          <p:cNvSpPr txBox="1"/>
          <p:nvPr/>
        </p:nvSpPr>
        <p:spPr>
          <a:xfrm rot="16200000">
            <a:off x="3946264" y="3253240"/>
            <a:ext cx="165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</a:rPr>
              <a:t>Color Change</a:t>
            </a:r>
          </a:p>
        </p:txBody>
      </p:sp>
      <p:sp>
        <p:nvSpPr>
          <p:cNvPr id="23" name="Smiley Face 22">
            <a:extLst>
              <a:ext uri="{FF2B5EF4-FFF2-40B4-BE49-F238E27FC236}">
                <a16:creationId xmlns:a16="http://schemas.microsoft.com/office/drawing/2014/main" id="{63CF3E81-9976-E34D-90F0-3FC4EFF9FEBF}"/>
              </a:ext>
            </a:extLst>
          </p:cNvPr>
          <p:cNvSpPr/>
          <p:nvPr/>
        </p:nvSpPr>
        <p:spPr>
          <a:xfrm>
            <a:off x="4479459" y="1923800"/>
            <a:ext cx="676894" cy="688769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8398EB-2E11-6D4E-B7A1-7B23CED64792}"/>
              </a:ext>
            </a:extLst>
          </p:cNvPr>
          <p:cNvSpPr txBox="1"/>
          <p:nvPr/>
        </p:nvSpPr>
        <p:spPr>
          <a:xfrm rot="16200000">
            <a:off x="5171989" y="2986046"/>
            <a:ext cx="216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Company Logo</a:t>
            </a:r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441B5410-3D81-6841-8BCB-093DA8BA595F}"/>
              </a:ext>
            </a:extLst>
          </p:cNvPr>
          <p:cNvSpPr/>
          <p:nvPr/>
        </p:nvSpPr>
        <p:spPr>
          <a:xfrm>
            <a:off x="5914196" y="1579415"/>
            <a:ext cx="676894" cy="688769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16CF7D-1643-CA47-A9DB-4318E2C836D6}"/>
              </a:ext>
            </a:extLst>
          </p:cNvPr>
          <p:cNvSpPr txBox="1"/>
          <p:nvPr/>
        </p:nvSpPr>
        <p:spPr>
          <a:xfrm>
            <a:off x="347353" y="5234572"/>
            <a:ext cx="678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  I  M  E       A  N  D      V  E  R  S  I  O  N  S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797AF85D-0F6F-1F43-B50D-7181D352E207}"/>
              </a:ext>
            </a:extLst>
          </p:cNvPr>
          <p:cNvSpPr/>
          <p:nvPr/>
        </p:nvSpPr>
        <p:spPr>
          <a:xfrm>
            <a:off x="7429520" y="1279845"/>
            <a:ext cx="2565070" cy="1045028"/>
          </a:xfrm>
          <a:prstGeom prst="cloud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WHO CHANGED IT?</a:t>
            </a:r>
          </a:p>
        </p:txBody>
      </p:sp>
      <p:sp>
        <p:nvSpPr>
          <p:cNvPr id="26" name="Cloud 25">
            <a:extLst>
              <a:ext uri="{FF2B5EF4-FFF2-40B4-BE49-F238E27FC236}">
                <a16:creationId xmlns:a16="http://schemas.microsoft.com/office/drawing/2014/main" id="{F6A1C3C7-F403-DC4D-818A-4786F4A04907}"/>
              </a:ext>
            </a:extLst>
          </p:cNvPr>
          <p:cNvSpPr/>
          <p:nvPr/>
        </p:nvSpPr>
        <p:spPr>
          <a:xfrm>
            <a:off x="7785825" y="2903512"/>
            <a:ext cx="2565070" cy="1045028"/>
          </a:xfrm>
          <a:prstGeom prst="cloud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WHEN WAS IT CHANGED?</a:t>
            </a:r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D10A49F0-B246-EC4E-890E-ADE6C14B536B}"/>
              </a:ext>
            </a:extLst>
          </p:cNvPr>
          <p:cNvSpPr/>
          <p:nvPr/>
        </p:nvSpPr>
        <p:spPr>
          <a:xfrm>
            <a:off x="7813379" y="4398337"/>
            <a:ext cx="2565070" cy="1045028"/>
          </a:xfrm>
          <a:prstGeom prst="cloud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WHY WAS IT CHANGED?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024C4356-5C87-2347-BDAB-E583E1CA50B4}"/>
              </a:ext>
            </a:extLst>
          </p:cNvPr>
          <p:cNvSpPr/>
          <p:nvPr/>
        </p:nvSpPr>
        <p:spPr>
          <a:xfrm>
            <a:off x="7429520" y="4343923"/>
            <a:ext cx="467571" cy="358706"/>
          </a:xfrm>
          <a:prstGeom prst="cloud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loud 35">
            <a:extLst>
              <a:ext uri="{FF2B5EF4-FFF2-40B4-BE49-F238E27FC236}">
                <a16:creationId xmlns:a16="http://schemas.microsoft.com/office/drawing/2014/main" id="{246C9A0B-0611-C245-95E9-2E6CB0AD832A}"/>
              </a:ext>
            </a:extLst>
          </p:cNvPr>
          <p:cNvSpPr/>
          <p:nvPr/>
        </p:nvSpPr>
        <p:spPr>
          <a:xfrm>
            <a:off x="6999671" y="4125797"/>
            <a:ext cx="283581" cy="274885"/>
          </a:xfrm>
          <a:prstGeom prst="cloud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loud 36">
            <a:extLst>
              <a:ext uri="{FF2B5EF4-FFF2-40B4-BE49-F238E27FC236}">
                <a16:creationId xmlns:a16="http://schemas.microsoft.com/office/drawing/2014/main" id="{3197A4B9-82F9-4B46-B60E-90820CAAC63B}"/>
              </a:ext>
            </a:extLst>
          </p:cNvPr>
          <p:cNvSpPr/>
          <p:nvPr/>
        </p:nvSpPr>
        <p:spPr>
          <a:xfrm>
            <a:off x="7412672" y="2973544"/>
            <a:ext cx="467571" cy="358706"/>
          </a:xfrm>
          <a:prstGeom prst="cloud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3F1FCC4A-B06D-3E40-A915-4EDD83BB9279}"/>
              </a:ext>
            </a:extLst>
          </p:cNvPr>
          <p:cNvSpPr/>
          <p:nvPr/>
        </p:nvSpPr>
        <p:spPr>
          <a:xfrm>
            <a:off x="6897184" y="2899312"/>
            <a:ext cx="283581" cy="274885"/>
          </a:xfrm>
          <a:prstGeom prst="cloud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FEECAD59-C310-6946-B911-7965FD26098D}"/>
              </a:ext>
            </a:extLst>
          </p:cNvPr>
          <p:cNvSpPr/>
          <p:nvPr/>
        </p:nvSpPr>
        <p:spPr>
          <a:xfrm>
            <a:off x="6965926" y="1541599"/>
            <a:ext cx="467571" cy="358706"/>
          </a:xfrm>
          <a:prstGeom prst="cloud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loud 39">
            <a:extLst>
              <a:ext uri="{FF2B5EF4-FFF2-40B4-BE49-F238E27FC236}">
                <a16:creationId xmlns:a16="http://schemas.microsoft.com/office/drawing/2014/main" id="{84EEC2E2-6072-974A-9730-F4F77E2C4042}"/>
              </a:ext>
            </a:extLst>
          </p:cNvPr>
          <p:cNvSpPr/>
          <p:nvPr/>
        </p:nvSpPr>
        <p:spPr>
          <a:xfrm>
            <a:off x="6747025" y="2015825"/>
            <a:ext cx="283581" cy="274885"/>
          </a:xfrm>
          <a:prstGeom prst="cloud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4BA1B-9561-7B47-A47F-797BAF7F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pPr/>
              <a:t>3</a:t>
            </a:fld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33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31" grpId="0"/>
      <p:bldP spid="3" grpId="0" animBg="1"/>
      <p:bldP spid="26" grpId="0" animBg="1"/>
      <p:bldP spid="27" grpId="0" animBg="1"/>
      <p:bldP spid="6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278" y="2574463"/>
            <a:ext cx="9144000" cy="991445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Q &amp;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C7AF1-2724-4B4D-9C5F-39271642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fld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111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668" y="2505015"/>
            <a:ext cx="9144000" cy="991445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  YOU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655F316-1781-2048-A243-C08EBDDCE7E6}"/>
              </a:ext>
            </a:extLst>
          </p:cNvPr>
          <p:cNvSpPr txBox="1">
            <a:spLocks/>
          </p:cNvSpPr>
          <p:nvPr/>
        </p:nvSpPr>
        <p:spPr>
          <a:xfrm>
            <a:off x="8596307" y="6103451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3475A8-9EB5-2F48-902A-F59443C1983E}" type="slidenum">
              <a:rPr lang="en-US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pPr/>
              <a:t>31</a:t>
            </a:fld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48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28" y="316139"/>
            <a:ext cx="10515600" cy="6299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OVERVIEW -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959" y="1238014"/>
            <a:ext cx="9220201" cy="5272645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 BY LINUS TORVALDS IN THE YEAR 2005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US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INITIALLY DEVELOPED FOR LINUX KERNEL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US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 AND OPEN SOURCE SOFTWARE 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US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UNDER GNU GENERAL PUBLIC LICENSE VERSION 2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US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DISTRIBUTED VERSION CONTROL SYSTEM, SO CONNECTIVITY DOESN’T BLOCK WORK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US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EASY, SO LEARNING ITS COMMANDS CAN HAPPEN PROGRESSIVELY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US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TEAM-CENTRIC, SO COLLABORATION HAPPENS NATURALLY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WEBSITE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</a:t>
            </a:r>
            <a:endParaRPr lang="en-US" sz="1400" b="1" dirty="0"/>
          </a:p>
          <a:p>
            <a:endParaRPr lang="en-US" sz="1600" b="1" dirty="0"/>
          </a:p>
          <a:p>
            <a:endParaRPr lang="en-US" sz="1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9AD2C-8DA6-C14A-B2EA-6FA078B6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pPr/>
              <a:t>4</a:t>
            </a:fld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23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28" y="316139"/>
            <a:ext cx="10515600" cy="6299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OVERVIEW -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129" y="1133842"/>
            <a:ext cx="10914530" cy="527264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ONLINE REPOSITORY MANAGEMENT TOOL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US" sz="9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PROVIDES BACKUP 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COLLABORATION IS EASIER THROUGH GRANULAR ACCESS 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(PRIVATE/PUBLIC SHARING)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SUPPORT OPEN SOURCE CONTRIBUTION 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WORLDWIDE: AROUND 100M REPO, 36M DEVELOPERS, 2.1M ORGANIZATONS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IS NOT RELATED TO GITHUB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 ONLINE REPO MANAGEMENT SYSTEMS LIKE BITBUCKET ALSO USE GIT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A6BB3-23F0-B443-96E3-E85D7466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pPr/>
              <a:t>5</a:t>
            </a:fld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11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28" y="316139"/>
            <a:ext cx="10515600" cy="6299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SIMPLE WORKFLOW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A6BB3-23F0-B443-96E3-E85D7466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pPr/>
              <a:t>6</a:t>
            </a:fld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2926E1C3-1DA1-5C45-9A01-FDAF234BDC6D}"/>
              </a:ext>
            </a:extLst>
          </p:cNvPr>
          <p:cNvSpPr/>
          <p:nvPr/>
        </p:nvSpPr>
        <p:spPr>
          <a:xfrm>
            <a:off x="266699" y="2641599"/>
            <a:ext cx="1271815" cy="1190171"/>
          </a:xfrm>
          <a:prstGeom prst="can">
            <a:avLst>
              <a:gd name="adj" fmla="val 37196"/>
            </a:avLst>
          </a:prstGeom>
          <a:pattFill prst="trellis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REMOTE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1F9CB2CF-C04C-1D40-AA02-73D00179AB19}"/>
              </a:ext>
            </a:extLst>
          </p:cNvPr>
          <p:cNvSpPr/>
          <p:nvPr/>
        </p:nvSpPr>
        <p:spPr>
          <a:xfrm>
            <a:off x="2829235" y="2647658"/>
            <a:ext cx="1271815" cy="1190171"/>
          </a:xfrm>
          <a:prstGeom prst="can">
            <a:avLst>
              <a:gd name="adj" fmla="val 37195"/>
            </a:avLst>
          </a:prstGeom>
          <a:pattFill prst="trellis">
            <a:fgClr>
              <a:srgbClr val="7A99FF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3B7993-1615-A048-89EB-62603D2D1624}"/>
              </a:ext>
            </a:extLst>
          </p:cNvPr>
          <p:cNvSpPr/>
          <p:nvPr/>
        </p:nvSpPr>
        <p:spPr>
          <a:xfrm>
            <a:off x="5646057" y="2659728"/>
            <a:ext cx="1175657" cy="1306288"/>
          </a:xfrm>
          <a:prstGeom prst="rect">
            <a:avLst/>
          </a:prstGeom>
          <a:solidFill>
            <a:srgbClr val="7A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324144-E954-C949-87CF-EAC199F7195D}"/>
              </a:ext>
            </a:extLst>
          </p:cNvPr>
          <p:cNvSpPr/>
          <p:nvPr/>
        </p:nvSpPr>
        <p:spPr>
          <a:xfrm>
            <a:off x="5513613" y="2521842"/>
            <a:ext cx="1175657" cy="1306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olded Corner 12">
            <a:extLst>
              <a:ext uri="{FF2B5EF4-FFF2-40B4-BE49-F238E27FC236}">
                <a16:creationId xmlns:a16="http://schemas.microsoft.com/office/drawing/2014/main" id="{154DF107-E7FD-D641-8C11-9C1244B5E69C}"/>
              </a:ext>
            </a:extLst>
          </p:cNvPr>
          <p:cNvSpPr/>
          <p:nvPr/>
        </p:nvSpPr>
        <p:spPr>
          <a:xfrm>
            <a:off x="5567135" y="2685125"/>
            <a:ext cx="339270" cy="348345"/>
          </a:xfrm>
          <a:prstGeom prst="foldedCorne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6D43B105-08BE-F349-A654-22EC0B98D283}"/>
              </a:ext>
            </a:extLst>
          </p:cNvPr>
          <p:cNvSpPr/>
          <p:nvPr/>
        </p:nvSpPr>
        <p:spPr>
          <a:xfrm>
            <a:off x="5567135" y="3102413"/>
            <a:ext cx="339270" cy="348345"/>
          </a:xfrm>
          <a:prstGeom prst="foldedCorner">
            <a:avLst/>
          </a:prstGeom>
          <a:solidFill>
            <a:srgbClr val="7A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olded Corner 14">
            <a:extLst>
              <a:ext uri="{FF2B5EF4-FFF2-40B4-BE49-F238E27FC236}">
                <a16:creationId xmlns:a16="http://schemas.microsoft.com/office/drawing/2014/main" id="{0782B221-0928-6749-87C2-281F20B380A8}"/>
              </a:ext>
            </a:extLst>
          </p:cNvPr>
          <p:cNvSpPr/>
          <p:nvPr/>
        </p:nvSpPr>
        <p:spPr>
          <a:xfrm>
            <a:off x="6038849" y="2692382"/>
            <a:ext cx="339270" cy="348345"/>
          </a:xfrm>
          <a:prstGeom prst="foldedCorner">
            <a:avLst/>
          </a:prstGeom>
          <a:solidFill>
            <a:srgbClr val="7A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olded Corner 15">
            <a:extLst>
              <a:ext uri="{FF2B5EF4-FFF2-40B4-BE49-F238E27FC236}">
                <a16:creationId xmlns:a16="http://schemas.microsoft.com/office/drawing/2014/main" id="{92605F01-672A-324B-A837-9D29B4715B7D}"/>
              </a:ext>
            </a:extLst>
          </p:cNvPr>
          <p:cNvSpPr/>
          <p:nvPr/>
        </p:nvSpPr>
        <p:spPr>
          <a:xfrm>
            <a:off x="6038849" y="3109670"/>
            <a:ext cx="339270" cy="348345"/>
          </a:xfrm>
          <a:prstGeom prst="foldedCorne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olded Corner 16">
            <a:extLst>
              <a:ext uri="{FF2B5EF4-FFF2-40B4-BE49-F238E27FC236}">
                <a16:creationId xmlns:a16="http://schemas.microsoft.com/office/drawing/2014/main" id="{C9CCD66B-2D34-E244-B17F-42BF9E0C74CF}"/>
              </a:ext>
            </a:extLst>
          </p:cNvPr>
          <p:cNvSpPr/>
          <p:nvPr/>
        </p:nvSpPr>
        <p:spPr>
          <a:xfrm>
            <a:off x="8113486" y="2521842"/>
            <a:ext cx="1161142" cy="1335315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DDF79E-81F3-754E-AFDD-D9B1149C7A15}"/>
              </a:ext>
            </a:extLst>
          </p:cNvPr>
          <p:cNvCxnSpPr>
            <a:cxnSpLocks/>
          </p:cNvCxnSpPr>
          <p:nvPr/>
        </p:nvCxnSpPr>
        <p:spPr>
          <a:xfrm>
            <a:off x="8245930" y="2890787"/>
            <a:ext cx="882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873140B-C707-FD4A-8BBA-282CF7565E0C}"/>
              </a:ext>
            </a:extLst>
          </p:cNvPr>
          <p:cNvCxnSpPr>
            <a:cxnSpLocks/>
          </p:cNvCxnSpPr>
          <p:nvPr/>
        </p:nvCxnSpPr>
        <p:spPr>
          <a:xfrm>
            <a:off x="8245930" y="3000811"/>
            <a:ext cx="882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8A2E65-3809-1D4A-BC8C-32E1A754CD68}"/>
              </a:ext>
            </a:extLst>
          </p:cNvPr>
          <p:cNvCxnSpPr>
            <a:cxnSpLocks/>
          </p:cNvCxnSpPr>
          <p:nvPr/>
        </p:nvCxnSpPr>
        <p:spPr>
          <a:xfrm>
            <a:off x="8245930" y="3115758"/>
            <a:ext cx="882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>
            <a:extLst>
              <a:ext uri="{FF2B5EF4-FFF2-40B4-BE49-F238E27FC236}">
                <a16:creationId xmlns:a16="http://schemas.microsoft.com/office/drawing/2014/main" id="{D40A03E9-13DA-F749-A52A-0DFE08E99A95}"/>
              </a:ext>
            </a:extLst>
          </p:cNvPr>
          <p:cNvSpPr/>
          <p:nvPr/>
        </p:nvSpPr>
        <p:spPr>
          <a:xfrm>
            <a:off x="8265886" y="2674242"/>
            <a:ext cx="1161142" cy="1335315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53BACC-1081-BD45-A910-0BFAE8C3631D}"/>
              </a:ext>
            </a:extLst>
          </p:cNvPr>
          <p:cNvCxnSpPr>
            <a:cxnSpLocks/>
          </p:cNvCxnSpPr>
          <p:nvPr/>
        </p:nvCxnSpPr>
        <p:spPr>
          <a:xfrm>
            <a:off x="8398330" y="3043187"/>
            <a:ext cx="882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9A8A16E-71FC-3647-8C70-8344521582B9}"/>
              </a:ext>
            </a:extLst>
          </p:cNvPr>
          <p:cNvCxnSpPr>
            <a:cxnSpLocks/>
          </p:cNvCxnSpPr>
          <p:nvPr/>
        </p:nvCxnSpPr>
        <p:spPr>
          <a:xfrm>
            <a:off x="8398330" y="3153211"/>
            <a:ext cx="882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D354D9-D308-9744-950E-86B428F8DBA3}"/>
              </a:ext>
            </a:extLst>
          </p:cNvPr>
          <p:cNvCxnSpPr>
            <a:cxnSpLocks/>
          </p:cNvCxnSpPr>
          <p:nvPr/>
        </p:nvCxnSpPr>
        <p:spPr>
          <a:xfrm>
            <a:off x="8398330" y="3268158"/>
            <a:ext cx="882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0708A9-A780-8047-922A-05844C9B3C81}"/>
              </a:ext>
            </a:extLst>
          </p:cNvPr>
          <p:cNvCxnSpPr>
            <a:cxnSpLocks/>
          </p:cNvCxnSpPr>
          <p:nvPr/>
        </p:nvCxnSpPr>
        <p:spPr>
          <a:xfrm>
            <a:off x="1538514" y="2993538"/>
            <a:ext cx="1278449" cy="1375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0CC338B-7B06-D04B-A90B-BCED9F5E2FA3}"/>
              </a:ext>
            </a:extLst>
          </p:cNvPr>
          <p:cNvCxnSpPr>
            <a:cxnSpLocks/>
          </p:cNvCxnSpPr>
          <p:nvPr/>
        </p:nvCxnSpPr>
        <p:spPr>
          <a:xfrm>
            <a:off x="4101050" y="3040727"/>
            <a:ext cx="139260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24E13E0-24BE-AC43-8C0A-EEFE8F60A223}"/>
              </a:ext>
            </a:extLst>
          </p:cNvPr>
          <p:cNvCxnSpPr>
            <a:cxnSpLocks/>
          </p:cNvCxnSpPr>
          <p:nvPr/>
        </p:nvCxnSpPr>
        <p:spPr>
          <a:xfrm>
            <a:off x="6821714" y="3043171"/>
            <a:ext cx="129177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9799A2-8326-3342-9110-AF7F408A4355}"/>
              </a:ext>
            </a:extLst>
          </p:cNvPr>
          <p:cNvCxnSpPr>
            <a:cxnSpLocks/>
          </p:cNvCxnSpPr>
          <p:nvPr/>
        </p:nvCxnSpPr>
        <p:spPr>
          <a:xfrm flipH="1">
            <a:off x="6821714" y="3614057"/>
            <a:ext cx="1291772" cy="72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2219F0D-1532-C24D-A3A2-5DCC0B807DB8}"/>
              </a:ext>
            </a:extLst>
          </p:cNvPr>
          <p:cNvCxnSpPr>
            <a:cxnSpLocks/>
          </p:cNvCxnSpPr>
          <p:nvPr/>
        </p:nvCxnSpPr>
        <p:spPr>
          <a:xfrm flipH="1" flipV="1">
            <a:off x="4101050" y="3614057"/>
            <a:ext cx="1412564" cy="72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7F13823-9956-7840-BB19-98DBDBEEA1A7}"/>
              </a:ext>
            </a:extLst>
          </p:cNvPr>
          <p:cNvCxnSpPr>
            <a:cxnSpLocks/>
          </p:cNvCxnSpPr>
          <p:nvPr/>
        </p:nvCxnSpPr>
        <p:spPr>
          <a:xfrm flipH="1">
            <a:off x="1538514" y="3614057"/>
            <a:ext cx="127844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9DE1C83-D227-BF41-BDDA-E301B24EFCB0}"/>
              </a:ext>
            </a:extLst>
          </p:cNvPr>
          <p:cNvSpPr txBox="1"/>
          <p:nvPr/>
        </p:nvSpPr>
        <p:spPr>
          <a:xfrm>
            <a:off x="1766828" y="359668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E96E05-50A9-A844-B8BA-2B24FECB13F9}"/>
              </a:ext>
            </a:extLst>
          </p:cNvPr>
          <p:cNvSpPr txBox="1"/>
          <p:nvPr/>
        </p:nvSpPr>
        <p:spPr>
          <a:xfrm>
            <a:off x="4390286" y="3643464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548123-9A62-3C43-82AE-017727B0BD50}"/>
              </a:ext>
            </a:extLst>
          </p:cNvPr>
          <p:cNvSpPr txBox="1"/>
          <p:nvPr/>
        </p:nvSpPr>
        <p:spPr>
          <a:xfrm>
            <a:off x="7138022" y="364346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1F9050B-ED61-554E-8A71-0EC30DD2AC63}"/>
              </a:ext>
            </a:extLst>
          </p:cNvPr>
          <p:cNvSpPr/>
          <p:nvPr/>
        </p:nvSpPr>
        <p:spPr>
          <a:xfrm>
            <a:off x="1505235" y="2637959"/>
            <a:ext cx="1311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clone/pull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4B1EE2-206E-6342-8F59-5B4B1FB26899}"/>
              </a:ext>
            </a:extLst>
          </p:cNvPr>
          <p:cNvSpPr txBox="1"/>
          <p:nvPr/>
        </p:nvSpPr>
        <p:spPr>
          <a:xfrm>
            <a:off x="5620010" y="4042595"/>
            <a:ext cx="1462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/ </a:t>
            </a:r>
          </a:p>
          <a:p>
            <a:r>
              <a:rPr lang="en-US" dirty="0"/>
              <a:t>Staging Area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95BC4F-8F28-B944-A0D0-9C8615AA4325}"/>
              </a:ext>
            </a:extLst>
          </p:cNvPr>
          <p:cNvSpPr txBox="1"/>
          <p:nvPr/>
        </p:nvSpPr>
        <p:spPr>
          <a:xfrm>
            <a:off x="8212194" y="4091829"/>
            <a:ext cx="1009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</a:t>
            </a:r>
          </a:p>
          <a:p>
            <a:r>
              <a:rPr lang="en-US" dirty="0"/>
              <a:t>copy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8947700-B710-EF41-9F28-741CE300C03D}"/>
              </a:ext>
            </a:extLst>
          </p:cNvPr>
          <p:cNvCxnSpPr/>
          <p:nvPr/>
        </p:nvCxnSpPr>
        <p:spPr>
          <a:xfrm>
            <a:off x="2699657" y="1872343"/>
            <a:ext cx="0" cy="39043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75B603A-CC68-B046-A037-E405A0840F4F}"/>
              </a:ext>
            </a:extLst>
          </p:cNvPr>
          <p:cNvCxnSpPr>
            <a:cxnSpLocks/>
          </p:cNvCxnSpPr>
          <p:nvPr/>
        </p:nvCxnSpPr>
        <p:spPr>
          <a:xfrm>
            <a:off x="266699" y="5080000"/>
            <a:ext cx="916032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1D7F379-9585-164B-AB00-0CEBC265476D}"/>
              </a:ext>
            </a:extLst>
          </p:cNvPr>
          <p:cNvSpPr txBox="1"/>
          <p:nvPr/>
        </p:nvSpPr>
        <p:spPr>
          <a:xfrm>
            <a:off x="266699" y="5216225"/>
            <a:ext cx="231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REPOSITORY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A3383A-7BB5-B54B-95A9-9129C51C5010}"/>
              </a:ext>
            </a:extLst>
          </p:cNvPr>
          <p:cNvSpPr txBox="1"/>
          <p:nvPr/>
        </p:nvSpPr>
        <p:spPr>
          <a:xfrm>
            <a:off x="2990705" y="5216225"/>
            <a:ext cx="643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SYSTEM</a:t>
            </a:r>
          </a:p>
        </p:txBody>
      </p:sp>
    </p:spTree>
    <p:extLst>
      <p:ext uri="{BB962C8B-B14F-4D97-AF65-F5344CB8AC3E}">
        <p14:creationId xmlns:p14="http://schemas.microsoft.com/office/powerpoint/2010/main" val="3284785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31B2C99-F2CE-3745-8799-BF854976CDE7}"/>
              </a:ext>
            </a:extLst>
          </p:cNvPr>
          <p:cNvSpPr txBox="1">
            <a:spLocks/>
          </p:cNvSpPr>
          <p:nvPr/>
        </p:nvSpPr>
        <p:spPr>
          <a:xfrm>
            <a:off x="397328" y="316139"/>
            <a:ext cx="10515600" cy="6299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GIT INSTALLATION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1D682C-752D-594C-BD75-D000355BA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328" y="1347048"/>
            <a:ext cx="10914530" cy="445800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 A GIT INSTALLER 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https://git-scm.com/downloads</a:t>
            </a:r>
          </a:p>
          <a:p>
            <a:pPr marL="0" indent="0">
              <a:buNone/>
            </a:pPr>
            <a:r>
              <a:rPr lang="en-US" b="1" dirty="0"/>
              <a:t>	</a:t>
            </a:r>
          </a:p>
          <a:p>
            <a:pPr marL="0" indent="0">
              <a:buNone/>
            </a:pPr>
            <a:endParaRPr 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 GIT VERISON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--version</a:t>
            </a:r>
          </a:p>
          <a:p>
            <a:pPr marL="800100" lvl="2" indent="0">
              <a:buNone/>
            </a:pPr>
            <a:r>
              <a:rPr lang="en-US" b="1" dirty="0"/>
              <a:t>	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version 2.21.0</a:t>
            </a: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E3B581-6AEE-384C-95AA-DC9D3EC5488A}"/>
              </a:ext>
            </a:extLst>
          </p:cNvPr>
          <p:cNvSpPr txBox="1"/>
          <p:nvPr/>
        </p:nvSpPr>
        <p:spPr>
          <a:xfrm>
            <a:off x="568036" y="6488668"/>
            <a:ext cx="31582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Image Source: https://git-</a:t>
            </a:r>
            <a:r>
              <a:rPr lang="en-US" sz="1100" dirty="0" err="1"/>
              <a:t>scm.com</a:t>
            </a:r>
            <a:r>
              <a:rPr lang="en-US" sz="1100" dirty="0"/>
              <a:t>/downloads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9CA58-DB6C-BA4D-B6BE-7BE726F54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91" y="2062596"/>
            <a:ext cx="3558310" cy="120957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989C7-0FDA-C243-90F3-5953F0F2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pPr/>
              <a:t>7</a:t>
            </a:fld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02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31B2C99-F2CE-3745-8799-BF854976CDE7}"/>
              </a:ext>
            </a:extLst>
          </p:cNvPr>
          <p:cNvSpPr txBox="1">
            <a:spLocks/>
          </p:cNvSpPr>
          <p:nvPr/>
        </p:nvSpPr>
        <p:spPr>
          <a:xfrm>
            <a:off x="397328" y="316139"/>
            <a:ext cx="10515600" cy="6299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CREATE FREE ACCOUNT ON GITHUB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1D682C-752D-594C-BD75-D000355BA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328" y="1347048"/>
            <a:ext cx="10914530" cy="445800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 TO GITHUB WEBSITE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https://github.com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US" sz="1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 SIGNUP &amp; FILL YOUR DETAILS (USERNAME, EMAIL ID, PASSWORD)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 CREATE ACCOUNT BUTTON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 EMAIL FROM GITHUB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GITHUB USERNAME &amp; EMAIL ID TO GIT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config --global user.name “yourGitHubusername”			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config --global user.email “yourGitHub@email.com”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989C7-0FDA-C243-90F3-5953F0F2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pPr/>
              <a:t>8</a:t>
            </a:fld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02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48" y="86930"/>
            <a:ext cx="10515600" cy="6299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GET GOING WITH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414" y="851093"/>
            <a:ext cx="10914530" cy="5689600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INITIALIZING A GIT PROJECT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init project1					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added a hidden folder “.git”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cd project1	</a:t>
            </a:r>
            <a:endParaRPr lang="en-US" sz="5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status							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//Checking git status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FILE test.txt &amp; CHECK STATUS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touch test.txt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status							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//Re-checking git status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C5FD9-F9E4-FC41-8C36-DE611664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pPr/>
              <a:t>9</a:t>
            </a:fld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CE6466-9EE8-9A4A-BED7-F616544C5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37" y="2449941"/>
            <a:ext cx="6829054" cy="11143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E5EEB0-80E7-1D44-8C12-2C37B09AB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37" y="4812924"/>
            <a:ext cx="6829054" cy="189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825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{720CE135-711F-CD44-8FF4-006223A49ED8}tf10001060</Template>
  <TotalTime>12765</TotalTime>
  <Words>1345</Words>
  <Application>Microsoft Macintosh PowerPoint</Application>
  <PresentationFormat>Widescreen</PresentationFormat>
  <Paragraphs>433</Paragraphs>
  <Slides>31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GIT &amp; GITHUB</vt:lpstr>
      <vt:lpstr>CONTENTS</vt:lpstr>
      <vt:lpstr>COLLABORATIVE HISTORY TRACKING</vt:lpstr>
      <vt:lpstr>OVERVIEW - GIT</vt:lpstr>
      <vt:lpstr>OVERVIEW - GITHUB</vt:lpstr>
      <vt:lpstr>SIMPLE WORKFLOW</vt:lpstr>
      <vt:lpstr>PowerPoint Presentation</vt:lpstr>
      <vt:lpstr>PowerPoint Presentation</vt:lpstr>
      <vt:lpstr>GET GOING WITH GIT</vt:lpstr>
      <vt:lpstr>GET GOING WITH GIT</vt:lpstr>
      <vt:lpstr>GET GOING WITH GIT</vt:lpstr>
      <vt:lpstr>GET GOING WITH GIT</vt:lpstr>
      <vt:lpstr>SYNCHING WITH REMOTE REPO ON GITHUB</vt:lpstr>
      <vt:lpstr>SYNCHING WITH REMOTE REPO ON GITHUB</vt:lpstr>
      <vt:lpstr>CHECKING LOGS</vt:lpstr>
      <vt:lpstr>ENABLING GIT AUTOCOMPLETE ON MAC</vt:lpstr>
      <vt:lpstr>ENABLING GIT COMMAND COLORS ON MAC</vt:lpstr>
      <vt:lpstr>SENDING EMAIL NOTIFICATIONS</vt:lpstr>
      <vt:lpstr>SENDING EMAIL NOTIFICATIONS</vt:lpstr>
      <vt:lpstr>SENDING EMAIL NOTIFICATIONS</vt:lpstr>
      <vt:lpstr>BRANCHING</vt:lpstr>
      <vt:lpstr>BRANCHING – ADD BRANCH</vt:lpstr>
      <vt:lpstr>MERGING</vt:lpstr>
      <vt:lpstr>MERGING</vt:lpstr>
      <vt:lpstr>BRANCHING – DELETE BRANCH FROM LOCAL</vt:lpstr>
      <vt:lpstr>BRANCHING – DELETE BRANCH FROM REMOTE</vt:lpstr>
      <vt:lpstr>GIT TAGS</vt:lpstr>
      <vt:lpstr>GIT TAGS</vt:lpstr>
      <vt:lpstr>GIT COMMANDS – SUMMARY</vt:lpstr>
      <vt:lpstr>Q &amp; A</vt:lpstr>
      <vt:lpstr>THANK  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Control Management</dc:title>
  <dc:creator>Anirudh Bhattacharya</dc:creator>
  <cp:lastModifiedBy>Anirudh Bhattacharya</cp:lastModifiedBy>
  <cp:revision>455</cp:revision>
  <dcterms:created xsi:type="dcterms:W3CDTF">2019-03-30T07:21:00Z</dcterms:created>
  <dcterms:modified xsi:type="dcterms:W3CDTF">2019-05-14T13:20:06Z</dcterms:modified>
</cp:coreProperties>
</file>