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6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2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0"/>
    <p:restoredTop sz="93692"/>
  </p:normalViewPr>
  <p:slideViewPr>
    <p:cSldViewPr snapToGrid="0" snapToObjects="1">
      <p:cViewPr varScale="1">
        <p:scale>
          <a:sx n="66" d="100"/>
          <a:sy n="66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454B364-4D2B-5B49-9A23-13F6A1173306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D3475A8-9EB5-2F48-902A-F59443C1983E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4841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B364-4D2B-5B49-9A23-13F6A1173306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9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B364-4D2B-5B49-9A23-13F6A1173306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0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B364-4D2B-5B49-9A23-13F6A1173306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5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54B364-4D2B-5B49-9A23-13F6A1173306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3475A8-9EB5-2F48-902A-F59443C198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37003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B364-4D2B-5B49-9A23-13F6A1173306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8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B364-4D2B-5B49-9A23-13F6A1173306}" type="datetimeFigureOut">
              <a:rPr lang="en-US" smtClean="0"/>
              <a:t>5/14/19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8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B364-4D2B-5B49-9A23-13F6A1173306}" type="datetimeFigureOut">
              <a:rPr lang="en-US" smtClean="0"/>
              <a:t>5/14/19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2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B364-4D2B-5B49-9A23-13F6A1173306}" type="datetimeFigureOut">
              <a:rPr lang="en-US" smtClean="0"/>
              <a:t>5/14/19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75A8-9EB5-2F48-902A-F59443C1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5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54B364-4D2B-5B49-9A23-13F6A1173306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3475A8-9EB5-2F48-902A-F59443C198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115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54B364-4D2B-5B49-9A23-13F6A1173306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3475A8-9EB5-2F48-902A-F59443C198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663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454B364-4D2B-5B49-9A23-13F6A1173306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D3475A8-9EB5-2F48-902A-F59443C198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965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28" r:id="rId2"/>
    <p:sldLayoutId id="2147484129" r:id="rId3"/>
    <p:sldLayoutId id="2147484130" r:id="rId4"/>
    <p:sldLayoutId id="2147484131" r:id="rId5"/>
    <p:sldLayoutId id="2147484132" r:id="rId6"/>
    <p:sldLayoutId id="2147484133" r:id="rId7"/>
    <p:sldLayoutId id="2147484134" r:id="rId8"/>
    <p:sldLayoutId id="2147484135" r:id="rId9"/>
    <p:sldLayoutId id="2147484136" r:id="rId10"/>
    <p:sldLayoutId id="214748413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what-is-version-contro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amstudio.com/blog/distributed-vs-centralized-version-control-systems-for-lotus-notes" TargetMode="External"/><Relationship Id="rId4" Type="http://schemas.openxmlformats.org/officeDocument/2006/relationships/hyperlink" Target="https://git-scm.com/doc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9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LineDrawing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0249" y="2624519"/>
            <a:ext cx="9144000" cy="991445"/>
          </a:xfrm>
        </p:spPr>
        <p:txBody>
          <a:bodyPr>
            <a:noAutofit/>
          </a:bodyPr>
          <a:lstStyle/>
          <a:p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n-lt"/>
                <a:ea typeface="+mn-ea"/>
                <a:cs typeface="+mn-cs"/>
              </a:rPr>
              <a:t>Version Control Systems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16040" y="4999940"/>
            <a:ext cx="2780511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9000"/>
              </a:lnSpc>
              <a:spcBef>
                <a:spcPct val="0"/>
              </a:spcBef>
            </a:pPr>
            <a:r>
              <a:rPr lang="en-US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Anirudh Bhattacharya </a:t>
            </a:r>
          </a:p>
          <a:p>
            <a:pPr algn="ctr">
              <a:lnSpc>
                <a:spcPct val="89000"/>
              </a:lnSpc>
              <a:spcBef>
                <a:spcPct val="0"/>
              </a:spcBef>
            </a:pPr>
            <a:endParaRPr lang="en-US" sz="700" cap="all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>
              <a:lnSpc>
                <a:spcPct val="89000"/>
              </a:lnSpc>
              <a:spcBef>
                <a:spcPct val="0"/>
              </a:spcBef>
            </a:pPr>
            <a:r>
              <a:rPr lang="en-US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Hochschule  Hof </a:t>
            </a:r>
          </a:p>
          <a:p>
            <a:pPr algn="ctr"/>
            <a:endParaRPr 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88E1E-0676-D042-BCEE-B10713C55887}"/>
              </a:ext>
            </a:extLst>
          </p:cNvPr>
          <p:cNvSpPr txBox="1"/>
          <p:nvPr/>
        </p:nvSpPr>
        <p:spPr>
          <a:xfrm>
            <a:off x="1151907" y="1167493"/>
            <a:ext cx="2850078" cy="41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500" b="1" dirty="0"/>
          </a:p>
          <a:p>
            <a:pPr algn="ctr">
              <a:lnSpc>
                <a:spcPct val="89000"/>
              </a:lnSpc>
              <a:spcBef>
                <a:spcPct val="0"/>
              </a:spcBef>
            </a:pPr>
            <a:r>
              <a:rPr lang="en-US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CONCEPTS &amp; TOOLS </a:t>
            </a:r>
          </a:p>
        </p:txBody>
      </p:sp>
    </p:spTree>
    <p:extLst>
      <p:ext uri="{BB962C8B-B14F-4D97-AF65-F5344CB8AC3E}">
        <p14:creationId xmlns:p14="http://schemas.microsoft.com/office/powerpoint/2010/main" val="191062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9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LineDrawing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211"/>
            <a:ext cx="10515600" cy="590314"/>
          </a:xfrm>
        </p:spPr>
        <p:txBody>
          <a:bodyPr>
            <a:normAutofit/>
          </a:bodyPr>
          <a:lstStyle/>
          <a:p>
            <a:r>
              <a:rPr lang="en-US" sz="32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n-lt"/>
                <a:ea typeface="+mn-ea"/>
                <a:cs typeface="+mn-cs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962"/>
            <a:ext cx="10515600" cy="4454338"/>
          </a:xfrm>
        </p:spPr>
        <p:txBody>
          <a:bodyPr>
            <a:normAutofit/>
          </a:bodyPr>
          <a:lstStyle/>
          <a:p>
            <a:r>
              <a:rPr lang="en-US" sz="2400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Version Control Systems (VCS) overview</a:t>
            </a:r>
          </a:p>
          <a:p>
            <a:pPr marL="0" indent="0">
              <a:buNone/>
            </a:pPr>
            <a:endParaRPr lang="en-US" sz="1100" cap="all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r>
              <a:rPr lang="en-US" sz="2400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Need of Version Control Systems (VCS)</a:t>
            </a:r>
          </a:p>
          <a:p>
            <a:pPr marL="0" indent="0">
              <a:buNone/>
            </a:pPr>
            <a:endParaRPr lang="en-US" sz="1100" cap="all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r>
              <a:rPr lang="en-US" sz="2400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VCS types </a:t>
            </a:r>
            <a:r>
              <a:rPr lang="mr-IN" sz="2400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–</a:t>
            </a:r>
            <a:r>
              <a:rPr lang="en-US" sz="2400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Centralized and Distributed</a:t>
            </a:r>
          </a:p>
          <a:p>
            <a:endParaRPr lang="en-US" sz="1100" cap="all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r>
              <a:rPr lang="en-US" sz="2400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Comparison :- CVCS &amp; DVCS</a:t>
            </a:r>
          </a:p>
          <a:p>
            <a:endParaRPr lang="en-US" sz="1000" cap="all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r>
              <a:rPr lang="en-US" sz="2400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References</a:t>
            </a:r>
          </a:p>
          <a:p>
            <a:endParaRPr lang="en-US" cap="all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214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9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LineDrawing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629957"/>
          </a:xfrm>
        </p:spPr>
        <p:txBody>
          <a:bodyPr>
            <a:noAutofit/>
          </a:bodyPr>
          <a:lstStyle/>
          <a:p>
            <a:r>
              <a:rPr lang="en-US" sz="32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n-lt"/>
                <a:ea typeface="+mn-ea"/>
                <a:cs typeface="+mn-cs"/>
              </a:rPr>
              <a:t>VERSION CONTROL SYSTEM (VCS)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9297"/>
            <a:ext cx="10914530" cy="5934170"/>
          </a:xfrm>
        </p:spPr>
        <p:txBody>
          <a:bodyPr>
            <a:noAutofit/>
          </a:bodyPr>
          <a:lstStyle/>
          <a:p>
            <a:pPr>
              <a:lnSpc>
                <a:spcPct val="104000"/>
              </a:lnSpc>
            </a:pPr>
            <a:r>
              <a:rPr lang="en-US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 tool to manage different versions of a source code</a:t>
            </a:r>
          </a:p>
          <a:p>
            <a:pPr>
              <a:lnSpc>
                <a:spcPct val="104000"/>
              </a:lnSpc>
            </a:pPr>
            <a:endParaRPr lang="en-US" sz="800" cap="all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>
              <a:lnSpc>
                <a:spcPct val="104000"/>
              </a:lnSpc>
            </a:pPr>
            <a:r>
              <a:rPr lang="en-US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Ensures smooth code change flow</a:t>
            </a:r>
          </a:p>
          <a:p>
            <a:pPr>
              <a:lnSpc>
                <a:spcPct val="104000"/>
              </a:lnSpc>
            </a:pPr>
            <a:endParaRPr lang="en-US" sz="800" cap="all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>
              <a:lnSpc>
                <a:spcPct val="104000"/>
              </a:lnSpc>
            </a:pPr>
            <a:r>
              <a:rPr lang="en-US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Tracks every change made to any set of file by any developer</a:t>
            </a:r>
          </a:p>
          <a:p>
            <a:pPr>
              <a:lnSpc>
                <a:spcPct val="104000"/>
              </a:lnSpc>
            </a:pPr>
            <a:endParaRPr lang="en-US" sz="800" cap="all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>
              <a:lnSpc>
                <a:spcPct val="104000"/>
              </a:lnSpc>
            </a:pPr>
            <a:r>
              <a:rPr lang="en-US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Helps avoiding re-work arising from code change conflicts</a:t>
            </a:r>
          </a:p>
          <a:p>
            <a:pPr>
              <a:lnSpc>
                <a:spcPct val="104000"/>
              </a:lnSpc>
            </a:pPr>
            <a:endParaRPr lang="en-US" sz="800" cap="all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>
              <a:lnSpc>
                <a:spcPct val="104000"/>
              </a:lnSpc>
            </a:pPr>
            <a:r>
              <a:rPr lang="en-US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Works in sync with the  code repository structure</a:t>
            </a:r>
          </a:p>
          <a:p>
            <a:pPr>
              <a:lnSpc>
                <a:spcPct val="104000"/>
              </a:lnSpc>
            </a:pPr>
            <a:endParaRPr lang="en-US" sz="800" cap="all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>
              <a:lnSpc>
                <a:spcPct val="104000"/>
              </a:lnSpc>
            </a:pPr>
            <a:r>
              <a:rPr lang="en-US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Allows team scalability to include more developers with ease</a:t>
            </a:r>
          </a:p>
          <a:p>
            <a:pPr>
              <a:lnSpc>
                <a:spcPct val="104000"/>
              </a:lnSpc>
            </a:pPr>
            <a:endParaRPr lang="en-US" sz="800" cap="all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>
              <a:lnSpc>
                <a:spcPct val="104000"/>
              </a:lnSpc>
            </a:pPr>
            <a:r>
              <a:rPr lang="en-US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Every development project has its own VCS</a:t>
            </a:r>
          </a:p>
          <a:p>
            <a:pPr>
              <a:lnSpc>
                <a:spcPct val="104000"/>
              </a:lnSpc>
            </a:pPr>
            <a:endParaRPr lang="en-US" sz="800" cap="all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>
              <a:lnSpc>
                <a:spcPct val="104000"/>
              </a:lnSpc>
            </a:pPr>
            <a:r>
              <a:rPr lang="en-US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Also referred as Source Control Management (SCM)</a:t>
            </a:r>
          </a:p>
        </p:txBody>
      </p:sp>
    </p:spTree>
    <p:extLst>
      <p:ext uri="{BB962C8B-B14F-4D97-AF65-F5344CB8AC3E}">
        <p14:creationId xmlns:p14="http://schemas.microsoft.com/office/powerpoint/2010/main" val="7513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9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LineDrawing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9957"/>
          </a:xfrm>
        </p:spPr>
        <p:txBody>
          <a:bodyPr>
            <a:noAutofit/>
          </a:bodyPr>
          <a:lstStyle/>
          <a:p>
            <a:r>
              <a:rPr lang="en-US" sz="32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n-lt"/>
                <a:ea typeface="+mn-ea"/>
                <a:cs typeface="+mn-cs"/>
              </a:rPr>
              <a:t>NEED OF VERSION CONTROL SYSTEM (VCS)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7591"/>
            <a:ext cx="10914530" cy="5272645"/>
          </a:xfrm>
        </p:spPr>
        <p:txBody>
          <a:bodyPr>
            <a:normAutofit/>
          </a:bodyPr>
          <a:lstStyle/>
          <a:p>
            <a:r>
              <a:rPr lang="en-US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Source code is the heart of any software or application</a:t>
            </a:r>
          </a:p>
          <a:p>
            <a:endParaRPr lang="en-US" sz="1000" cap="all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r>
              <a:rPr lang="en-US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Software development is a collaborative task (Team work)</a:t>
            </a:r>
          </a:p>
          <a:p>
            <a:endParaRPr lang="en-US" sz="1000" cap="all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r>
              <a:rPr lang="en-US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Simultaneous shared access &amp; updates to source code files are very essential</a:t>
            </a:r>
          </a:p>
          <a:p>
            <a:endParaRPr lang="en-US" sz="1000" cap="all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r>
              <a:rPr lang="en-US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Co-ordination between team members working on the same project</a:t>
            </a:r>
          </a:p>
          <a:p>
            <a:endParaRPr lang="en-US" sz="1000" cap="all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r>
              <a:rPr lang="en-US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Developing software without VCS is risky (similar to not having backup)</a:t>
            </a:r>
          </a:p>
        </p:txBody>
      </p:sp>
    </p:spTree>
    <p:extLst>
      <p:ext uri="{BB962C8B-B14F-4D97-AF65-F5344CB8AC3E}">
        <p14:creationId xmlns:p14="http://schemas.microsoft.com/office/powerpoint/2010/main" val="45545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9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LineDrawing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220" y="346402"/>
            <a:ext cx="11294780" cy="912345"/>
          </a:xfrm>
        </p:spPr>
        <p:txBody>
          <a:bodyPr>
            <a:noAutofit/>
          </a:bodyPr>
          <a:lstStyle/>
          <a:p>
            <a:r>
              <a:rPr lang="en-US" sz="32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n-lt"/>
                <a:ea typeface="+mn-ea"/>
                <a:cs typeface="+mn-cs"/>
              </a:rPr>
              <a:t>VCS TYPES</a:t>
            </a:r>
            <a:r>
              <a:rPr lang="mr-IN" sz="32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n-lt"/>
                <a:ea typeface="+mn-ea"/>
                <a:cs typeface="+mn-cs"/>
              </a:rPr>
              <a:t>–</a:t>
            </a:r>
            <a:r>
              <a:rPr lang="en-US" sz="32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n-lt"/>
                <a:ea typeface="+mn-ea"/>
                <a:cs typeface="+mn-cs"/>
              </a:rPr>
              <a:t>CENTRALIZED VERISON CONTROL SYSTEMS (CVCS)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FA7C5D-175B-C045-8F57-1277F8405866}"/>
              </a:ext>
            </a:extLst>
          </p:cNvPr>
          <p:cNvSpPr/>
          <p:nvPr/>
        </p:nvSpPr>
        <p:spPr>
          <a:xfrm>
            <a:off x="5000952" y="1793174"/>
            <a:ext cx="2624447" cy="10212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Code </a:t>
            </a:r>
          </a:p>
          <a:p>
            <a:pPr algn="ctr"/>
            <a:r>
              <a:rPr lang="en-US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Repository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F2BC925-3F0F-4F49-B264-F68932654293}"/>
              </a:ext>
            </a:extLst>
          </p:cNvPr>
          <p:cNvSpPr/>
          <p:nvPr/>
        </p:nvSpPr>
        <p:spPr>
          <a:xfrm>
            <a:off x="1305747" y="4795652"/>
            <a:ext cx="2624447" cy="10212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Developer 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1A661AE-41FE-3242-A9D1-32E23A8F77FC}"/>
              </a:ext>
            </a:extLst>
          </p:cNvPr>
          <p:cNvSpPr/>
          <p:nvPr/>
        </p:nvSpPr>
        <p:spPr>
          <a:xfrm>
            <a:off x="5000952" y="4795652"/>
            <a:ext cx="2624447" cy="10212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Developer B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A1F3AE-225B-4440-9C6A-D36A62D048FC}"/>
              </a:ext>
            </a:extLst>
          </p:cNvPr>
          <p:cNvSpPr/>
          <p:nvPr/>
        </p:nvSpPr>
        <p:spPr>
          <a:xfrm>
            <a:off x="8615911" y="4795652"/>
            <a:ext cx="2624447" cy="10212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Developer 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8E1A-A6D4-2D47-B936-5D230DFC512A}"/>
              </a:ext>
            </a:extLst>
          </p:cNvPr>
          <p:cNvSpPr txBox="1"/>
          <p:nvPr/>
        </p:nvSpPr>
        <p:spPr>
          <a:xfrm>
            <a:off x="5386899" y="1393092"/>
            <a:ext cx="185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 e r v e 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C2DCFA-3D54-364C-8FCC-7A93B9FE723D}"/>
              </a:ext>
            </a:extLst>
          </p:cNvPr>
          <p:cNvCxnSpPr>
            <a:stCxn id="4" idx="1"/>
            <a:endCxn id="5" idx="0"/>
          </p:cNvCxnSpPr>
          <p:nvPr/>
        </p:nvCxnSpPr>
        <p:spPr>
          <a:xfrm flipH="1">
            <a:off x="2617971" y="2303813"/>
            <a:ext cx="2382981" cy="249183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F03870-1FD2-E74F-97C9-313B10A25F78}"/>
              </a:ext>
            </a:extLst>
          </p:cNvPr>
          <p:cNvCxnSpPr/>
          <p:nvPr/>
        </p:nvCxnSpPr>
        <p:spPr>
          <a:xfrm flipV="1">
            <a:off x="3599664" y="2814452"/>
            <a:ext cx="1787235" cy="198120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991F535-9647-6A4D-9D16-C41F3B5D98F1}"/>
              </a:ext>
            </a:extLst>
          </p:cNvPr>
          <p:cNvSpPr txBox="1"/>
          <p:nvPr/>
        </p:nvSpPr>
        <p:spPr>
          <a:xfrm rot="18788752">
            <a:off x="3004126" y="3048261"/>
            <a:ext cx="141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 p d a t 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CBC026-D08C-0241-99BC-A81C57AF95E1}"/>
              </a:ext>
            </a:extLst>
          </p:cNvPr>
          <p:cNvSpPr txBox="1"/>
          <p:nvPr/>
        </p:nvSpPr>
        <p:spPr>
          <a:xfrm rot="18788752">
            <a:off x="3545969" y="3557116"/>
            <a:ext cx="133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 o m m I 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8BF6EA-2F62-3A46-999B-C86D650A078A}"/>
              </a:ext>
            </a:extLst>
          </p:cNvPr>
          <p:cNvCxnSpPr>
            <a:stCxn id="4" idx="3"/>
            <a:endCxn id="7" idx="0"/>
          </p:cNvCxnSpPr>
          <p:nvPr/>
        </p:nvCxnSpPr>
        <p:spPr>
          <a:xfrm>
            <a:off x="7625399" y="2303813"/>
            <a:ext cx="2302736" cy="249183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403CB5-4CFC-C640-AD47-1FEF4BBF0F14}"/>
              </a:ext>
            </a:extLst>
          </p:cNvPr>
          <p:cNvCxnSpPr>
            <a:cxnSpLocks/>
          </p:cNvCxnSpPr>
          <p:nvPr/>
        </p:nvCxnSpPr>
        <p:spPr>
          <a:xfrm flipH="1" flipV="1">
            <a:off x="7142467" y="2814452"/>
            <a:ext cx="1737757" cy="198120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1303970-1AC7-1E47-AF35-0DAA8BB4F844}"/>
              </a:ext>
            </a:extLst>
          </p:cNvPr>
          <p:cNvSpPr txBox="1"/>
          <p:nvPr/>
        </p:nvSpPr>
        <p:spPr>
          <a:xfrm rot="2943556">
            <a:off x="8236499" y="3154333"/>
            <a:ext cx="149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 p d a t 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9B7630-ACD9-5440-8319-5B620B15F15A}"/>
              </a:ext>
            </a:extLst>
          </p:cNvPr>
          <p:cNvSpPr txBox="1"/>
          <p:nvPr/>
        </p:nvSpPr>
        <p:spPr>
          <a:xfrm rot="2943556">
            <a:off x="7635557" y="3645094"/>
            <a:ext cx="146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 o m m I 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B68826-3847-C04C-B006-131EFC991C4D}"/>
              </a:ext>
            </a:extLst>
          </p:cNvPr>
          <p:cNvCxnSpPr>
            <a:cxnSpLocks/>
          </p:cNvCxnSpPr>
          <p:nvPr/>
        </p:nvCxnSpPr>
        <p:spPr>
          <a:xfrm flipV="1">
            <a:off x="5975179" y="2813397"/>
            <a:ext cx="0" cy="198225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982CA8-60E4-4044-8840-7AD4413CB22B}"/>
              </a:ext>
            </a:extLst>
          </p:cNvPr>
          <p:cNvCxnSpPr>
            <a:cxnSpLocks/>
          </p:cNvCxnSpPr>
          <p:nvPr/>
        </p:nvCxnSpPr>
        <p:spPr>
          <a:xfrm>
            <a:off x="6737387" y="2778891"/>
            <a:ext cx="24577" cy="201676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5FAC1F8-424A-8F44-AE66-C3EBBEC611CC}"/>
              </a:ext>
            </a:extLst>
          </p:cNvPr>
          <p:cNvSpPr txBox="1"/>
          <p:nvPr/>
        </p:nvSpPr>
        <p:spPr>
          <a:xfrm rot="16200000">
            <a:off x="5018039" y="3619858"/>
            <a:ext cx="141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 o m m I 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806C49-8E3C-4346-A895-5B2B0DE6A7CA}"/>
              </a:ext>
            </a:extLst>
          </p:cNvPr>
          <p:cNvSpPr txBox="1"/>
          <p:nvPr/>
        </p:nvSpPr>
        <p:spPr>
          <a:xfrm rot="5400000">
            <a:off x="6340246" y="3722390"/>
            <a:ext cx="133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 p d a t 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597E4F-5DD3-EE4E-9B29-A4A309F94690}"/>
              </a:ext>
            </a:extLst>
          </p:cNvPr>
          <p:cNvSpPr txBox="1"/>
          <p:nvPr/>
        </p:nvSpPr>
        <p:spPr>
          <a:xfrm>
            <a:off x="1691694" y="5907214"/>
            <a:ext cx="185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 o r k  </a:t>
            </a:r>
          </a:p>
          <a:p>
            <a:pPr algn="ctr"/>
            <a:r>
              <a:rPr lang="en-US" b="1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 t a t I o n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F344E7-99D9-9545-8A58-B8CD4D36BA52}"/>
              </a:ext>
            </a:extLst>
          </p:cNvPr>
          <p:cNvSpPr txBox="1"/>
          <p:nvPr/>
        </p:nvSpPr>
        <p:spPr>
          <a:xfrm>
            <a:off x="5386899" y="5907214"/>
            <a:ext cx="185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 o r k</a:t>
            </a:r>
          </a:p>
          <a:p>
            <a:pPr algn="ctr"/>
            <a:r>
              <a:rPr lang="en-US" b="1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 t a t I o n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042330-916C-9C41-96B3-BF2589EB9F01}"/>
              </a:ext>
            </a:extLst>
          </p:cNvPr>
          <p:cNvSpPr txBox="1"/>
          <p:nvPr/>
        </p:nvSpPr>
        <p:spPr>
          <a:xfrm>
            <a:off x="9001858" y="5876145"/>
            <a:ext cx="185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 o r k</a:t>
            </a:r>
          </a:p>
          <a:p>
            <a:pPr algn="ctr"/>
            <a:r>
              <a:rPr lang="en-US" b="1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 t a t I o n 3</a:t>
            </a:r>
          </a:p>
        </p:txBody>
      </p:sp>
    </p:spTree>
    <p:extLst>
      <p:ext uri="{BB962C8B-B14F-4D97-AF65-F5344CB8AC3E}">
        <p14:creationId xmlns:p14="http://schemas.microsoft.com/office/powerpoint/2010/main" val="207523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9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LineDrawing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981" y="352831"/>
            <a:ext cx="11102454" cy="676806"/>
          </a:xfrm>
        </p:spPr>
        <p:txBody>
          <a:bodyPr>
            <a:noAutofit/>
          </a:bodyPr>
          <a:lstStyle/>
          <a:p>
            <a:r>
              <a:rPr lang="en-US" sz="32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n-lt"/>
                <a:ea typeface="+mn-ea"/>
                <a:cs typeface="+mn-cs"/>
              </a:rPr>
              <a:t>VCS TYPES</a:t>
            </a:r>
            <a:r>
              <a:rPr lang="mr-IN" sz="32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n-lt"/>
                <a:ea typeface="+mn-ea"/>
                <a:cs typeface="+mn-cs"/>
              </a:rPr>
              <a:t>–</a:t>
            </a:r>
            <a:r>
              <a:rPr lang="en-US" sz="32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n-lt"/>
                <a:ea typeface="+mn-ea"/>
                <a:cs typeface="+mn-cs"/>
              </a:rPr>
              <a:t>DISTRIBUTED VERSION CONTROL SYSTEMS (DVCS)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7A22C65-0C66-C04E-9A6B-2BEB7EFEB5A1}"/>
              </a:ext>
            </a:extLst>
          </p:cNvPr>
          <p:cNvSpPr/>
          <p:nvPr/>
        </p:nvSpPr>
        <p:spPr>
          <a:xfrm>
            <a:off x="5123174" y="1554693"/>
            <a:ext cx="2153001" cy="64751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Central Code Repository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A4DFEAD-9517-8B4A-AEFB-D041158FCC99}"/>
              </a:ext>
            </a:extLst>
          </p:cNvPr>
          <p:cNvSpPr/>
          <p:nvPr/>
        </p:nvSpPr>
        <p:spPr>
          <a:xfrm>
            <a:off x="1657337" y="3311936"/>
            <a:ext cx="2153001" cy="64751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Local </a:t>
            </a:r>
            <a:r>
              <a:rPr lang="en-US"/>
              <a:t>Code Repository</a:t>
            </a:r>
            <a:endParaRPr lang="en-US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D40EAD3-CEC7-BC40-83BD-BFF753AE29B6}"/>
              </a:ext>
            </a:extLst>
          </p:cNvPr>
          <p:cNvSpPr/>
          <p:nvPr/>
        </p:nvSpPr>
        <p:spPr>
          <a:xfrm>
            <a:off x="5123174" y="3311936"/>
            <a:ext cx="2153001" cy="64751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Local Code Repository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15A1E0D-7210-8C43-9390-AEDAFD31E229}"/>
              </a:ext>
            </a:extLst>
          </p:cNvPr>
          <p:cNvSpPr/>
          <p:nvPr/>
        </p:nvSpPr>
        <p:spPr>
          <a:xfrm>
            <a:off x="8784582" y="3311935"/>
            <a:ext cx="2153001" cy="64751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Local </a:t>
            </a:r>
            <a:r>
              <a:rPr lang="en-US">
                <a:solidFill>
                  <a:schemeClr val="dk1"/>
                </a:solidFill>
              </a:rPr>
              <a:t>Code Repository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CAD58BB-8DE8-3043-B3C0-C4619AB54CFD}"/>
              </a:ext>
            </a:extLst>
          </p:cNvPr>
          <p:cNvSpPr/>
          <p:nvPr/>
        </p:nvSpPr>
        <p:spPr>
          <a:xfrm>
            <a:off x="1538793" y="5441651"/>
            <a:ext cx="2271545" cy="7228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Developer A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86DF93C-9DC3-874D-BA44-9A99C47BF3E5}"/>
              </a:ext>
            </a:extLst>
          </p:cNvPr>
          <p:cNvSpPr/>
          <p:nvPr/>
        </p:nvSpPr>
        <p:spPr>
          <a:xfrm>
            <a:off x="5072971" y="5487407"/>
            <a:ext cx="2212274" cy="7091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dk1"/>
                </a:solidFill>
              </a:rPr>
              <a:t>Developer B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D267B04-EEBA-7446-9F0A-BC30ACB5FAA0}"/>
              </a:ext>
            </a:extLst>
          </p:cNvPr>
          <p:cNvSpPr/>
          <p:nvPr/>
        </p:nvSpPr>
        <p:spPr>
          <a:xfrm>
            <a:off x="8793651" y="5487407"/>
            <a:ext cx="2153001" cy="7091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dk1"/>
                </a:solidFill>
              </a:rPr>
              <a:t>Developer C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CAD164F-43E6-8A45-AB0C-A0C73162367D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2825656" y="1878449"/>
            <a:ext cx="2297518" cy="142981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CE5CFC-7C09-AB4E-971A-184038F58AEA}"/>
              </a:ext>
            </a:extLst>
          </p:cNvPr>
          <p:cNvCxnSpPr>
            <a:cxnSpLocks/>
          </p:cNvCxnSpPr>
          <p:nvPr/>
        </p:nvCxnSpPr>
        <p:spPr>
          <a:xfrm flipV="1">
            <a:off x="3703220" y="2208713"/>
            <a:ext cx="1634190" cy="113117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3965D9D-1C3F-5942-BDD3-FB9E759BE1B9}"/>
              </a:ext>
            </a:extLst>
          </p:cNvPr>
          <p:cNvSpPr txBox="1"/>
          <p:nvPr/>
        </p:nvSpPr>
        <p:spPr>
          <a:xfrm rot="19589350">
            <a:off x="3276627" y="2261562"/>
            <a:ext cx="106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 u l 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2069DA-D014-6748-9910-AC884DBF132B}"/>
              </a:ext>
            </a:extLst>
          </p:cNvPr>
          <p:cNvSpPr txBox="1"/>
          <p:nvPr/>
        </p:nvSpPr>
        <p:spPr>
          <a:xfrm rot="19589350">
            <a:off x="3595104" y="2641182"/>
            <a:ext cx="106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 u s h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CECB4B9-FB52-C549-8322-3ABBB3103582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7276175" y="1878449"/>
            <a:ext cx="2416019" cy="145998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B98A38E-D08B-3D44-B723-283075A10572}"/>
              </a:ext>
            </a:extLst>
          </p:cNvPr>
          <p:cNvCxnSpPr>
            <a:cxnSpLocks/>
          </p:cNvCxnSpPr>
          <p:nvPr/>
        </p:nvCxnSpPr>
        <p:spPr>
          <a:xfrm flipH="1" flipV="1">
            <a:off x="7006657" y="2208714"/>
            <a:ext cx="1777925" cy="113117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86A8F2B-30B2-3840-8F11-37091F08F2BE}"/>
              </a:ext>
            </a:extLst>
          </p:cNvPr>
          <p:cNvSpPr txBox="1"/>
          <p:nvPr/>
        </p:nvSpPr>
        <p:spPr>
          <a:xfrm rot="1940048">
            <a:off x="8029015" y="2162489"/>
            <a:ext cx="106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 u l 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F246033-56A1-A049-A0AB-1C585DF935C4}"/>
              </a:ext>
            </a:extLst>
          </p:cNvPr>
          <p:cNvSpPr txBox="1"/>
          <p:nvPr/>
        </p:nvSpPr>
        <p:spPr>
          <a:xfrm rot="2078918">
            <a:off x="7765171" y="2590677"/>
            <a:ext cx="106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 u s h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22F02D5-D50A-F145-96B1-7D4537CCDFEC}"/>
              </a:ext>
            </a:extLst>
          </p:cNvPr>
          <p:cNvCxnSpPr>
            <a:cxnSpLocks/>
          </p:cNvCxnSpPr>
          <p:nvPr/>
        </p:nvCxnSpPr>
        <p:spPr>
          <a:xfrm>
            <a:off x="6478018" y="2208713"/>
            <a:ext cx="0" cy="109954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E6FA800-452B-564C-8AF7-9282E6B9735B}"/>
              </a:ext>
            </a:extLst>
          </p:cNvPr>
          <p:cNvCxnSpPr/>
          <p:nvPr/>
        </p:nvCxnSpPr>
        <p:spPr>
          <a:xfrm flipV="1">
            <a:off x="5806505" y="2208713"/>
            <a:ext cx="0" cy="109954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FF30988-90C0-3F47-95DF-8EB0776A056C}"/>
              </a:ext>
            </a:extLst>
          </p:cNvPr>
          <p:cNvCxnSpPr>
            <a:cxnSpLocks/>
          </p:cNvCxnSpPr>
          <p:nvPr/>
        </p:nvCxnSpPr>
        <p:spPr>
          <a:xfrm>
            <a:off x="6537290" y="3959446"/>
            <a:ext cx="0" cy="15279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C15284F-7D0B-9D42-9E08-FF70588ADA66}"/>
              </a:ext>
            </a:extLst>
          </p:cNvPr>
          <p:cNvCxnSpPr>
            <a:cxnSpLocks/>
          </p:cNvCxnSpPr>
          <p:nvPr/>
        </p:nvCxnSpPr>
        <p:spPr>
          <a:xfrm flipV="1">
            <a:off x="5865777" y="3959447"/>
            <a:ext cx="0" cy="152796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714ED5-9074-5A46-9AB8-EDDB29DD85A0}"/>
              </a:ext>
            </a:extLst>
          </p:cNvPr>
          <p:cNvSpPr txBox="1"/>
          <p:nvPr/>
        </p:nvSpPr>
        <p:spPr>
          <a:xfrm rot="16200000">
            <a:off x="5040295" y="2606964"/>
            <a:ext cx="106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 u l l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0FF5445-DF26-8542-A8F3-00C80310C682}"/>
              </a:ext>
            </a:extLst>
          </p:cNvPr>
          <p:cNvSpPr txBox="1"/>
          <p:nvPr/>
        </p:nvSpPr>
        <p:spPr>
          <a:xfrm rot="5400000">
            <a:off x="6213449" y="2644631"/>
            <a:ext cx="106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 u s h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590464-7737-7042-AA21-ACFAE186B6F6}"/>
              </a:ext>
            </a:extLst>
          </p:cNvPr>
          <p:cNvCxnSpPr>
            <a:cxnSpLocks/>
          </p:cNvCxnSpPr>
          <p:nvPr/>
        </p:nvCxnSpPr>
        <p:spPr>
          <a:xfrm>
            <a:off x="3089240" y="3959446"/>
            <a:ext cx="0" cy="148220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1B3D35C-443A-814E-9389-AF1BB2AA320A}"/>
              </a:ext>
            </a:extLst>
          </p:cNvPr>
          <p:cNvCxnSpPr>
            <a:cxnSpLocks/>
          </p:cNvCxnSpPr>
          <p:nvPr/>
        </p:nvCxnSpPr>
        <p:spPr>
          <a:xfrm flipV="1">
            <a:off x="2417727" y="3959447"/>
            <a:ext cx="0" cy="152796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0CA7BC9-2685-464C-B0D0-0FA31A407FC2}"/>
              </a:ext>
            </a:extLst>
          </p:cNvPr>
          <p:cNvCxnSpPr>
            <a:cxnSpLocks/>
          </p:cNvCxnSpPr>
          <p:nvPr/>
        </p:nvCxnSpPr>
        <p:spPr>
          <a:xfrm>
            <a:off x="10161553" y="3959446"/>
            <a:ext cx="0" cy="15279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6461887-92EF-E44F-BCEA-CAE362A96B94}"/>
              </a:ext>
            </a:extLst>
          </p:cNvPr>
          <p:cNvCxnSpPr>
            <a:cxnSpLocks/>
          </p:cNvCxnSpPr>
          <p:nvPr/>
        </p:nvCxnSpPr>
        <p:spPr>
          <a:xfrm flipV="1">
            <a:off x="9490040" y="3959447"/>
            <a:ext cx="0" cy="152796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9E1B60F-A284-A249-ACC8-E920E2FED775}"/>
              </a:ext>
            </a:extLst>
          </p:cNvPr>
          <p:cNvSpPr txBox="1"/>
          <p:nvPr/>
        </p:nvSpPr>
        <p:spPr>
          <a:xfrm>
            <a:off x="5252832" y="1171507"/>
            <a:ext cx="185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 e r v e 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43F0C2E-B3BC-2B41-8B64-17A17EBF6FB6}"/>
              </a:ext>
            </a:extLst>
          </p:cNvPr>
          <p:cNvSpPr txBox="1"/>
          <p:nvPr/>
        </p:nvSpPr>
        <p:spPr>
          <a:xfrm rot="16200000">
            <a:off x="1497328" y="4571831"/>
            <a:ext cx="143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 o m m I 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D04A6D2-6A0B-FE46-B405-B40A1C58D762}"/>
              </a:ext>
            </a:extLst>
          </p:cNvPr>
          <p:cNvSpPr txBox="1"/>
          <p:nvPr/>
        </p:nvSpPr>
        <p:spPr>
          <a:xfrm rot="5400000">
            <a:off x="2599249" y="4507822"/>
            <a:ext cx="143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 p d a t 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9A668F6-EA0D-0444-9515-E089642F5D39}"/>
              </a:ext>
            </a:extLst>
          </p:cNvPr>
          <p:cNvSpPr txBox="1"/>
          <p:nvPr/>
        </p:nvSpPr>
        <p:spPr>
          <a:xfrm rot="16200000">
            <a:off x="4919413" y="4552538"/>
            <a:ext cx="140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 o m m I 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030CCED-8ECA-6340-BBB3-45555AE9C4A3}"/>
              </a:ext>
            </a:extLst>
          </p:cNvPr>
          <p:cNvSpPr txBox="1"/>
          <p:nvPr/>
        </p:nvSpPr>
        <p:spPr>
          <a:xfrm rot="5400000">
            <a:off x="6096124" y="4530191"/>
            <a:ext cx="138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 p d a t 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900947E-6B53-A347-91E5-DCD0DF1A354B}"/>
              </a:ext>
            </a:extLst>
          </p:cNvPr>
          <p:cNvSpPr txBox="1"/>
          <p:nvPr/>
        </p:nvSpPr>
        <p:spPr>
          <a:xfrm rot="16200000">
            <a:off x="8540948" y="4543514"/>
            <a:ext cx="142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 o m m I 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9B9BBDE-260C-5749-9A3C-50CA525C4A70}"/>
              </a:ext>
            </a:extLst>
          </p:cNvPr>
          <p:cNvSpPr txBox="1"/>
          <p:nvPr/>
        </p:nvSpPr>
        <p:spPr>
          <a:xfrm rot="5400000">
            <a:off x="9695994" y="4518353"/>
            <a:ext cx="140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 p d a t 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905D19-00CF-F04C-946A-98F85E57372A}"/>
              </a:ext>
            </a:extLst>
          </p:cNvPr>
          <p:cNvSpPr txBox="1"/>
          <p:nvPr/>
        </p:nvSpPr>
        <p:spPr>
          <a:xfrm>
            <a:off x="1419487" y="6338427"/>
            <a:ext cx="262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 o r k   S t a t I o n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D3A4A7-9723-6E41-B64A-A132A7D72E8E}"/>
              </a:ext>
            </a:extLst>
          </p:cNvPr>
          <p:cNvSpPr txBox="1"/>
          <p:nvPr/>
        </p:nvSpPr>
        <p:spPr>
          <a:xfrm>
            <a:off x="4898416" y="6338427"/>
            <a:ext cx="268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 o r k   S t a t I o n 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5155EEF-5BBE-6044-AC25-00AE2E93DE6C}"/>
              </a:ext>
            </a:extLst>
          </p:cNvPr>
          <p:cNvSpPr txBox="1"/>
          <p:nvPr/>
        </p:nvSpPr>
        <p:spPr>
          <a:xfrm>
            <a:off x="8520702" y="6338427"/>
            <a:ext cx="268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cap="all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 o r k   S t a t I o n 3</a:t>
            </a:r>
          </a:p>
        </p:txBody>
      </p:sp>
    </p:spTree>
    <p:extLst>
      <p:ext uri="{BB962C8B-B14F-4D97-AF65-F5344CB8AC3E}">
        <p14:creationId xmlns:p14="http://schemas.microsoft.com/office/powerpoint/2010/main" val="1553386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9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LineDrawing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621"/>
            <a:ext cx="10515600" cy="629957"/>
          </a:xfrm>
        </p:spPr>
        <p:txBody>
          <a:bodyPr>
            <a:normAutofit/>
          </a:bodyPr>
          <a:lstStyle/>
          <a:p>
            <a:r>
              <a:rPr lang="en-US" sz="32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n-lt"/>
                <a:ea typeface="+mn-ea"/>
                <a:cs typeface="+mn-cs"/>
              </a:rPr>
              <a:t>COMPARISON: - CVCS &amp; DVCS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746816-E80A-0944-B8AA-A3EA1B76B1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676271"/>
              </p:ext>
            </p:extLst>
          </p:nvPr>
        </p:nvGraphicFramePr>
        <p:xfrm>
          <a:off x="1063040" y="888203"/>
          <a:ext cx="10657906" cy="5798397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tableStyleId>{FABFCF23-3B69-468F-B69F-88F6DE6A72F2}</a:tableStyleId>
              </a:tblPr>
              <a:tblGrid>
                <a:gridCol w="5025190">
                  <a:extLst>
                    <a:ext uri="{9D8B030D-6E8A-4147-A177-3AD203B41FA5}">
                      <a16:colId xmlns:a16="http://schemas.microsoft.com/office/drawing/2014/main" val="1174288515"/>
                    </a:ext>
                  </a:extLst>
                </a:gridCol>
                <a:gridCol w="5632716">
                  <a:extLst>
                    <a:ext uri="{9D8B030D-6E8A-4147-A177-3AD203B41FA5}">
                      <a16:colId xmlns:a16="http://schemas.microsoft.com/office/drawing/2014/main" val="708304094"/>
                    </a:ext>
                  </a:extLst>
                </a:gridCol>
              </a:tblGrid>
              <a:tr h="518393">
                <a:tc>
                  <a:txBody>
                    <a:bodyPr/>
                    <a:lstStyle/>
                    <a:p>
                      <a:pPr algn="just"/>
                      <a:r>
                        <a:rPr lang="en-US" sz="2000" b="0" cap="none" spc="0" dirty="0">
                          <a:ln w="1270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CENTRALIZED VCS</a:t>
                      </a: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cap="none" spc="0" dirty="0">
                          <a:ln w="12700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DISTRIBUTED VCS</a:t>
                      </a: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735128"/>
                  </a:ext>
                </a:extLst>
              </a:tr>
              <a:tr h="505608">
                <a:tc>
                  <a:txBody>
                    <a:bodyPr/>
                    <a:lstStyle/>
                    <a:p>
                      <a:pPr algn="just"/>
                      <a:r>
                        <a:rPr lang="en-IN" sz="1600" b="0" kern="120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Client-server model</a:t>
                      </a:r>
                      <a:endParaRPr lang="en-US" sz="1600" b="0" kern="1200" cap="none" spc="0" baseline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1600" b="0" kern="120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Peer-to-peer model</a:t>
                      </a:r>
                      <a:endParaRPr lang="en-US" sz="1600" b="0" kern="1200" cap="none" spc="0" baseline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298879063"/>
                  </a:ext>
                </a:extLst>
              </a:tr>
              <a:tr h="618798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600" b="0" kern="120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Single Master Copy of code base is available</a:t>
                      </a: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600" b="0" kern="120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The code base is distributed amongst the individual developers’ computer</a:t>
                      </a: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469475102"/>
                  </a:ext>
                </a:extLst>
              </a:tr>
              <a:tr h="937759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600" b="0" kern="120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File checkout and locking is done to Master copy and is controlled by the server</a:t>
                      </a: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600" b="0" kern="120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 locking is required since every developer can make changes to local code base and later request the master copy owner to merge the changes introduced</a:t>
                      </a: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092899693"/>
                  </a:ext>
                </a:extLst>
              </a:tr>
              <a:tr h="532715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600" b="0" kern="120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At a time only one developer can work on a specific file</a:t>
                      </a: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600" b="0" kern="120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At a time multiple developers can work on a specific file</a:t>
                      </a: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401584262"/>
                  </a:ext>
                </a:extLst>
              </a:tr>
              <a:tr h="664246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600" b="0" kern="120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Relative Poor Performance due to waiting period involved in locking unlocking due to slow network connections</a:t>
                      </a: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600" b="0" kern="120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Performance is relatively better since the changes are made locally</a:t>
                      </a: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704550489"/>
                  </a:ext>
                </a:extLst>
              </a:tr>
              <a:tr h="618798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600" b="0" kern="120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Access control is easier due to its centralized nature</a:t>
                      </a: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600" b="0" kern="120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Access control is comparatively difficult due to its distributed nature</a:t>
                      </a: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593163383"/>
                  </a:ext>
                </a:extLst>
              </a:tr>
              <a:tr h="664246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600" b="0" kern="120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Network Connection is all time required to access and update the Code base</a:t>
                      </a: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600" b="0" kern="120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Network connection is not required all the time since entire Code base is available locally </a:t>
                      </a: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870892168"/>
                  </a:ext>
                </a:extLst>
              </a:tr>
              <a:tr h="532715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600" b="0" kern="120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Ex:– Subversion (SVN), Concurrent Version Systems (CVS)</a:t>
                      </a: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600" b="0" kern="120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Ex:– Git, Mercurial, IBM Rational Clearcase</a:t>
                      </a: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426853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919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9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LineDrawing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9957"/>
          </a:xfrm>
        </p:spPr>
        <p:txBody>
          <a:bodyPr>
            <a:noAutofit/>
          </a:bodyPr>
          <a:lstStyle/>
          <a:p>
            <a:r>
              <a:rPr lang="en-US" sz="32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n-lt"/>
                <a:ea typeface="+mn-ea"/>
                <a:cs typeface="+mn-cs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4" y="1370453"/>
            <a:ext cx="11287125" cy="424453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https://www.atlassian.com/git/tutorials/what-is-version-control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https://git-scm.com/docs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https://www.teamstudio.com/blog/distributed-vs-centralized-version-control-systems-for-lotus-notes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358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69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LineDrawing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74FB43C8-A062-384E-976F-F8B2CBD36415}"/>
              </a:ext>
            </a:extLst>
          </p:cNvPr>
          <p:cNvSpPr/>
          <p:nvPr/>
        </p:nvSpPr>
        <p:spPr>
          <a:xfrm>
            <a:off x="2354943" y="2170216"/>
            <a:ext cx="7482114" cy="2517569"/>
          </a:xfrm>
          <a:prstGeom prst="cloud">
            <a:avLst/>
          </a:prstGeom>
          <a:gradFill flip="none" rotWithShape="1">
            <a:gsLst>
              <a:gs pos="16000">
                <a:srgbClr val="C8DEF1">
                  <a:alpha val="0"/>
                  <a:lumMod val="84000"/>
                  <a:lumOff val="16000"/>
                </a:srgb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  <a:endParaRPr lang="en-US" sz="72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348126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{5390F2EA-20D6-4E41-A9CE-4F7AC3E07BFF}tf10001072</Template>
  <TotalTime>3539</TotalTime>
  <Words>626</Words>
  <Application>Microsoft Macintosh PowerPoint</Application>
  <PresentationFormat>Widescreen</PresentationFormat>
  <Paragraphs>111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Franklin Gothic Book</vt:lpstr>
      <vt:lpstr>Mangal</vt:lpstr>
      <vt:lpstr>Crop</vt:lpstr>
      <vt:lpstr>Version Control Systems</vt:lpstr>
      <vt:lpstr>AGENDA</vt:lpstr>
      <vt:lpstr>VERSION CONTROL SYSTEM (VCS) OVERVIEW</vt:lpstr>
      <vt:lpstr>NEED OF VERSION CONTROL SYSTEM (VCS)</vt:lpstr>
      <vt:lpstr>VCS TYPES–CENTRALIZED VERISON CONTROL SYSTEMS (CVCS)</vt:lpstr>
      <vt:lpstr>VCS TYPES–DISTRIBUTED VERSION CONTROL SYSTEMS (DVCS)</vt:lpstr>
      <vt:lpstr>COMPARISON: - CVCS &amp; DVCS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Control Management</dc:title>
  <dc:creator>Anirudh Bhattacharya</dc:creator>
  <cp:lastModifiedBy>Anirudh Bhattacharya</cp:lastModifiedBy>
  <cp:revision>180</cp:revision>
  <dcterms:created xsi:type="dcterms:W3CDTF">2019-03-30T07:21:00Z</dcterms:created>
  <dcterms:modified xsi:type="dcterms:W3CDTF">2019-05-14T14:01:32Z</dcterms:modified>
</cp:coreProperties>
</file>