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dlXfbeehlmfwjGPbzjjth5U58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800"/>
              <a:buFont typeface="Arial Rounded"/>
              <a:buNone/>
            </a:pPr>
            <a:r>
              <a:rPr b="1" lang="en-IN" sz="880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X</a:t>
            </a:r>
            <a:r>
              <a:rPr b="1" lang="en-IN" sz="8800">
                <a:latin typeface="Arial Rounded"/>
                <a:ea typeface="Arial Rounded"/>
                <a:cs typeface="Arial Rounded"/>
                <a:sym typeface="Arial Rounded"/>
              </a:rPr>
              <a:t>-</a:t>
            </a:r>
            <a:r>
              <a:rPr b="1" lang="en-IN" sz="8800">
                <a:solidFill>
                  <a:srgbClr val="1E4E79"/>
                </a:solidFill>
                <a:latin typeface="Arial Rounded"/>
                <a:ea typeface="Arial Rounded"/>
                <a:cs typeface="Arial Rounded"/>
                <a:sym typeface="Arial Rounded"/>
              </a:rPr>
              <a:t>I</a:t>
            </a:r>
            <a:r>
              <a:rPr b="1" lang="en-IN" sz="8800">
                <a:solidFill>
                  <a:srgbClr val="2E75B5"/>
                </a:solidFill>
                <a:latin typeface="Arial Rounded"/>
                <a:ea typeface="Arial Rounded"/>
                <a:cs typeface="Arial Rounded"/>
                <a:sym typeface="Arial Rounded"/>
              </a:rPr>
              <a:t>o</a:t>
            </a:r>
            <a:r>
              <a:rPr b="1" lang="en-IN" sz="8800">
                <a:solidFill>
                  <a:srgbClr val="9CC2E5"/>
                </a:solidFill>
                <a:latin typeface="Arial Rounded"/>
                <a:ea typeface="Arial Rounded"/>
                <a:cs typeface="Arial Rounded"/>
                <a:sym typeface="Arial Rounded"/>
              </a:rPr>
              <a:t>T</a:t>
            </a:r>
            <a:r>
              <a:rPr b="1" lang="en-IN" sz="8800">
                <a:solidFill>
                  <a:srgbClr val="1E4E79"/>
                </a:solidFill>
                <a:latin typeface="Arial Rounded"/>
                <a:ea typeface="Arial Rounded"/>
                <a:cs typeface="Arial Rounded"/>
                <a:sym typeface="Arial Rounded"/>
              </a:rPr>
              <a:t>A</a:t>
            </a:r>
            <a:br>
              <a:rPr b="1" lang="en-IN" sz="8800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n-IN" sz="4900">
                <a:latin typeface="Arial Rounded"/>
                <a:ea typeface="Arial Rounded"/>
                <a:cs typeface="Arial Rounded"/>
                <a:sym typeface="Arial Rounded"/>
              </a:rPr>
              <a:t>REPORT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TEAM SSS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Anirudh Bhogi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Banala Sahit Royal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754118" y="10272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IN">
                <a:latin typeface="Arial Rounded"/>
                <a:ea typeface="Arial Rounded"/>
                <a:cs typeface="Arial Rounded"/>
                <a:sym typeface="Arial Rounded"/>
              </a:rPr>
              <a:t>OUR TOPIC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2724259"/>
            <a:ext cx="10515600" cy="1542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A device that senses heartbeat of a swimmer and signals danger if the person is about to drown. This device is designed to send the signal to the blynk app on any device .</a:t>
            </a:r>
            <a:r>
              <a:rPr lang="en-IN"/>
              <a:t> </a:t>
            </a: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This device can be worn by the swimmer like a wrist watch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6238" y="936082"/>
            <a:ext cx="2557462" cy="170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IN">
                <a:latin typeface="Arial Rounded"/>
                <a:ea typeface="Arial Rounded"/>
                <a:cs typeface="Arial Rounded"/>
                <a:sym typeface="Arial Rounded"/>
              </a:rPr>
              <a:t>WHY THIS TOPIC ?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There are many waterfalls in and around Varanasi . We frequently hear news about people , especially youth drowning in these waters . In most cases these people do not get immediate help because the people around just fail to realise that the person is drowning . Generally its just takes about  60sec for a person to drown and loose his life . This device helps taking immediate action which can possibly save many lives . 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1123950" y="5205413"/>
            <a:ext cx="38576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0A0A0A"/>
                </a:solidFill>
                <a:latin typeface="Poppins"/>
                <a:ea typeface="Poppins"/>
                <a:cs typeface="Poppins"/>
                <a:sym typeface="Poppins"/>
              </a:rPr>
              <a:t>6 die after drowning in Ramdaha waterfall in Chhattisgarh, 1 rescued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7858125" y="5111571"/>
            <a:ext cx="30575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56 drowning incidents since 2019 in Thane, Navi Mumbai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054100" y="5111571"/>
            <a:ext cx="3057525" cy="120032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7791450" y="5111571"/>
            <a:ext cx="3276600" cy="93362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IN">
                <a:latin typeface="Arial Rounded"/>
                <a:ea typeface="Arial Rounded"/>
                <a:cs typeface="Arial Rounded"/>
                <a:sym typeface="Arial Rounded"/>
              </a:rPr>
              <a:t>WHAT RESEARCH SAYS ?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What happens to a person when he </a:t>
            </a:r>
            <a:r>
              <a:rPr b="1" lang="en-IN">
                <a:latin typeface="Comic Sans MS"/>
                <a:ea typeface="Comic Sans MS"/>
                <a:cs typeface="Comic Sans MS"/>
                <a:sym typeface="Comic Sans MS"/>
              </a:rPr>
              <a:t>drowns</a:t>
            </a: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latin typeface="Comic Sans MS"/>
                <a:ea typeface="Comic Sans MS"/>
                <a:cs typeface="Comic Sans MS"/>
                <a:sym typeface="Comic Sans MS"/>
              </a:rPr>
              <a:t>Heart Rate </a:t>
            </a: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: BPM drops to 43BPM within minutes and fluctuates steadily between 35BPM and 78BPM . So we take a critical case of 50BPM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latin typeface="Comic Sans MS"/>
                <a:ea typeface="Comic Sans MS"/>
                <a:cs typeface="Comic Sans MS"/>
                <a:sym typeface="Comic Sans MS"/>
              </a:rPr>
              <a:t>SpO2</a:t>
            </a: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 : The usual SpO2 level of a person is 95-100% , anything lower is a concern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latin typeface="Comic Sans MS"/>
                <a:ea typeface="Comic Sans MS"/>
                <a:cs typeface="Comic Sans MS"/>
                <a:sym typeface="Comic Sans MS"/>
              </a:rPr>
              <a:t>Depth</a:t>
            </a: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 : If a person is under a threshold depth of 1.52m(115kPa)  for a stipulated time , he is most likely unconscious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IN">
                <a:latin typeface="Arial Rounded"/>
                <a:ea typeface="Arial Rounded"/>
                <a:cs typeface="Arial Rounded"/>
                <a:sym typeface="Arial Rounded"/>
              </a:rPr>
              <a:t>OUR MODEL(QUICK OVERVIEW)</a:t>
            </a:r>
            <a:endParaRPr/>
          </a:p>
        </p:txBody>
      </p:sp>
      <p:pic>
        <p:nvPicPr>
          <p:cNvPr id="114" name="Google Shape;11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732" y="1872921"/>
            <a:ext cx="635718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 rot="10800000">
            <a:off x="7210097" y="2638094"/>
            <a:ext cx="2427889" cy="1418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9785131" y="2524374"/>
            <a:ext cx="21598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LCD DISPLAY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2317531" y="4587766"/>
            <a:ext cx="693683" cy="1313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/>
        </p:nvSpPr>
        <p:spPr>
          <a:xfrm>
            <a:off x="615775" y="4424136"/>
            <a:ext cx="17017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PRESSURE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SENSOR</a:t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2317531" y="5449614"/>
            <a:ext cx="1592317" cy="17867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985344" y="5239433"/>
            <a:ext cx="15213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ARDUINO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UNO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 rot="10800000">
            <a:off x="8073784" y="5006281"/>
            <a:ext cx="1564202" cy="14189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9637986" y="4776952"/>
            <a:ext cx="14215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HEART BEAT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SENSOR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rot="9392606">
            <a:off x="6621517" y="5743903"/>
            <a:ext cx="141890" cy="6516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926316" y="6332483"/>
            <a:ext cx="3455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LED TO SIGNAL DANGER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654050" y="365125"/>
            <a:ext cx="106997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IN">
                <a:latin typeface="Arial Rounded"/>
                <a:ea typeface="Arial Rounded"/>
                <a:cs typeface="Arial Rounded"/>
                <a:sym typeface="Arial Rounded"/>
              </a:rPr>
              <a:t>SENSORS AND OTHER COMPONENTS</a:t>
            </a:r>
            <a:endParaRPr/>
          </a:p>
        </p:txBody>
      </p:sp>
      <p:pic>
        <p:nvPicPr>
          <p:cNvPr id="130" name="Google Shape;13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853" y="1865586"/>
            <a:ext cx="3082336" cy="2201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1539765" y="2191357"/>
            <a:ext cx="539180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Heart Sensor </a:t>
            </a:r>
            <a:r>
              <a:rPr lang="en-I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This sensor helps us sense the rate at which the heart is beating . The rate can be changed by changing the value of variable resistance . The OUT pin gives output in the form of 1 and 0 .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0896" y="4453946"/>
            <a:ext cx="1371610" cy="2000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3970282" y="4992414"/>
            <a:ext cx="592257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Pressure Sensor </a:t>
            </a:r>
            <a:r>
              <a:rPr lang="en-I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This sensor detects the amount of pressure applied on it . The pressure can be increased or decreased using the up and down arrows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1155700" y="1602828"/>
            <a:ext cx="6411529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LCD Display </a:t>
            </a:r>
            <a:r>
              <a:rPr lang="en-I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This displays the BPM of the person and the time .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7537" y="980582"/>
            <a:ext cx="2911939" cy="2372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Rounded"/>
              <a:buNone/>
            </a:pPr>
            <a:r>
              <a:rPr b="1" lang="en-IN">
                <a:latin typeface="Arial Rounded"/>
                <a:ea typeface="Arial Rounded"/>
                <a:cs typeface="Arial Rounded"/>
                <a:sym typeface="Arial Rounded"/>
              </a:rPr>
              <a:t>HOW DOES THIS FUNCTION?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When the heart beat calculated by the heart beat sensor drops below </a:t>
            </a:r>
            <a:r>
              <a:rPr b="1" lang="en-IN">
                <a:latin typeface="Comic Sans MS"/>
                <a:ea typeface="Comic Sans MS"/>
                <a:cs typeface="Comic Sans MS"/>
                <a:sym typeface="Comic Sans MS"/>
              </a:rPr>
              <a:t>50bpm</a:t>
            </a: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 or when the depth of the person is more than </a:t>
            </a:r>
            <a:r>
              <a:rPr b="1" lang="en-IN">
                <a:latin typeface="Comic Sans MS"/>
                <a:ea typeface="Comic Sans MS"/>
                <a:cs typeface="Comic Sans MS"/>
                <a:sym typeface="Comic Sans MS"/>
              </a:rPr>
              <a:t>1.52m (</a:t>
            </a: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pressure = </a:t>
            </a:r>
            <a:r>
              <a:rPr b="1" lang="en-IN">
                <a:latin typeface="Comic Sans MS"/>
                <a:ea typeface="Comic Sans MS"/>
                <a:cs typeface="Comic Sans MS"/>
                <a:sym typeface="Comic Sans MS"/>
              </a:rPr>
              <a:t>115kPa</a:t>
            </a: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) for a stipulated time , then the alarm goes off . The signal will also be shown on the </a:t>
            </a:r>
            <a:r>
              <a:rPr b="1" lang="en-IN">
                <a:latin typeface="Comic Sans MS"/>
                <a:ea typeface="Comic Sans MS"/>
                <a:cs typeface="Comic Sans MS"/>
                <a:sym typeface="Comic Sans MS"/>
              </a:rPr>
              <a:t>blynk</a:t>
            </a: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 window of the device to which our Arduino board is connected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Because we have very less time to react , the heart beat rate is measured only for 10sec and the BPM is calculated by multiplying it with 6 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838200" y="3020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 Rounded"/>
              <a:buNone/>
            </a:pPr>
            <a:r>
              <a:rPr b="1" lang="en-IN" sz="5400">
                <a:latin typeface="Arial Rounded"/>
                <a:ea typeface="Arial Rounded"/>
                <a:cs typeface="Arial Rounded"/>
                <a:sym typeface="Arial Rounded"/>
              </a:rPr>
              <a:t>COST OF THE DEVICE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400050" y="2821972"/>
            <a:ext cx="11487150" cy="302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Arduino UNO R3                                                        ₹ 199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LCD Display(16 x 2 module)                                        ₹ 261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Heart Beat Sensor                                                     ₹ 295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>
                <a:latin typeface="Comic Sans MS"/>
                <a:ea typeface="Comic Sans MS"/>
                <a:cs typeface="Comic Sans MS"/>
                <a:sym typeface="Comic Sans MS"/>
              </a:rPr>
              <a:t>Pressure Sensor                                                         ₹ 129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/>
        </p:nvSpPr>
        <p:spPr>
          <a:xfrm>
            <a:off x="793531" y="1786759"/>
            <a:ext cx="10515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IN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COMPONENT</a:t>
            </a:r>
            <a:r>
              <a:rPr b="1" lang="en-I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                                                                          </a:t>
            </a:r>
            <a:r>
              <a:rPr b="1" lang="en-IN" sz="4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COST</a:t>
            </a:r>
            <a:endParaRPr/>
          </a:p>
        </p:txBody>
      </p:sp>
      <p:cxnSp>
        <p:nvCxnSpPr>
          <p:cNvPr id="153" name="Google Shape;153;p9"/>
          <p:cNvCxnSpPr/>
          <p:nvPr/>
        </p:nvCxnSpPr>
        <p:spPr>
          <a:xfrm>
            <a:off x="8287407" y="4908331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9"/>
          <p:cNvCxnSpPr/>
          <p:nvPr/>
        </p:nvCxnSpPr>
        <p:spPr>
          <a:xfrm>
            <a:off x="9175969" y="5517934"/>
            <a:ext cx="16080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9"/>
          <p:cNvCxnSpPr/>
          <p:nvPr/>
        </p:nvCxnSpPr>
        <p:spPr>
          <a:xfrm rot="10800000">
            <a:off x="9175969" y="6087601"/>
            <a:ext cx="1660634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9"/>
          <p:cNvSpPr txBox="1"/>
          <p:nvPr/>
        </p:nvSpPr>
        <p:spPr>
          <a:xfrm>
            <a:off x="7742073" y="5517934"/>
            <a:ext cx="21283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9371943" y="5517934"/>
            <a:ext cx="16606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₹</a:t>
            </a:r>
            <a:r>
              <a:rPr lang="en-IN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884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2023-04-03T18:43:10Z</dcterms:created>
  <dc:creator>sahitroyal@outlook.com</dc:creator>
</cp:coreProperties>
</file>