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sldIdLst>
    <p:sldId id="256" r:id="rId2"/>
    <p:sldId id="258" r:id="rId3"/>
    <p:sldId id="257" r:id="rId4"/>
    <p:sldId id="259" r:id="rId5"/>
    <p:sldId id="262" r:id="rId6"/>
    <p:sldId id="260" r:id="rId7"/>
    <p:sldId id="261" r:id="rId8"/>
    <p:sldId id="263" r:id="rId9"/>
    <p:sldId id="264" r:id="rId10"/>
    <p:sldId id="265" r:id="rId11"/>
    <p:sldId id="266" r:id="rId12"/>
    <p:sldId id="274" r:id="rId13"/>
    <p:sldId id="267" r:id="rId14"/>
    <p:sldId id="276" r:id="rId15"/>
    <p:sldId id="275" r:id="rId16"/>
    <p:sldId id="279" r:id="rId17"/>
    <p:sldId id="277" r:id="rId18"/>
    <p:sldId id="285" r:id="rId19"/>
    <p:sldId id="286" r:id="rId20"/>
    <p:sldId id="287" r:id="rId21"/>
    <p:sldId id="290" r:id="rId22"/>
    <p:sldId id="278" r:id="rId23"/>
    <p:sldId id="268" r:id="rId24"/>
    <p:sldId id="269" r:id="rId25"/>
    <p:sldId id="270" r:id="rId26"/>
    <p:sldId id="271" r:id="rId27"/>
    <p:sldId id="272" r:id="rId28"/>
    <p:sldId id="280" r:id="rId29"/>
    <p:sldId id="281" r:id="rId30"/>
    <p:sldId id="273" r:id="rId31"/>
    <p:sldId id="282" r:id="rId32"/>
    <p:sldId id="283" r:id="rId33"/>
    <p:sldId id="289" r:id="rId34"/>
    <p:sldId id="28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29AB05-E296-9103-B015-6F69B93EBB57}" v="746" dt="2019-10-27T15:46:03.8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3" d="100"/>
          <a:sy n="73" d="100"/>
        </p:scale>
        <p:origin x="414" y="84"/>
      </p:cViewPr>
      <p:guideLst>
        <p:guide orient="horz" pos="2205"/>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0"/>
    <c:plotArea>
      <c:layout/>
      <c:lineChart>
        <c:grouping val="stacked"/>
        <c:varyColors val="0"/>
        <c:ser>
          <c:idx val="0"/>
          <c:order val="0"/>
          <c:marker>
            <c:symbol val="none"/>
          </c:marker>
          <c:cat>
            <c:strRef>
              <c:f>Sheet1!$A$1:$F$1</c:f>
              <c:strCache>
                <c:ptCount val="6"/>
                <c:pt idx="0">
                  <c:v>lda</c:v>
                </c:pt>
                <c:pt idx="1">
                  <c:v>decision tree</c:v>
                </c:pt>
                <c:pt idx="2">
                  <c:v>knn</c:v>
                </c:pt>
                <c:pt idx="3">
                  <c:v>random forest</c:v>
                </c:pt>
                <c:pt idx="4">
                  <c:v>svm(without tuning parameter)</c:v>
                </c:pt>
                <c:pt idx="5">
                  <c:v>svm(with tuning parameter)</c:v>
                </c:pt>
              </c:strCache>
            </c:strRef>
          </c:cat>
          <c:val>
            <c:numRef>
              <c:f>Sheet1!$A$2:$F$2</c:f>
              <c:numCache>
                <c:formatCode>0.00%</c:formatCode>
                <c:ptCount val="6"/>
                <c:pt idx="0" formatCode="0%">
                  <c:v>0.28000000000000008</c:v>
                </c:pt>
                <c:pt idx="1">
                  <c:v>0.31810000000000016</c:v>
                </c:pt>
                <c:pt idx="2" formatCode="0%">
                  <c:v>0.45</c:v>
                </c:pt>
                <c:pt idx="3">
                  <c:v>0.4637</c:v>
                </c:pt>
                <c:pt idx="4">
                  <c:v>0.32000000000000012</c:v>
                </c:pt>
                <c:pt idx="5">
                  <c:v>0.47500000000000009</c:v>
                </c:pt>
              </c:numCache>
            </c:numRef>
          </c:val>
          <c:smooth val="0"/>
          <c:extLst>
            <c:ext xmlns:c16="http://schemas.microsoft.com/office/drawing/2014/chart" uri="{C3380CC4-5D6E-409C-BE32-E72D297353CC}">
              <c16:uniqueId val="{00000000-40F5-4A18-BD7A-B2B3019A50E5}"/>
            </c:ext>
          </c:extLst>
        </c:ser>
        <c:dLbls>
          <c:showLegendKey val="0"/>
          <c:showVal val="0"/>
          <c:showCatName val="0"/>
          <c:showSerName val="0"/>
          <c:showPercent val="0"/>
          <c:showBubbleSize val="0"/>
        </c:dLbls>
        <c:smooth val="0"/>
        <c:axId val="114245632"/>
        <c:axId val="114247168"/>
      </c:lineChart>
      <c:catAx>
        <c:axId val="114245632"/>
        <c:scaling>
          <c:orientation val="minMax"/>
        </c:scaling>
        <c:delete val="0"/>
        <c:axPos val="b"/>
        <c:numFmt formatCode="General" sourceLinked="0"/>
        <c:majorTickMark val="out"/>
        <c:minorTickMark val="none"/>
        <c:tickLblPos val="nextTo"/>
        <c:crossAx val="114247168"/>
        <c:crosses val="autoZero"/>
        <c:auto val="1"/>
        <c:lblAlgn val="ctr"/>
        <c:lblOffset val="100"/>
        <c:noMultiLvlLbl val="0"/>
      </c:catAx>
      <c:valAx>
        <c:axId val="114247168"/>
        <c:scaling>
          <c:orientation val="minMax"/>
        </c:scaling>
        <c:delete val="0"/>
        <c:axPos val="l"/>
        <c:majorGridlines/>
        <c:numFmt formatCode="0%" sourceLinked="1"/>
        <c:majorTickMark val="out"/>
        <c:minorTickMark val="none"/>
        <c:tickLblPos val="nextTo"/>
        <c:crossAx val="114245632"/>
        <c:crosses val="autoZero"/>
        <c:crossBetween val="between"/>
      </c:valAx>
    </c:plotArea>
    <c:plotVisOnly val="1"/>
    <c:dispBlanksAs val="zero"/>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0.85975</cdr:x>
      <cdr:y>0.45109</cdr:y>
    </cdr:from>
    <cdr:to>
      <cdr:x>0.98878</cdr:x>
      <cdr:y>0.51449</cdr:y>
    </cdr:to>
    <cdr:sp macro="" textlink="">
      <cdr:nvSpPr>
        <cdr:cNvPr id="2" name="TextBox 1"/>
        <cdr:cNvSpPr txBox="1"/>
      </cdr:nvSpPr>
      <cdr:spPr>
        <a:xfrm xmlns:a="http://schemas.openxmlformats.org/drawingml/2006/main">
          <a:off x="5238572" y="2127903"/>
          <a:ext cx="786213" cy="299102"/>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r>
            <a:rPr lang="en-US" dirty="0" smtClean="0"/>
            <a:t>Series accuracy</a:t>
          </a:r>
        </a:p>
        <a:p xmlns:a="http://schemas.openxmlformats.org/drawingml/2006/main">
          <a:endParaRPr lang="en-US" sz="1100" dirty="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pPr/>
              <a:t>10/28/2019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70544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pPr/>
              <a:t>10/28/2019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41025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pPr/>
              <a:t>10/28/2019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85675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pPr/>
              <a:t>10/28/2019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50742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pPr/>
              <a:t>10/28/2019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48870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pPr/>
              <a:t>10/28/2019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94273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pPr/>
              <a:t>10/28/2019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903781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pPr/>
              <a:t>10/28/2019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45036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pPr/>
              <a:t>10/28/2019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47117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pPr/>
              <a:t>10/28/2019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49666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pPr/>
              <a:t>10/28/2019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92240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pPr/>
              <a:t>10/28/2019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91135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pPr/>
              <a:t>10/28/2019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36337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pPr/>
              <a:t>10/28/2019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42794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pPr/>
              <a:t>10/28/2019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6059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pPr/>
              <a:t>10/28/2019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56050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pPr/>
              <a:t>10/28/2019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67655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pPr/>
              <a:t>10/28/2019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9293740"/>
      </p:ext>
    </p:extLst>
  </p:cSld>
  <p:clrMap bg1="dk1" tx1="lt1" bg2="dk2" tx2="lt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788" r:id="rId5"/>
    <p:sldLayoutId id="2147483789" r:id="rId6"/>
    <p:sldLayoutId id="2147483790" r:id="rId7"/>
    <p:sldLayoutId id="2147483791" r:id="rId8"/>
    <p:sldLayoutId id="2147483792" r:id="rId9"/>
    <p:sldLayoutId id="2147483793" r:id="rId10"/>
    <p:sldLayoutId id="2147483794" r:id="rId11"/>
    <p:sldLayoutId id="2147483800" r:id="rId12"/>
    <p:sldLayoutId id="2147483795" r:id="rId13"/>
    <p:sldLayoutId id="2147483796" r:id="rId14"/>
    <p:sldLayoutId id="2147483797" r:id="rId15"/>
    <p:sldLayoutId id="2147483798" r:id="rId16"/>
    <p:sldLayoutId id="2147483799" r:id="rId17"/>
  </p:sldLayoutIdLst>
  <p:hf sldNum="0" hdr="0" ftr="0" dt="0"/>
  <p:txStyles>
    <p:titleStyle>
      <a:lvl1pPr algn="ctr" defTabSz="457200" rtl="0" eaLnBrk="1" latinLnBrk="0" hangingPunct="1">
        <a:lnSpc>
          <a:spcPct val="90000"/>
        </a:lnSpc>
        <a:spcBef>
          <a:spcPct val="0"/>
        </a:spcBef>
        <a:buNone/>
        <a:defRPr sz="3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E482A67-6CD8-49D7-9F85-52ECF99152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789048" y="965196"/>
            <a:ext cx="4361756" cy="2633146"/>
          </a:xfrm>
        </p:spPr>
        <p:txBody>
          <a:bodyPr>
            <a:noAutofit/>
          </a:bodyPr>
          <a:lstStyle/>
          <a:p>
            <a:pPr algn="l"/>
            <a:r>
              <a:rPr lang="en-US" sz="4400" b="1" dirty="0">
                <a:latin typeface="Times New Roman"/>
                <a:cs typeface="Calibri Light"/>
              </a:rPr>
              <a:t>EMOTION </a:t>
            </a:r>
            <a:r>
              <a:rPr lang="en-US" sz="4400" b="1" dirty="0">
                <a:ln>
                  <a:solidFill>
                    <a:prstClr val="black">
                      <a:lumMod val="75000"/>
                      <a:lumOff val="25000"/>
                      <a:alpha val="10000"/>
                    </a:prstClr>
                  </a:solidFill>
                </a:ln>
                <a:effectLst>
                  <a:outerShdw blurRad="9525" dist="25400" dir="14640000" algn="tl" rotWithShape="0">
                    <a:prstClr val="black">
                      <a:alpha val="30000"/>
                    </a:prstClr>
                  </a:outerShdw>
                </a:effectLst>
                <a:latin typeface="Times New Roman"/>
                <a:cs typeface="Calibri Light"/>
              </a:rPr>
              <a:t/>
            </a:r>
            <a:br>
              <a:rPr lang="en-US" sz="4400" b="1" dirty="0">
                <a:ln>
                  <a:solidFill>
                    <a:prstClr val="black">
                      <a:lumMod val="75000"/>
                      <a:lumOff val="25000"/>
                      <a:alpha val="10000"/>
                    </a:prstClr>
                  </a:solidFill>
                </a:ln>
                <a:effectLst>
                  <a:outerShdw blurRad="9525" dist="25400" dir="14640000" algn="tl" rotWithShape="0">
                    <a:prstClr val="black">
                      <a:alpha val="30000"/>
                    </a:prstClr>
                  </a:outerShdw>
                </a:effectLst>
                <a:latin typeface="Times New Roman"/>
                <a:cs typeface="Calibri Light"/>
              </a:rPr>
            </a:br>
            <a:r>
              <a:rPr lang="en-US" sz="4400" b="1" dirty="0">
                <a:latin typeface="Times New Roman"/>
                <a:cs typeface="Calibri Light"/>
              </a:rPr>
              <a:t>RECOGNITION USING SPEECH SIGNALS</a:t>
            </a:r>
            <a:endParaRPr lang="en-US" sz="4400" b="1" dirty="0">
              <a:ln>
                <a:solidFill>
                  <a:prstClr val="black">
                    <a:lumMod val="75000"/>
                    <a:lumOff val="25000"/>
                    <a:alpha val="10000"/>
                  </a:prstClr>
                </a:solidFill>
              </a:ln>
              <a:effectLst>
                <a:outerShdw blurRad="9525" dist="25400" dir="14640000" algn="tl" rotWithShape="0">
                  <a:prstClr val="black">
                    <a:alpha val="30000"/>
                  </a:prstClr>
                </a:outerShdw>
              </a:effectLst>
              <a:latin typeface="Times New Roman"/>
              <a:cs typeface="Times New Roman"/>
            </a:endParaRPr>
          </a:p>
        </p:txBody>
      </p:sp>
      <p:sp>
        <p:nvSpPr>
          <p:cNvPr id="3" name="Subtitle 2"/>
          <p:cNvSpPr>
            <a:spLocks noGrp="1"/>
          </p:cNvSpPr>
          <p:nvPr>
            <p:ph type="subTitle" idx="1"/>
          </p:nvPr>
        </p:nvSpPr>
        <p:spPr>
          <a:xfrm>
            <a:off x="7789048" y="2712593"/>
            <a:ext cx="3131671" cy="1677052"/>
          </a:xfrm>
        </p:spPr>
        <p:txBody>
          <a:bodyPr vert="horz" lIns="91440" tIns="45720" rIns="91440" bIns="45720" rtlCol="0" anchor="t">
            <a:noAutofit/>
          </a:bodyPr>
          <a:lstStyle/>
          <a:p>
            <a:pPr algn="l">
              <a:lnSpc>
                <a:spcPct val="100000"/>
              </a:lnSpc>
            </a:pPr>
            <a:endParaRPr lang="en-US" sz="2400" dirty="0">
              <a:ln>
                <a:solidFill>
                  <a:prstClr val="black">
                    <a:lumMod val="75000"/>
                    <a:lumOff val="25000"/>
                    <a:alpha val="10000"/>
                  </a:prstClr>
                </a:solidFill>
              </a:ln>
              <a:effectLst>
                <a:outerShdw blurRad="9525" dist="25400" dir="14640000" algn="tl" rotWithShape="0">
                  <a:prstClr val="black">
                    <a:alpha val="30000"/>
                  </a:prstClr>
                </a:outerShdw>
              </a:effectLst>
              <a:latin typeface="Britannic Bold"/>
              <a:cs typeface="Calibri"/>
            </a:endParaRPr>
          </a:p>
          <a:p>
            <a:pPr algn="l">
              <a:lnSpc>
                <a:spcPct val="100000"/>
              </a:lnSpc>
            </a:pPr>
            <a:endParaRPr lang="en-US" sz="2400" dirty="0">
              <a:ln>
                <a:solidFill>
                  <a:prstClr val="black">
                    <a:lumMod val="75000"/>
                    <a:lumOff val="25000"/>
                    <a:alpha val="10000"/>
                  </a:prstClr>
                </a:solidFill>
              </a:ln>
              <a:effectLst>
                <a:outerShdw blurRad="9525" dist="25400" dir="14640000" algn="tl" rotWithShape="0">
                  <a:prstClr val="black">
                    <a:alpha val="30000"/>
                  </a:prstClr>
                </a:outerShdw>
              </a:effectLst>
              <a:latin typeface="Britannic Bold"/>
              <a:cs typeface="Calibri"/>
            </a:endParaRPr>
          </a:p>
          <a:p>
            <a:pPr algn="l">
              <a:lnSpc>
                <a:spcPct val="100000"/>
              </a:lnSpc>
            </a:pPr>
            <a:r>
              <a:rPr lang="en-US" sz="2400" u="sng" dirty="0">
                <a:latin typeface="Britannic Bold"/>
                <a:cs typeface="Calibri"/>
              </a:rPr>
              <a:t>Team Members</a:t>
            </a:r>
            <a:endParaRPr lang="en-US" sz="2400" u="sng" dirty="0">
              <a:ln>
                <a:solidFill>
                  <a:prstClr val="black">
                    <a:lumMod val="75000"/>
                    <a:lumOff val="25000"/>
                    <a:alpha val="10000"/>
                  </a:prstClr>
                </a:solidFill>
              </a:ln>
              <a:effectLst>
                <a:outerShdw blurRad="9525" dist="25400" dir="14640000" algn="tl" rotWithShape="0">
                  <a:prstClr val="black">
                    <a:alpha val="30000"/>
                  </a:prstClr>
                </a:outerShdw>
              </a:effectLst>
              <a:latin typeface="Britannic Bold"/>
              <a:cs typeface="Calibri"/>
            </a:endParaRPr>
          </a:p>
          <a:p>
            <a:pPr algn="l">
              <a:lnSpc>
                <a:spcPct val="100000"/>
              </a:lnSpc>
            </a:pPr>
            <a:r>
              <a:rPr lang="en-US" sz="2400" dirty="0" err="1" smtClean="0">
                <a:latin typeface="Britannic Bold"/>
                <a:cs typeface="Calibri"/>
              </a:rPr>
              <a:t>Dharahasini.G</a:t>
            </a:r>
            <a:r>
              <a:rPr lang="en-US" sz="2400" dirty="0" smtClean="0">
                <a:latin typeface="Britannic Bold"/>
                <a:cs typeface="Calibri"/>
              </a:rPr>
              <a:t> -  17BLC1001	</a:t>
            </a:r>
            <a:endParaRPr lang="en-US" sz="2400" dirty="0">
              <a:ln>
                <a:solidFill>
                  <a:prstClr val="black">
                    <a:lumMod val="75000"/>
                    <a:lumOff val="25000"/>
                    <a:alpha val="10000"/>
                  </a:prstClr>
                </a:solidFill>
              </a:ln>
              <a:effectLst>
                <a:outerShdw blurRad="9525" dist="25400" dir="14640000" algn="tl" rotWithShape="0">
                  <a:prstClr val="black">
                    <a:alpha val="30000"/>
                  </a:prstClr>
                </a:outerShdw>
              </a:effectLst>
              <a:latin typeface="Britannic Bold"/>
              <a:cs typeface="Calibri"/>
            </a:endParaRPr>
          </a:p>
          <a:p>
            <a:pPr algn="l">
              <a:lnSpc>
                <a:spcPct val="100000"/>
              </a:lnSpc>
            </a:pPr>
            <a:r>
              <a:rPr lang="en-US" sz="2400" dirty="0" err="1">
                <a:latin typeface="Britannic Bold"/>
                <a:cs typeface="Calibri"/>
              </a:rPr>
              <a:t>Tushar</a:t>
            </a:r>
            <a:r>
              <a:rPr lang="en-US" sz="2400" dirty="0">
                <a:latin typeface="Britannic Bold"/>
                <a:cs typeface="Calibri"/>
              </a:rPr>
              <a:t> </a:t>
            </a:r>
            <a:r>
              <a:rPr lang="en-US" sz="2400" dirty="0" smtClean="0">
                <a:latin typeface="Britannic Bold"/>
                <a:cs typeface="Calibri"/>
              </a:rPr>
              <a:t>Nama  -  17BLC1161</a:t>
            </a:r>
            <a:endParaRPr lang="en-US" sz="2400" dirty="0">
              <a:ln>
                <a:solidFill>
                  <a:prstClr val="black">
                    <a:lumMod val="75000"/>
                    <a:lumOff val="25000"/>
                    <a:alpha val="10000"/>
                  </a:prstClr>
                </a:solidFill>
              </a:ln>
              <a:effectLst>
                <a:outerShdw blurRad="9525" dist="25400" dir="14640000" algn="tl" rotWithShape="0">
                  <a:prstClr val="black">
                    <a:alpha val="30000"/>
                  </a:prstClr>
                </a:outerShdw>
              </a:effectLst>
              <a:latin typeface="Britannic Bold"/>
              <a:cs typeface="Calibri"/>
            </a:endParaRPr>
          </a:p>
          <a:p>
            <a:pPr algn="l">
              <a:lnSpc>
                <a:spcPct val="100000"/>
              </a:lnSpc>
            </a:pPr>
            <a:r>
              <a:rPr lang="en-US" sz="2400" dirty="0" err="1">
                <a:latin typeface="Britannic Bold"/>
                <a:cs typeface="Calibri"/>
              </a:rPr>
              <a:t>Anirudh</a:t>
            </a:r>
            <a:r>
              <a:rPr lang="en-US" sz="2400" dirty="0">
                <a:latin typeface="Britannic Bold"/>
                <a:cs typeface="Calibri"/>
              </a:rPr>
              <a:t> </a:t>
            </a:r>
            <a:r>
              <a:rPr lang="en-US" sz="2400" dirty="0" err="1" smtClean="0">
                <a:latin typeface="Britannic Bold"/>
                <a:cs typeface="Calibri"/>
              </a:rPr>
              <a:t>Hosur</a:t>
            </a:r>
            <a:r>
              <a:rPr lang="en-US" sz="2400" dirty="0" smtClean="0">
                <a:latin typeface="Britannic Bold"/>
                <a:cs typeface="Calibri"/>
              </a:rPr>
              <a:t> -17BLC1147</a:t>
            </a:r>
            <a:endParaRPr lang="en-US" sz="2400" dirty="0">
              <a:ln>
                <a:solidFill>
                  <a:prstClr val="black">
                    <a:lumMod val="75000"/>
                    <a:lumOff val="25000"/>
                    <a:alpha val="10000"/>
                  </a:prstClr>
                </a:solidFill>
              </a:ln>
              <a:effectLst>
                <a:outerShdw blurRad="9525" dist="25400" dir="14640000" algn="tl" rotWithShape="0">
                  <a:prstClr val="black">
                    <a:alpha val="30000"/>
                  </a:prstClr>
                </a:outerShdw>
              </a:effectLst>
              <a:latin typeface="Britannic Bold"/>
              <a:cs typeface="Calibri"/>
            </a:endParaRPr>
          </a:p>
        </p:txBody>
      </p:sp>
      <p:sp>
        <p:nvSpPr>
          <p:cNvPr id="20" name="Rectangle 19">
            <a:extLst>
              <a:ext uri="{FF2B5EF4-FFF2-40B4-BE49-F238E27FC236}">
                <a16:creationId xmlns:a16="http://schemas.microsoft.com/office/drawing/2014/main" id="{418F941B-B7E9-44F2-9A2C-5D35ACF9A6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614" y="965196"/>
            <a:ext cx="6476539" cy="4781641"/>
          </a:xfrm>
          <a:prstGeom prst="rect">
            <a:avLst/>
          </a:prstGeom>
          <a:solidFill>
            <a:schemeClr val="tx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A close up of a couple of people posing for the camera&#10;&#10;Description generated with very high confidence">
            <a:extLst>
              <a:ext uri="{FF2B5EF4-FFF2-40B4-BE49-F238E27FC236}">
                <a16:creationId xmlns:a16="http://schemas.microsoft.com/office/drawing/2014/main" id="{064E2974-3D27-4EBD-AC6C-98C0A1CB9173}"/>
              </a:ext>
            </a:extLst>
          </p:cNvPr>
          <p:cNvPicPr>
            <a:picLocks noChangeAspect="1"/>
          </p:cNvPicPr>
          <p:nvPr/>
        </p:nvPicPr>
        <p:blipFill>
          <a:blip r:embed="rId3"/>
          <a:stretch>
            <a:fillRect/>
          </a:stretch>
        </p:blipFill>
        <p:spPr>
          <a:xfrm>
            <a:off x="1053917" y="1262369"/>
            <a:ext cx="6269602" cy="4328810"/>
          </a:xfrm>
          <a:prstGeom prst="rect">
            <a:avLst/>
          </a:prstGeom>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320" y="123825"/>
            <a:ext cx="10353762" cy="1257300"/>
          </a:xfrm>
        </p:spPr>
        <p:txBody>
          <a:bodyPr/>
          <a:lstStyle/>
          <a:p>
            <a:r>
              <a:rPr lang="en-US" dirty="0" smtClean="0"/>
              <a:t>Feature extraction	</a:t>
            </a:r>
            <a:endParaRPr lang="en-US" dirty="0"/>
          </a:p>
        </p:txBody>
      </p:sp>
      <p:pic>
        <p:nvPicPr>
          <p:cNvPr id="4" name="Content Placeholder 3" descr="py3.PNG"/>
          <p:cNvPicPr>
            <a:picLocks noGrp="1" noChangeAspect="1"/>
          </p:cNvPicPr>
          <p:nvPr>
            <p:ph idx="1"/>
          </p:nvPr>
        </p:nvPicPr>
        <p:blipFill>
          <a:blip r:embed="rId2"/>
          <a:stretch>
            <a:fillRect/>
          </a:stretch>
        </p:blipFill>
        <p:spPr>
          <a:xfrm>
            <a:off x="0" y="1495425"/>
            <a:ext cx="12192000" cy="3619499"/>
          </a:xfrm>
        </p:spPr>
      </p:pic>
      <p:sp>
        <p:nvSpPr>
          <p:cNvPr id="5" name="TextBox 4"/>
          <p:cNvSpPr txBox="1"/>
          <p:nvPr/>
        </p:nvSpPr>
        <p:spPr>
          <a:xfrm>
            <a:off x="0" y="5324475"/>
            <a:ext cx="11896725" cy="707886"/>
          </a:xfrm>
          <a:prstGeom prst="rect">
            <a:avLst/>
          </a:prstGeom>
          <a:noFill/>
        </p:spPr>
        <p:txBody>
          <a:bodyPr wrap="square" rtlCol="0">
            <a:spAutoFit/>
          </a:bodyPr>
          <a:lstStyle/>
          <a:p>
            <a:r>
              <a:rPr lang="en-US" sz="2000" dirty="0" smtClean="0"/>
              <a:t>We Extracted the features based on sampling rate , as general approach of extracting by length of audio file cannot be used because all audio wave files have same length in this dataset.</a:t>
            </a:r>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370" y="0"/>
            <a:ext cx="10353762" cy="1257300"/>
          </a:xfrm>
        </p:spPr>
        <p:txBody>
          <a:bodyPr/>
          <a:lstStyle/>
          <a:p>
            <a:r>
              <a:rPr lang="en-US" dirty="0" smtClean="0"/>
              <a:t>Dataset after labeling and feature extraction</a:t>
            </a:r>
            <a:endParaRPr lang="en-US" dirty="0"/>
          </a:p>
        </p:txBody>
      </p:sp>
      <p:pic>
        <p:nvPicPr>
          <p:cNvPr id="4" name="Content Placeholder 3" descr="dataset.PNG"/>
          <p:cNvPicPr>
            <a:picLocks noGrp="1" noChangeAspect="1"/>
          </p:cNvPicPr>
          <p:nvPr>
            <p:ph idx="1"/>
          </p:nvPr>
        </p:nvPicPr>
        <p:blipFill>
          <a:blip r:embed="rId2"/>
          <a:stretch>
            <a:fillRect/>
          </a:stretch>
        </p:blipFill>
        <p:spPr>
          <a:xfrm>
            <a:off x="876299" y="971550"/>
            <a:ext cx="10201275" cy="5709939"/>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54313"/>
            <a:ext cx="10353762" cy="1257300"/>
          </a:xfrm>
        </p:spPr>
        <p:txBody>
          <a:bodyPr/>
          <a:lstStyle/>
          <a:p>
            <a:r>
              <a:rPr lang="en-US" dirty="0" smtClean="0"/>
              <a:t>Analyzing The Data</a:t>
            </a:r>
            <a:endParaRPr lang="en-US" dirty="0"/>
          </a:p>
        </p:txBody>
      </p:sp>
      <p:pic>
        <p:nvPicPr>
          <p:cNvPr id="6" name="Picture"/>
          <p:cNvPicPr>
            <a:picLocks/>
          </p:cNvPicPr>
          <p:nvPr/>
        </p:nvPicPr>
        <p:blipFill>
          <a:blip r:embed="rId2"/>
          <a:stretch>
            <a:fillRect/>
          </a:stretch>
        </p:blipFill>
        <p:spPr bwMode="auto">
          <a:xfrm>
            <a:off x="7108290" y="2055085"/>
            <a:ext cx="4572638" cy="3658111"/>
          </a:xfrm>
          <a:prstGeom prst="rect">
            <a:avLst/>
          </a:prstGeom>
          <a:noFill/>
          <a:ln w="9525">
            <a:noFill/>
            <a:headEnd/>
            <a:tailEnd/>
          </a:ln>
          <a:effectLst>
            <a:outerShdw blurRad="25400" dir="17880000">
              <a:srgbClr val="000000">
                <a:alpha val="46000"/>
              </a:srgbClr>
            </a:outerShdw>
          </a:effectLst>
        </p:spPr>
      </p:pic>
      <p:sp>
        <p:nvSpPr>
          <p:cNvPr id="7" name="Content Placeholder 6"/>
          <p:cNvSpPr>
            <a:spLocks noGrp="1"/>
          </p:cNvSpPr>
          <p:nvPr>
            <p:ph idx="1"/>
          </p:nvPr>
        </p:nvSpPr>
        <p:spPr>
          <a:xfrm>
            <a:off x="482721" y="1977081"/>
            <a:ext cx="4090691" cy="3814118"/>
          </a:xfrm>
        </p:spPr>
        <p:txBody>
          <a:bodyPr/>
          <a:lstStyle/>
          <a:p>
            <a:r>
              <a:rPr lang="en-IN" dirty="0" smtClean="0"/>
              <a:t>In this we have plot the output vs one input column.</a:t>
            </a:r>
          </a:p>
          <a:p>
            <a:r>
              <a:rPr lang="en-IN" dirty="0" smtClean="0"/>
              <a:t>So we can see the average value of every emotions</a:t>
            </a:r>
          </a:p>
          <a:p>
            <a:pPr marL="36900" indent="0">
              <a:buNone/>
            </a:pPr>
            <a:endParaRPr lang="en-IN" dirty="0" smtClean="0"/>
          </a:p>
          <a:p>
            <a:endParaRPr lang="en-IN" dirty="0"/>
          </a:p>
        </p:txBody>
      </p:sp>
      <p:pic>
        <p:nvPicPr>
          <p:cNvPr id="8" name="Picture 7"/>
          <p:cNvPicPr>
            <a:picLocks noChangeAspect="1"/>
          </p:cNvPicPr>
          <p:nvPr/>
        </p:nvPicPr>
        <p:blipFill rotWithShape="1">
          <a:blip r:embed="rId3"/>
          <a:srcRect t="8738" b="9465"/>
          <a:stretch/>
        </p:blipFill>
        <p:spPr>
          <a:xfrm>
            <a:off x="5342709" y="1876741"/>
            <a:ext cx="6569220" cy="4680813"/>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0"/>
            <a:ext cx="10353762" cy="1257300"/>
          </a:xfrm>
        </p:spPr>
        <p:txBody>
          <a:bodyPr/>
          <a:lstStyle/>
          <a:p>
            <a:r>
              <a:rPr lang="en-US" dirty="0" smtClean="0"/>
              <a:t>Overview of Linear models used </a:t>
            </a:r>
            <a:endParaRPr lang="en-US" dirty="0"/>
          </a:p>
        </p:txBody>
      </p:sp>
      <p:pic>
        <p:nvPicPr>
          <p:cNvPr id="4" name="Content Placeholder 3" descr="lda.PNG"/>
          <p:cNvPicPr>
            <a:picLocks noGrp="1" noChangeAspect="1"/>
          </p:cNvPicPr>
          <p:nvPr>
            <p:ph idx="1"/>
          </p:nvPr>
        </p:nvPicPr>
        <p:blipFill>
          <a:blip r:embed="rId2"/>
          <a:srcRect l="164" t="70874"/>
          <a:stretch>
            <a:fillRect/>
          </a:stretch>
        </p:blipFill>
        <p:spPr>
          <a:xfrm>
            <a:off x="6124573" y="1247776"/>
            <a:ext cx="5724525" cy="1428750"/>
          </a:xfrm>
        </p:spPr>
      </p:pic>
      <p:pic>
        <p:nvPicPr>
          <p:cNvPr id="5" name="Picture"/>
          <p:cNvPicPr/>
          <p:nvPr/>
        </p:nvPicPr>
        <p:blipFill>
          <a:blip r:embed="rId3"/>
          <a:stretch>
            <a:fillRect/>
          </a:stretch>
        </p:blipFill>
        <p:spPr bwMode="auto">
          <a:xfrm>
            <a:off x="6124573" y="2676526"/>
            <a:ext cx="5724525" cy="4057650"/>
          </a:xfrm>
          <a:prstGeom prst="rect">
            <a:avLst/>
          </a:prstGeom>
          <a:noFill/>
          <a:ln w="9525">
            <a:noFill/>
            <a:headEnd/>
            <a:tailEnd/>
          </a:ln>
        </p:spPr>
      </p:pic>
      <p:sp>
        <p:nvSpPr>
          <p:cNvPr id="6" name="Rectangle 5"/>
          <p:cNvSpPr/>
          <p:nvPr/>
        </p:nvSpPr>
        <p:spPr>
          <a:xfrm>
            <a:off x="718458" y="1782247"/>
            <a:ext cx="4313560" cy="3477875"/>
          </a:xfrm>
          <a:prstGeom prst="rect">
            <a:avLst/>
          </a:prstGeom>
        </p:spPr>
        <p:txBody>
          <a:bodyPr wrap="square">
            <a:spAutoFit/>
          </a:bodyPr>
          <a:lstStyle/>
          <a:p>
            <a:r>
              <a:rPr lang="en-IN" sz="2000" b="1" dirty="0"/>
              <a:t>Linear models</a:t>
            </a:r>
            <a:r>
              <a:rPr lang="en-IN" sz="2000" dirty="0"/>
              <a:t> describe a continuous response variable as a function of one or more predictor variables. They can help you understand and predict the </a:t>
            </a:r>
            <a:r>
              <a:rPr lang="en-IN" sz="2000" dirty="0" err="1"/>
              <a:t>behavior</a:t>
            </a:r>
            <a:r>
              <a:rPr lang="en-IN" sz="2000" dirty="0"/>
              <a:t> of complex systems or </a:t>
            </a:r>
            <a:r>
              <a:rPr lang="en-IN" sz="2000" dirty="0" err="1"/>
              <a:t>analyze</a:t>
            </a:r>
            <a:r>
              <a:rPr lang="en-IN" sz="2000" dirty="0"/>
              <a:t> experimental, financial, and biological data</a:t>
            </a:r>
            <a:r>
              <a:rPr lang="en-IN" sz="2000" dirty="0" smtClean="0"/>
              <a:t>.</a:t>
            </a:r>
          </a:p>
          <a:p>
            <a:endParaRPr lang="en-IN" sz="2000" dirty="0" smtClean="0"/>
          </a:p>
          <a:p>
            <a:r>
              <a:rPr lang="en-IN" sz="2000" dirty="0" smtClean="0"/>
              <a:t>As our dataset is of multi class classification we have used LDA (Linear Discriminant Analysis).</a:t>
            </a:r>
            <a:endParaRPr lang="en-IN"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664" y="256902"/>
            <a:ext cx="10353762" cy="1261872"/>
          </a:xfrm>
        </p:spPr>
        <p:txBody>
          <a:bodyPr/>
          <a:lstStyle/>
          <a:p>
            <a:r>
              <a:rPr lang="en-US" dirty="0" smtClean="0"/>
              <a:t>Summary of linear model </a:t>
            </a:r>
            <a:endParaRPr lang="en-US" dirty="0"/>
          </a:p>
        </p:txBody>
      </p:sp>
      <p:pic>
        <p:nvPicPr>
          <p:cNvPr id="4" name="Content Placeholder 3" descr="summaaryld.PNG"/>
          <p:cNvPicPr>
            <a:picLocks noGrp="1" noChangeAspect="1"/>
          </p:cNvPicPr>
          <p:nvPr>
            <p:ph sz="half" idx="1"/>
          </p:nvPr>
        </p:nvPicPr>
        <p:blipFill>
          <a:blip r:embed="rId2"/>
          <a:stretch>
            <a:fillRect/>
          </a:stretch>
        </p:blipFill>
        <p:spPr>
          <a:xfrm>
            <a:off x="6675120" y="1828800"/>
            <a:ext cx="4856163" cy="4288334"/>
          </a:xfrm>
        </p:spPr>
      </p:pic>
      <p:sp>
        <p:nvSpPr>
          <p:cNvPr id="11" name="Content Placeholder 10"/>
          <p:cNvSpPr>
            <a:spLocks noGrp="1"/>
          </p:cNvSpPr>
          <p:nvPr>
            <p:ph sz="half" idx="2"/>
          </p:nvPr>
        </p:nvSpPr>
        <p:spPr>
          <a:xfrm>
            <a:off x="819813" y="1828800"/>
            <a:ext cx="4856841" cy="3840480"/>
          </a:xfrm>
        </p:spPr>
        <p:txBody>
          <a:bodyPr/>
          <a:lstStyle/>
          <a:p>
            <a:endParaRPr lang="en-IN" dirty="0"/>
          </a:p>
        </p:txBody>
      </p:sp>
      <p:pic>
        <p:nvPicPr>
          <p:cNvPr id="12" name="Picture 11"/>
          <p:cNvPicPr>
            <a:picLocks noChangeAspect="1"/>
          </p:cNvPicPr>
          <p:nvPr/>
        </p:nvPicPr>
        <p:blipFill>
          <a:blip r:embed="rId3"/>
          <a:stretch>
            <a:fillRect/>
          </a:stretch>
        </p:blipFill>
        <p:spPr>
          <a:xfrm>
            <a:off x="819813" y="2906485"/>
            <a:ext cx="4810125" cy="1632857"/>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6176"/>
            <a:ext cx="5916706" cy="1187239"/>
          </a:xfrm>
        </p:spPr>
        <p:txBody>
          <a:bodyPr/>
          <a:lstStyle/>
          <a:p>
            <a:r>
              <a:rPr lang="en-US" dirty="0" smtClean="0"/>
              <a:t>Confusion matrix</a:t>
            </a:r>
            <a:endParaRPr lang="en-US" dirty="0"/>
          </a:p>
        </p:txBody>
      </p:sp>
      <p:pic>
        <p:nvPicPr>
          <p:cNvPr id="4" name="Content Placeholder 3" descr="ldac1.PNG"/>
          <p:cNvPicPr>
            <a:picLocks noGrp="1" noChangeAspect="1"/>
          </p:cNvPicPr>
          <p:nvPr>
            <p:ph sz="half" idx="1"/>
          </p:nvPr>
        </p:nvPicPr>
        <p:blipFill>
          <a:blip r:embed="rId2"/>
          <a:stretch>
            <a:fillRect/>
          </a:stretch>
        </p:blipFill>
        <p:spPr>
          <a:xfrm>
            <a:off x="5593774" y="410331"/>
            <a:ext cx="6004822" cy="1928820"/>
          </a:xfrm>
        </p:spPr>
      </p:pic>
      <p:sp>
        <p:nvSpPr>
          <p:cNvPr id="8" name="Content Placeholder 7"/>
          <p:cNvSpPr>
            <a:spLocks noGrp="1"/>
          </p:cNvSpPr>
          <p:nvPr>
            <p:ph sz="half" idx="2"/>
          </p:nvPr>
        </p:nvSpPr>
        <p:spPr>
          <a:xfrm>
            <a:off x="268484" y="1761565"/>
            <a:ext cx="4856841" cy="4518211"/>
          </a:xfrm>
        </p:spPr>
        <p:txBody>
          <a:bodyPr>
            <a:normAutofit/>
          </a:bodyPr>
          <a:lstStyle/>
          <a:p>
            <a:r>
              <a:rPr lang="en-IN" sz="2400" b="1" dirty="0" smtClean="0"/>
              <a:t>We are using Confusion </a:t>
            </a:r>
            <a:r>
              <a:rPr lang="en-IN" sz="2400" b="1" dirty="0"/>
              <a:t>Matrix to calculate the accuracy</a:t>
            </a:r>
          </a:p>
          <a:p>
            <a:pPr marL="36900" indent="0">
              <a:buNone/>
            </a:pPr>
            <a:r>
              <a:rPr lang="en-IN" sz="2000" dirty="0" err="1"/>
              <a:t>lda.pred</a:t>
            </a:r>
            <a:r>
              <a:rPr lang="en-IN" sz="2000" dirty="0"/>
              <a:t> &lt;- predict(</a:t>
            </a:r>
            <a:r>
              <a:rPr lang="en-IN" sz="2000" dirty="0" err="1"/>
              <a:t>lda.fit,testing</a:t>
            </a:r>
            <a:r>
              <a:rPr lang="en-IN" sz="2000" dirty="0"/>
              <a:t>)$class</a:t>
            </a:r>
          </a:p>
          <a:p>
            <a:pPr marL="36900" indent="0">
              <a:buNone/>
            </a:pPr>
            <a:r>
              <a:rPr lang="en-IN" sz="2000" dirty="0"/>
              <a:t>table1&lt;-table(testing$V217,lda.pred, </a:t>
            </a:r>
            <a:r>
              <a:rPr lang="en-IN" sz="2000" dirty="0" err="1"/>
              <a:t>dnn</a:t>
            </a:r>
            <a:r>
              <a:rPr lang="en-IN" sz="2000" dirty="0"/>
              <a:t> </a:t>
            </a:r>
            <a:r>
              <a:rPr lang="en-IN" sz="2000" dirty="0" smtClean="0"/>
              <a:t>= c</a:t>
            </a:r>
            <a:r>
              <a:rPr lang="en-IN" sz="2000" dirty="0"/>
              <a:t>('Actual </a:t>
            </a:r>
            <a:r>
              <a:rPr lang="en-IN" sz="2000" dirty="0" err="1"/>
              <a:t>Group','Predicted</a:t>
            </a:r>
            <a:r>
              <a:rPr lang="en-IN" sz="2000" dirty="0"/>
              <a:t> Group</a:t>
            </a:r>
            <a:r>
              <a:rPr lang="en-IN" sz="2000" dirty="0" smtClean="0"/>
              <a:t>'))</a:t>
            </a:r>
          </a:p>
          <a:p>
            <a:pPr marL="36900" indent="0">
              <a:buNone/>
            </a:pPr>
            <a:r>
              <a:rPr lang="en-IN" sz="2000" dirty="0" smtClean="0"/>
              <a:t>table1 //will display the confusion matrix</a:t>
            </a:r>
            <a:endParaRPr lang="en-IN" sz="2000" dirty="0"/>
          </a:p>
          <a:p>
            <a:pPr marL="36900" indent="0">
              <a:buNone/>
            </a:pPr>
            <a:r>
              <a:rPr lang="en-IN" sz="2000" dirty="0"/>
              <a:t>accuracy_Test1 &lt;- sum(</a:t>
            </a:r>
            <a:r>
              <a:rPr lang="en-IN" sz="2000" dirty="0" err="1"/>
              <a:t>diag</a:t>
            </a:r>
            <a:r>
              <a:rPr lang="en-IN" sz="2000" dirty="0"/>
              <a:t>(table1)) / </a:t>
            </a:r>
            <a:r>
              <a:rPr lang="en-IN" sz="2000" dirty="0" smtClean="0"/>
              <a:t>sum(table1)</a:t>
            </a:r>
          </a:p>
          <a:p>
            <a:pPr marL="36900" indent="0">
              <a:buNone/>
            </a:pPr>
            <a:r>
              <a:rPr lang="en-IN" sz="2000" dirty="0" smtClean="0"/>
              <a:t>print(paste</a:t>
            </a:r>
            <a:r>
              <a:rPr lang="en-IN" sz="2000" dirty="0"/>
              <a:t>('Accuracy for test', accuracy_Test1*100,"%"))</a:t>
            </a:r>
          </a:p>
        </p:txBody>
      </p:sp>
      <p:pic>
        <p:nvPicPr>
          <p:cNvPr id="5" name="Picture 4" descr="ldacm2.PNG"/>
          <p:cNvPicPr>
            <a:picLocks noChangeAspect="1"/>
          </p:cNvPicPr>
          <p:nvPr/>
        </p:nvPicPr>
        <p:blipFill>
          <a:blip r:embed="rId3"/>
          <a:stretch>
            <a:fillRect/>
          </a:stretch>
        </p:blipFill>
        <p:spPr>
          <a:xfrm>
            <a:off x="5593774" y="2339151"/>
            <a:ext cx="6004822" cy="4518849"/>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217714"/>
            <a:ext cx="10353762" cy="1261872"/>
          </a:xfrm>
        </p:spPr>
        <p:txBody>
          <a:bodyPr/>
          <a:lstStyle/>
          <a:p>
            <a:r>
              <a:rPr lang="en-IN" dirty="0" smtClean="0"/>
              <a:t>OUTPUT</a:t>
            </a:r>
            <a:endParaRPr lang="en-IN" dirty="0"/>
          </a:p>
        </p:txBody>
      </p:sp>
      <p:sp>
        <p:nvSpPr>
          <p:cNvPr id="4" name="Content Placeholder 3"/>
          <p:cNvSpPr>
            <a:spLocks noGrp="1"/>
          </p:cNvSpPr>
          <p:nvPr>
            <p:ph sz="half" idx="1"/>
          </p:nvPr>
        </p:nvSpPr>
        <p:spPr>
          <a:xfrm>
            <a:off x="823361" y="4362995"/>
            <a:ext cx="10545278" cy="2142308"/>
          </a:xfrm>
        </p:spPr>
        <p:txBody>
          <a:bodyPr/>
          <a:lstStyle/>
          <a:p>
            <a:r>
              <a:rPr lang="en-IN" dirty="0" smtClean="0"/>
              <a:t>IN THIS WE CAN SEE THAT ACCURACY OF LDA OF  TRAINING DATA  IS AROUND 85 %    BUT FOR THE TEST DATA WE CAN SEE THE ACCURACY IS 28%</a:t>
            </a:r>
            <a:endParaRPr lang="en-IN" dirty="0"/>
          </a:p>
        </p:txBody>
      </p:sp>
      <p:pic>
        <p:nvPicPr>
          <p:cNvPr id="6" name="Content Placeholder 5"/>
          <p:cNvPicPr>
            <a:picLocks noGrp="1" noChangeAspect="1"/>
          </p:cNvPicPr>
          <p:nvPr>
            <p:ph sz="half" idx="2"/>
          </p:nvPr>
        </p:nvPicPr>
        <p:blipFill>
          <a:blip r:embed="rId2"/>
          <a:stretch>
            <a:fillRect/>
          </a:stretch>
        </p:blipFill>
        <p:spPr>
          <a:xfrm>
            <a:off x="6331198" y="2076450"/>
            <a:ext cx="5152617" cy="1423988"/>
          </a:xfrm>
          <a:prstGeom prst="rect">
            <a:avLst/>
          </a:prstGeom>
        </p:spPr>
      </p:pic>
      <p:pic>
        <p:nvPicPr>
          <p:cNvPr id="8" name="Picture 7"/>
          <p:cNvPicPr>
            <a:picLocks noChangeAspect="1"/>
          </p:cNvPicPr>
          <p:nvPr/>
        </p:nvPicPr>
        <p:blipFill>
          <a:blip r:embed="rId3"/>
          <a:stretch>
            <a:fillRect/>
          </a:stretch>
        </p:blipFill>
        <p:spPr>
          <a:xfrm>
            <a:off x="727602" y="2076450"/>
            <a:ext cx="5229225" cy="1423988"/>
          </a:xfrm>
          <a:prstGeom prst="rect">
            <a:avLst/>
          </a:prstGeom>
        </p:spPr>
      </p:pic>
    </p:spTree>
    <p:extLst>
      <p:ext uri="{BB962C8B-B14F-4D97-AF65-F5344CB8AC3E}">
        <p14:creationId xmlns:p14="http://schemas.microsoft.com/office/powerpoint/2010/main" val="34692525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245" y="257977"/>
            <a:ext cx="4753580" cy="1257300"/>
          </a:xfrm>
        </p:spPr>
        <p:txBody>
          <a:bodyPr/>
          <a:lstStyle/>
          <a:p>
            <a:r>
              <a:rPr lang="en-US" dirty="0" smtClean="0"/>
              <a:t>  Cross Validation </a:t>
            </a:r>
            <a:endParaRPr lang="en-US" dirty="0"/>
          </a:p>
        </p:txBody>
      </p:sp>
      <p:pic>
        <p:nvPicPr>
          <p:cNvPr id="4" name="Content Placeholder 3" descr="ldacc.PNG"/>
          <p:cNvPicPr>
            <a:picLocks noGrp="1" noChangeAspect="1"/>
          </p:cNvPicPr>
          <p:nvPr>
            <p:ph idx="1"/>
          </p:nvPr>
        </p:nvPicPr>
        <p:blipFill>
          <a:blip r:embed="rId2"/>
          <a:srcRect l="118" t="6452"/>
          <a:stretch>
            <a:fillRect/>
          </a:stretch>
        </p:blipFill>
        <p:spPr>
          <a:xfrm>
            <a:off x="5298393" y="444381"/>
            <a:ext cx="6674531" cy="6413619"/>
          </a:xfrm>
        </p:spPr>
      </p:pic>
      <p:sp>
        <p:nvSpPr>
          <p:cNvPr id="8" name="TextBox 7"/>
          <p:cNvSpPr txBox="1"/>
          <p:nvPr/>
        </p:nvSpPr>
        <p:spPr>
          <a:xfrm>
            <a:off x="478564" y="1657884"/>
            <a:ext cx="4281443" cy="923330"/>
          </a:xfrm>
          <a:prstGeom prst="rect">
            <a:avLst/>
          </a:prstGeom>
          <a:noFill/>
        </p:spPr>
        <p:txBody>
          <a:bodyPr wrap="square" rtlCol="0">
            <a:spAutoFit/>
          </a:bodyPr>
          <a:lstStyle/>
          <a:p>
            <a:r>
              <a:rPr lang="en-US" dirty="0" smtClean="0"/>
              <a:t>Applying cross validation using </a:t>
            </a:r>
            <a:r>
              <a:rPr lang="en-US" dirty="0" err="1" smtClean="0"/>
              <a:t>cv</a:t>
            </a:r>
            <a:r>
              <a:rPr lang="en-US" dirty="0" smtClean="0"/>
              <a:t> function and calculating the percentage error</a:t>
            </a:r>
            <a:br>
              <a:rPr lang="en-US" dirty="0" smtClean="0"/>
            </a:b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Leave one out cross validation</a:t>
            </a:r>
            <a:endParaRPr lang="en-US" dirty="0"/>
          </a:p>
        </p:txBody>
      </p:sp>
      <p:pic>
        <p:nvPicPr>
          <p:cNvPr id="4" name="Content Placeholder 3" descr="loocv.PNG"/>
          <p:cNvPicPr>
            <a:picLocks noGrp="1" noChangeAspect="1"/>
          </p:cNvPicPr>
          <p:nvPr>
            <p:ph idx="1"/>
          </p:nvPr>
        </p:nvPicPr>
        <p:blipFill>
          <a:blip r:embed="rId2"/>
          <a:stretch>
            <a:fillRect/>
          </a:stretch>
        </p:blipFill>
        <p:spPr>
          <a:xfrm>
            <a:off x="2922662" y="2558045"/>
            <a:ext cx="6276222" cy="2201962"/>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963" y="319043"/>
            <a:ext cx="10353762" cy="1257300"/>
          </a:xfrm>
        </p:spPr>
        <p:txBody>
          <a:bodyPr/>
          <a:lstStyle/>
          <a:p>
            <a:r>
              <a:rPr lang="en-US" dirty="0" smtClean="0"/>
              <a:t>Summary of LOOCV</a:t>
            </a:r>
            <a:endParaRPr lang="en-US" dirty="0"/>
          </a:p>
        </p:txBody>
      </p:sp>
      <p:pic>
        <p:nvPicPr>
          <p:cNvPr id="4" name="Content Placeholder 3" descr="summaryloocv.PNG"/>
          <p:cNvPicPr>
            <a:picLocks noGrp="1" noChangeAspect="1"/>
          </p:cNvPicPr>
          <p:nvPr>
            <p:ph idx="1"/>
          </p:nvPr>
        </p:nvPicPr>
        <p:blipFill>
          <a:blip r:embed="rId2"/>
          <a:stretch>
            <a:fillRect/>
          </a:stretch>
        </p:blipFill>
        <p:spPr>
          <a:xfrm>
            <a:off x="2657742" y="1391433"/>
            <a:ext cx="6298250" cy="5100523"/>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D696B-B5B8-4D7C-9E67-E815FEEF27FF}"/>
              </a:ext>
            </a:extLst>
          </p:cNvPr>
          <p:cNvSpPr>
            <a:spLocks noGrp="1"/>
          </p:cNvSpPr>
          <p:nvPr>
            <p:ph type="title"/>
          </p:nvPr>
        </p:nvSpPr>
        <p:spPr/>
        <p:txBody>
          <a:bodyPr>
            <a:normAutofit/>
          </a:bodyPr>
          <a:lstStyle/>
          <a:p>
            <a:r>
              <a:rPr lang="en-US" sz="4000" b="1" dirty="0">
                <a:ln>
                  <a:solidFill>
                    <a:prstClr val="black">
                      <a:lumMod val="75000"/>
                      <a:lumOff val="25000"/>
                      <a:alpha val="10000"/>
                    </a:prstClr>
                  </a:solidFill>
                </a:ln>
                <a:effectLst>
                  <a:outerShdw blurRad="9525" dist="25400" dir="14640000" algn="tl" rotWithShape="0">
                    <a:prstClr val="black">
                      <a:alpha val="30000"/>
                    </a:prstClr>
                  </a:outerShdw>
                </a:effectLst>
              </a:rPr>
              <a:t>Introduction</a:t>
            </a:r>
          </a:p>
        </p:txBody>
      </p:sp>
      <p:sp>
        <p:nvSpPr>
          <p:cNvPr id="3" name="Content Placeholder 2">
            <a:extLst>
              <a:ext uri="{FF2B5EF4-FFF2-40B4-BE49-F238E27FC236}">
                <a16:creationId xmlns:a16="http://schemas.microsoft.com/office/drawing/2014/main" id="{7BD8D953-6A9D-4CE3-BA4A-7FFE53D8F310}"/>
              </a:ext>
            </a:extLst>
          </p:cNvPr>
          <p:cNvSpPr>
            <a:spLocks noGrp="1"/>
          </p:cNvSpPr>
          <p:nvPr>
            <p:ph idx="1"/>
          </p:nvPr>
        </p:nvSpPr>
        <p:spPr/>
        <p:txBody>
          <a:bodyPr>
            <a:normAutofit lnSpcReduction="10000"/>
          </a:bodyPr>
          <a:lstStyle/>
          <a:p>
            <a:r>
              <a:rPr lang="en-US" sz="2800" b="1" dirty="0" smtClean="0"/>
              <a:t>An important part of human intelligence is recognizing emotion. With the rise of personal assistants such as Google Assistant , Apple </a:t>
            </a:r>
            <a:r>
              <a:rPr lang="en-US" sz="2800" b="1" dirty="0" err="1" smtClean="0"/>
              <a:t>Siri</a:t>
            </a:r>
            <a:r>
              <a:rPr lang="en-US" sz="2800" b="1" dirty="0" smtClean="0"/>
              <a:t> and Amazon </a:t>
            </a:r>
            <a:r>
              <a:rPr lang="en-US" sz="2800" b="1" dirty="0" err="1" smtClean="0"/>
              <a:t>Alexa</a:t>
            </a:r>
            <a:r>
              <a:rPr lang="en-US" sz="2800" b="1" dirty="0" smtClean="0"/>
              <a:t> and many more like this ,It becomes very important to give meaningful responses to queries based on the users mood. So recognizing emotion from the user queries will be very much a added advantage  and also it will become </a:t>
            </a:r>
            <a:r>
              <a:rPr lang="en-US" sz="2800" b="1" dirty="0" err="1" smtClean="0"/>
              <a:t>neccessity</a:t>
            </a:r>
            <a:r>
              <a:rPr lang="en-US" sz="2800" b="1" dirty="0" smtClean="0"/>
              <a:t> in the future to give relevant  answers to the users based on their emotion.</a:t>
            </a:r>
            <a:endParaRPr lang="en-US" sz="2800" b="1" dirty="0"/>
          </a:p>
        </p:txBody>
      </p:sp>
    </p:spTree>
    <p:extLst>
      <p:ext uri="{BB962C8B-B14F-4D97-AF65-F5344CB8AC3E}">
        <p14:creationId xmlns:p14="http://schemas.microsoft.com/office/powerpoint/2010/main" val="11220792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040" y="0"/>
            <a:ext cx="10353762" cy="1257300"/>
          </a:xfrm>
        </p:spPr>
        <p:txBody>
          <a:bodyPr/>
          <a:lstStyle/>
          <a:p>
            <a:r>
              <a:rPr lang="en-US" dirty="0" smtClean="0"/>
              <a:t>10-fold Cross validation</a:t>
            </a:r>
            <a:endParaRPr lang="en-US" dirty="0"/>
          </a:p>
        </p:txBody>
      </p:sp>
      <p:pic>
        <p:nvPicPr>
          <p:cNvPr id="4" name="Content Placeholder 3" descr="10foldcv.PNG"/>
          <p:cNvPicPr>
            <a:picLocks noGrp="1" noChangeAspect="1"/>
          </p:cNvPicPr>
          <p:nvPr>
            <p:ph idx="1"/>
          </p:nvPr>
        </p:nvPicPr>
        <p:blipFill>
          <a:blip r:embed="rId2"/>
          <a:stretch>
            <a:fillRect/>
          </a:stretch>
        </p:blipFill>
        <p:spPr>
          <a:xfrm>
            <a:off x="2555193" y="1180651"/>
            <a:ext cx="5674407" cy="5677349"/>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993" y="165463"/>
            <a:ext cx="10353762" cy="1261872"/>
          </a:xfrm>
        </p:spPr>
        <p:txBody>
          <a:bodyPr/>
          <a:lstStyle/>
          <a:p>
            <a:r>
              <a:rPr lang="en-IN" dirty="0" smtClean="0"/>
              <a:t>ROC CURVE</a:t>
            </a:r>
            <a:endParaRPr lang="en-IN" dirty="0"/>
          </a:p>
        </p:txBody>
      </p:sp>
      <p:pic>
        <p:nvPicPr>
          <p:cNvPr id="7" name="Content Placeholder 6"/>
          <p:cNvPicPr>
            <a:picLocks noGrp="1" noChangeAspect="1"/>
          </p:cNvPicPr>
          <p:nvPr>
            <p:ph sz="half" idx="1"/>
          </p:nvPr>
        </p:nvPicPr>
        <p:blipFill>
          <a:blip r:embed="rId2"/>
          <a:stretch>
            <a:fillRect/>
          </a:stretch>
        </p:blipFill>
        <p:spPr>
          <a:xfrm>
            <a:off x="6096000" y="2933374"/>
            <a:ext cx="5527576" cy="3519677"/>
          </a:xfrm>
          <a:prstGeom prst="rect">
            <a:avLst/>
          </a:prstGeom>
        </p:spPr>
      </p:pic>
      <p:pic>
        <p:nvPicPr>
          <p:cNvPr id="6" name="Content Placeholder 5"/>
          <p:cNvPicPr>
            <a:picLocks noGrp="1" noChangeAspect="1"/>
          </p:cNvPicPr>
          <p:nvPr>
            <p:ph sz="half" idx="2"/>
          </p:nvPr>
        </p:nvPicPr>
        <p:blipFill rotWithShape="1">
          <a:blip r:embed="rId3"/>
          <a:srcRect b="21766"/>
          <a:stretch/>
        </p:blipFill>
        <p:spPr>
          <a:xfrm>
            <a:off x="6096000" y="1665732"/>
            <a:ext cx="5527576" cy="1267642"/>
          </a:xfrm>
          <a:prstGeom prst="rect">
            <a:avLst/>
          </a:prstGeom>
        </p:spPr>
      </p:pic>
      <p:sp>
        <p:nvSpPr>
          <p:cNvPr id="9" name="Rectangle 8"/>
          <p:cNvSpPr/>
          <p:nvPr/>
        </p:nvSpPr>
        <p:spPr>
          <a:xfrm>
            <a:off x="1477484" y="2237351"/>
            <a:ext cx="4000390" cy="1477328"/>
          </a:xfrm>
          <a:prstGeom prst="rect">
            <a:avLst/>
          </a:prstGeom>
        </p:spPr>
        <p:txBody>
          <a:bodyPr wrap="none">
            <a:spAutoFit/>
          </a:bodyPr>
          <a:lstStyle/>
          <a:p>
            <a:r>
              <a:rPr lang="en-IN" sz="2400" dirty="0" smtClean="0"/>
              <a:t>We used </a:t>
            </a:r>
            <a:r>
              <a:rPr lang="en-IN" sz="2400" dirty="0" err="1" smtClean="0"/>
              <a:t>pROC</a:t>
            </a:r>
            <a:r>
              <a:rPr lang="en-IN" sz="2400" dirty="0" smtClean="0"/>
              <a:t> library to plot </a:t>
            </a:r>
          </a:p>
          <a:p>
            <a:r>
              <a:rPr lang="en-IN" sz="2400" dirty="0" smtClean="0"/>
              <a:t>The ROC Curve for multi class </a:t>
            </a:r>
          </a:p>
          <a:p>
            <a:r>
              <a:rPr lang="en-IN" sz="2400" dirty="0" smtClean="0"/>
              <a:t>Classification.</a:t>
            </a:r>
          </a:p>
          <a:p>
            <a:endParaRPr lang="en-IN" dirty="0"/>
          </a:p>
        </p:txBody>
      </p:sp>
    </p:spTree>
    <p:extLst>
      <p:ext uri="{BB962C8B-B14F-4D97-AF65-F5344CB8AC3E}">
        <p14:creationId xmlns:p14="http://schemas.microsoft.com/office/powerpoint/2010/main" val="364240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Analysing</a:t>
            </a:r>
            <a:r>
              <a:rPr lang="en-US" dirty="0" smtClean="0"/>
              <a:t> the LDA AND PCA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794" y="1688236"/>
            <a:ext cx="8934995" cy="4660313"/>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047" y="0"/>
            <a:ext cx="11163905" cy="1257300"/>
          </a:xfrm>
        </p:spPr>
        <p:txBody>
          <a:bodyPr/>
          <a:lstStyle/>
          <a:p>
            <a:r>
              <a:rPr lang="en-US" dirty="0" smtClean="0"/>
              <a:t>Overview of  Non-Linear models (Decision trees)</a:t>
            </a:r>
            <a:endParaRPr lang="en-US" dirty="0"/>
          </a:p>
        </p:txBody>
      </p:sp>
      <p:pic>
        <p:nvPicPr>
          <p:cNvPr id="6" name="Content Placeholder 5" descr="dt1.PNG"/>
          <p:cNvPicPr>
            <a:picLocks noGrp="1" noChangeAspect="1"/>
          </p:cNvPicPr>
          <p:nvPr>
            <p:ph idx="1"/>
          </p:nvPr>
        </p:nvPicPr>
        <p:blipFill>
          <a:blip r:embed="rId2"/>
          <a:stretch>
            <a:fillRect/>
          </a:stretch>
        </p:blipFill>
        <p:spPr>
          <a:xfrm>
            <a:off x="4912878" y="1533525"/>
            <a:ext cx="7032016" cy="4781550"/>
          </a:xfrm>
        </p:spPr>
      </p:pic>
      <p:sp>
        <p:nvSpPr>
          <p:cNvPr id="7" name="TextBox 6"/>
          <p:cNvSpPr txBox="1"/>
          <p:nvPr/>
        </p:nvSpPr>
        <p:spPr>
          <a:xfrm>
            <a:off x="219075" y="2146226"/>
            <a:ext cx="4076700" cy="2646878"/>
          </a:xfrm>
          <a:prstGeom prst="rect">
            <a:avLst/>
          </a:prstGeom>
          <a:noFill/>
        </p:spPr>
        <p:txBody>
          <a:bodyPr wrap="square" rtlCol="0">
            <a:spAutoFit/>
          </a:bodyPr>
          <a:lstStyle/>
          <a:p>
            <a:r>
              <a:rPr lang="en-US" sz="2000" b="1" dirty="0" err="1" smtClean="0"/>
              <a:t>table_mat</a:t>
            </a:r>
            <a:r>
              <a:rPr lang="en-US" sz="2000" b="1" dirty="0" smtClean="0"/>
              <a:t> &lt;-table(testing$V217, </a:t>
            </a:r>
            <a:r>
              <a:rPr lang="en-US" sz="2000" b="1" dirty="0" err="1" smtClean="0"/>
              <a:t>decision_tree</a:t>
            </a:r>
            <a:r>
              <a:rPr lang="en-US" sz="2000" b="1" dirty="0" smtClean="0"/>
              <a:t>)</a:t>
            </a:r>
            <a:r>
              <a:rPr lang="en-US" dirty="0" smtClean="0"/>
              <a:t/>
            </a:r>
            <a:br>
              <a:rPr lang="en-US" dirty="0" smtClean="0"/>
            </a:br>
            <a:endParaRPr lang="en-US" dirty="0" smtClean="0"/>
          </a:p>
          <a:p>
            <a:r>
              <a:rPr lang="en-US" dirty="0" smtClean="0"/>
              <a:t>Using the above command ,we calculate the confusion matrix</a:t>
            </a:r>
          </a:p>
          <a:p>
            <a:endParaRPr lang="en-US" dirty="0"/>
          </a:p>
          <a:p>
            <a:r>
              <a:rPr lang="en-US" dirty="0" smtClean="0"/>
              <a:t>And from the confusion matrix we have calculated the accuracy for test data that is coming around 31.81%</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2878" y="2874621"/>
            <a:ext cx="7032016" cy="3878876"/>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a:t>
            </a:r>
            <a:endParaRPr lang="en-US" dirty="0"/>
          </a:p>
        </p:txBody>
      </p:sp>
      <p:pic>
        <p:nvPicPr>
          <p:cNvPr id="4" name="Content Placeholder 3" descr="rf'.PNG"/>
          <p:cNvPicPr>
            <a:picLocks noGrp="1" noChangeAspect="1"/>
          </p:cNvPicPr>
          <p:nvPr>
            <p:ph sz="half" idx="1"/>
          </p:nvPr>
        </p:nvPicPr>
        <p:blipFill>
          <a:blip r:embed="rId2"/>
          <a:stretch>
            <a:fillRect/>
          </a:stretch>
        </p:blipFill>
        <p:spPr>
          <a:xfrm>
            <a:off x="6779622" y="2143326"/>
            <a:ext cx="4856163" cy="3436669"/>
          </a:xfrm>
        </p:spPr>
      </p:pic>
      <p:sp>
        <p:nvSpPr>
          <p:cNvPr id="3" name="Content Placeholder 2"/>
          <p:cNvSpPr>
            <a:spLocks noGrp="1"/>
          </p:cNvSpPr>
          <p:nvPr>
            <p:ph sz="half" idx="2"/>
          </p:nvPr>
        </p:nvSpPr>
        <p:spPr>
          <a:xfrm>
            <a:off x="623870" y="2143326"/>
            <a:ext cx="4856841" cy="3766364"/>
          </a:xfrm>
        </p:spPr>
        <p:txBody>
          <a:bodyPr/>
          <a:lstStyle/>
          <a:p>
            <a:r>
              <a:rPr lang="en-IN" dirty="0" smtClean="0"/>
              <a:t>Now we took one step forward of decision tree by using the collection of trees or known as random forest</a:t>
            </a:r>
          </a:p>
          <a:p>
            <a:r>
              <a:rPr lang="en-IN" dirty="0" smtClean="0"/>
              <a:t>This is the error rate of random forest with the number of trees.</a:t>
            </a: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a:t>
            </a:r>
            <a:endParaRPr lang="en-US" dirty="0"/>
          </a:p>
        </p:txBody>
      </p:sp>
      <p:pic>
        <p:nvPicPr>
          <p:cNvPr id="4" name="Content Placeholder 3" descr="carimprf.PNG"/>
          <p:cNvPicPr>
            <a:picLocks noGrp="1" noChangeAspect="1"/>
          </p:cNvPicPr>
          <p:nvPr>
            <p:ph sz="half" idx="1"/>
          </p:nvPr>
        </p:nvPicPr>
        <p:blipFill>
          <a:blip r:embed="rId2"/>
          <a:stretch>
            <a:fillRect/>
          </a:stretch>
        </p:blipFill>
        <p:spPr>
          <a:xfrm>
            <a:off x="6335486" y="1813850"/>
            <a:ext cx="5161506" cy="4107341"/>
          </a:xfrm>
        </p:spPr>
      </p:pic>
      <p:sp>
        <p:nvSpPr>
          <p:cNvPr id="3" name="Content Placeholder 2"/>
          <p:cNvSpPr>
            <a:spLocks noGrp="1"/>
          </p:cNvSpPr>
          <p:nvPr>
            <p:ph sz="half" idx="2"/>
          </p:nvPr>
        </p:nvSpPr>
        <p:spPr>
          <a:xfrm>
            <a:off x="913795" y="2298519"/>
            <a:ext cx="4856841" cy="3622672"/>
          </a:xfrm>
        </p:spPr>
        <p:txBody>
          <a:bodyPr/>
          <a:lstStyle/>
          <a:p>
            <a:r>
              <a:rPr lang="en-IN" b="1" dirty="0">
                <a:effectLst/>
              </a:rPr>
              <a:t>Mean Decrease</a:t>
            </a:r>
            <a:r>
              <a:rPr lang="en-IN" dirty="0">
                <a:effectLst/>
              </a:rPr>
              <a:t> in </a:t>
            </a:r>
            <a:r>
              <a:rPr lang="en-IN" b="1" dirty="0">
                <a:effectLst/>
              </a:rPr>
              <a:t>Gini</a:t>
            </a:r>
            <a:r>
              <a:rPr lang="en-IN" dirty="0">
                <a:effectLst/>
              </a:rPr>
              <a:t> is the average (</a:t>
            </a:r>
            <a:r>
              <a:rPr lang="en-IN" b="1" dirty="0">
                <a:effectLst/>
              </a:rPr>
              <a:t>mean</a:t>
            </a:r>
            <a:r>
              <a:rPr lang="en-IN" dirty="0">
                <a:effectLst/>
              </a:rPr>
              <a:t>) of a variable's total </a:t>
            </a:r>
            <a:r>
              <a:rPr lang="en-IN" b="1" dirty="0">
                <a:effectLst/>
              </a:rPr>
              <a:t>decrease</a:t>
            </a:r>
            <a:r>
              <a:rPr lang="en-IN" dirty="0">
                <a:effectLst/>
              </a:rPr>
              <a:t> in node impurity, weighted by the proportion of samples reaching that node in each individual decision tree in the random forest</a:t>
            </a: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a:t>
            </a:r>
            <a:endParaRPr lang="en-US" dirty="0"/>
          </a:p>
        </p:txBody>
      </p:sp>
      <p:sp>
        <p:nvSpPr>
          <p:cNvPr id="3" name="Content Placeholder 2"/>
          <p:cNvSpPr>
            <a:spLocks noGrp="1"/>
          </p:cNvSpPr>
          <p:nvPr>
            <p:ph idx="1"/>
          </p:nvPr>
        </p:nvSpPr>
        <p:spPr>
          <a:xfrm>
            <a:off x="171450" y="2334493"/>
            <a:ext cx="5924550" cy="3752849"/>
          </a:xfrm>
        </p:spPr>
        <p:txBody>
          <a:bodyPr/>
          <a:lstStyle/>
          <a:p>
            <a:endParaRPr lang="en-US" dirty="0" smtClean="0"/>
          </a:p>
          <a:p>
            <a:r>
              <a:rPr lang="en-IN" dirty="0"/>
              <a:t>See the margin, positive or negative, if positive  it means correct classification</a:t>
            </a:r>
            <a:endParaRPr lang="en-US" dirty="0"/>
          </a:p>
          <a:p>
            <a:pPr marL="36900" indent="0">
              <a:buNone/>
            </a:pPr>
            <a:endParaRPr lang="en-US" dirty="0"/>
          </a:p>
          <a:p>
            <a:r>
              <a:rPr lang="en-US" dirty="0" smtClean="0"/>
              <a:t> In Random Forest , </a:t>
            </a:r>
          </a:p>
          <a:p>
            <a:pPr marL="36900" indent="0">
              <a:buNone/>
            </a:pPr>
            <a:r>
              <a:rPr lang="en-US" dirty="0" smtClean="0"/>
              <a:t>     "Accuracy for test is  46.3636363636364 %“</a:t>
            </a:r>
          </a:p>
          <a:p>
            <a:endParaRPr lang="en-US" dirty="0"/>
          </a:p>
          <a:p>
            <a:pPr marL="36900" indent="0">
              <a:buNone/>
            </a:pPr>
            <a:endParaRPr lang="en-US" dirty="0" smtClean="0"/>
          </a:p>
          <a:p>
            <a:endParaRPr lang="en-US" dirty="0"/>
          </a:p>
        </p:txBody>
      </p:sp>
      <p:pic>
        <p:nvPicPr>
          <p:cNvPr id="4" name="Picture 3" descr="marign.PNG"/>
          <p:cNvPicPr>
            <a:picLocks noChangeAspect="1"/>
          </p:cNvPicPr>
          <p:nvPr/>
        </p:nvPicPr>
        <p:blipFill>
          <a:blip r:embed="rId2"/>
          <a:stretch>
            <a:fillRect/>
          </a:stretch>
        </p:blipFill>
        <p:spPr>
          <a:xfrm>
            <a:off x="6581569" y="2087713"/>
            <a:ext cx="5244571" cy="4246411"/>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0648" y="152399"/>
            <a:ext cx="10353762" cy="1261872"/>
          </a:xfrm>
        </p:spPr>
        <p:txBody>
          <a:bodyPr/>
          <a:lstStyle/>
          <a:p>
            <a:r>
              <a:rPr lang="en-US" dirty="0" smtClean="0"/>
              <a:t>Support Vector Machines</a:t>
            </a:r>
            <a:endParaRPr lang="en-US" dirty="0"/>
          </a:p>
        </p:txBody>
      </p:sp>
      <p:sp>
        <p:nvSpPr>
          <p:cNvPr id="4" name="Content Placeholder 3"/>
          <p:cNvSpPr>
            <a:spLocks noGrp="1"/>
          </p:cNvSpPr>
          <p:nvPr>
            <p:ph sz="half" idx="1"/>
          </p:nvPr>
        </p:nvSpPr>
        <p:spPr>
          <a:xfrm>
            <a:off x="913795" y="2158757"/>
            <a:ext cx="4856841" cy="3622671"/>
          </a:xfrm>
        </p:spPr>
        <p:txBody>
          <a:bodyPr/>
          <a:lstStyle/>
          <a:p>
            <a:r>
              <a:rPr lang="en-IN" dirty="0" smtClean="0"/>
              <a:t>In our SVM Model we have set the cost as 0.1 and gamma as 4 .we are getting the accuracy as 32%</a:t>
            </a:r>
          </a:p>
          <a:p>
            <a:endParaRPr lang="en-IN" dirty="0" smtClean="0"/>
          </a:p>
        </p:txBody>
      </p:sp>
      <p:pic>
        <p:nvPicPr>
          <p:cNvPr id="9" name="Picture 8"/>
          <p:cNvPicPr>
            <a:picLocks noChangeAspect="1"/>
          </p:cNvPicPr>
          <p:nvPr/>
        </p:nvPicPr>
        <p:blipFill>
          <a:blip r:embed="rId2"/>
          <a:stretch>
            <a:fillRect/>
          </a:stretch>
        </p:blipFill>
        <p:spPr>
          <a:xfrm>
            <a:off x="5907731" y="1515291"/>
            <a:ext cx="6031719" cy="5133703"/>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702" y="126274"/>
            <a:ext cx="10823420" cy="1261872"/>
          </a:xfrm>
        </p:spPr>
        <p:txBody>
          <a:bodyPr/>
          <a:lstStyle/>
          <a:p>
            <a:r>
              <a:rPr lang="en-US" dirty="0"/>
              <a:t>Support Vector </a:t>
            </a:r>
            <a:r>
              <a:rPr lang="en-US" dirty="0" smtClean="0"/>
              <a:t>Machines after Tuning</a:t>
            </a:r>
            <a:endParaRPr lang="en-IN" dirty="0"/>
          </a:p>
        </p:txBody>
      </p:sp>
      <p:sp>
        <p:nvSpPr>
          <p:cNvPr id="3" name="Content Placeholder 2"/>
          <p:cNvSpPr>
            <a:spLocks noGrp="1"/>
          </p:cNvSpPr>
          <p:nvPr>
            <p:ph sz="half" idx="1"/>
          </p:nvPr>
        </p:nvSpPr>
        <p:spPr/>
        <p:txBody>
          <a:bodyPr/>
          <a:lstStyle/>
          <a:p>
            <a:r>
              <a:rPr lang="en-IN" dirty="0" smtClean="0"/>
              <a:t>So from the tuning parameter  we have calculated that the best parameters are </a:t>
            </a:r>
          </a:p>
          <a:p>
            <a:r>
              <a:rPr lang="en-IN" dirty="0" smtClean="0"/>
              <a:t>Cost=0.1</a:t>
            </a:r>
          </a:p>
          <a:p>
            <a:r>
              <a:rPr lang="en-IN" dirty="0" smtClean="0"/>
              <a:t>Gamma=2</a:t>
            </a:r>
          </a:p>
          <a:p>
            <a:endParaRPr lang="en-IN" dirty="0"/>
          </a:p>
        </p:txBody>
      </p:sp>
      <p:pic>
        <p:nvPicPr>
          <p:cNvPr id="5" name="Content Placeholder 4"/>
          <p:cNvPicPr>
            <a:picLocks noGrp="1" noChangeAspect="1"/>
          </p:cNvPicPr>
          <p:nvPr>
            <p:ph sz="half" idx="2"/>
          </p:nvPr>
        </p:nvPicPr>
        <p:blipFill>
          <a:blip r:embed="rId2"/>
          <a:stretch>
            <a:fillRect/>
          </a:stretch>
        </p:blipFill>
        <p:spPr>
          <a:xfrm>
            <a:off x="6348549" y="1658982"/>
            <a:ext cx="5199017" cy="4881306"/>
          </a:xfrm>
          <a:prstGeom prst="rect">
            <a:avLst/>
          </a:prstGeom>
        </p:spPr>
      </p:pic>
    </p:spTree>
    <p:extLst>
      <p:ext uri="{BB962C8B-B14F-4D97-AF65-F5344CB8AC3E}">
        <p14:creationId xmlns:p14="http://schemas.microsoft.com/office/powerpoint/2010/main" val="9814662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 WITH TUNING PARAMETERS</a:t>
            </a:r>
            <a:endParaRPr lang="en-IN" dirty="0"/>
          </a:p>
        </p:txBody>
      </p:sp>
      <p:sp>
        <p:nvSpPr>
          <p:cNvPr id="3" name="Content Placeholder 2"/>
          <p:cNvSpPr>
            <a:spLocks noGrp="1"/>
          </p:cNvSpPr>
          <p:nvPr>
            <p:ph sz="half" idx="1"/>
          </p:nvPr>
        </p:nvSpPr>
        <p:spPr/>
        <p:txBody>
          <a:bodyPr/>
          <a:lstStyle/>
          <a:p>
            <a:r>
              <a:rPr lang="en-IN" dirty="0" smtClean="0"/>
              <a:t>After we get the tuning parameters we will again fit the model and predict the accuracy from the confusion matrix.</a:t>
            </a:r>
          </a:p>
          <a:p>
            <a:endParaRPr lang="en-IN" dirty="0"/>
          </a:p>
          <a:p>
            <a:r>
              <a:rPr lang="en-IN" dirty="0" smtClean="0"/>
              <a:t>From the output we can see our accuracy has increased from 32% to 47.5%.</a:t>
            </a:r>
          </a:p>
        </p:txBody>
      </p:sp>
      <p:pic>
        <p:nvPicPr>
          <p:cNvPr id="9" name="Picture 8"/>
          <p:cNvPicPr>
            <a:picLocks noChangeAspect="1"/>
          </p:cNvPicPr>
          <p:nvPr/>
        </p:nvPicPr>
        <p:blipFill rotWithShape="1">
          <a:blip r:embed="rId2"/>
          <a:srcRect t="12574"/>
          <a:stretch/>
        </p:blipFill>
        <p:spPr>
          <a:xfrm>
            <a:off x="6410716" y="2521131"/>
            <a:ext cx="5185196" cy="3091870"/>
          </a:xfrm>
          <a:prstGeom prst="rect">
            <a:avLst/>
          </a:prstGeom>
        </p:spPr>
      </p:pic>
    </p:spTree>
    <p:extLst>
      <p:ext uri="{BB962C8B-B14F-4D97-AF65-F5344CB8AC3E}">
        <p14:creationId xmlns:p14="http://schemas.microsoft.com/office/powerpoint/2010/main" val="3974709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B2C18-A023-4B4F-AC11-C88185737AD5}"/>
              </a:ext>
            </a:extLst>
          </p:cNvPr>
          <p:cNvSpPr>
            <a:spLocks noGrp="1"/>
          </p:cNvSpPr>
          <p:nvPr>
            <p:ph type="title"/>
          </p:nvPr>
        </p:nvSpPr>
        <p:spPr>
          <a:xfrm>
            <a:off x="640329" y="303274"/>
            <a:ext cx="10353762" cy="1257300"/>
          </a:xfrm>
        </p:spPr>
        <p:txBody>
          <a:bodyPr>
            <a:normAutofit/>
          </a:bodyPr>
          <a:lstStyle/>
          <a:p>
            <a:r>
              <a:rPr lang="en-US" sz="4000" b="1" dirty="0" smtClean="0">
                <a:ln>
                  <a:solidFill>
                    <a:prstClr val="black">
                      <a:lumMod val="75000"/>
                      <a:lumOff val="25000"/>
                      <a:alpha val="10000"/>
                    </a:prstClr>
                  </a:solidFill>
                </a:ln>
                <a:effectLst>
                  <a:outerShdw blurRad="9525" dist="25400" dir="14640000" algn="tl" rotWithShape="0">
                    <a:prstClr val="black">
                      <a:alpha val="30000"/>
                    </a:prstClr>
                  </a:outerShdw>
                </a:effectLst>
              </a:rPr>
              <a:t>Objective</a:t>
            </a:r>
            <a:endParaRPr lang="en-US" sz="4000" b="1"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
        <p:nvSpPr>
          <p:cNvPr id="3" name="Content Placeholder 2">
            <a:extLst>
              <a:ext uri="{FF2B5EF4-FFF2-40B4-BE49-F238E27FC236}">
                <a16:creationId xmlns:a16="http://schemas.microsoft.com/office/drawing/2014/main" id="{13C0FA42-BD5F-44CE-8462-ABAC5526D951}"/>
              </a:ext>
            </a:extLst>
          </p:cNvPr>
          <p:cNvSpPr>
            <a:spLocks noGrp="1"/>
          </p:cNvSpPr>
          <p:nvPr>
            <p:ph idx="1"/>
          </p:nvPr>
        </p:nvSpPr>
        <p:spPr>
          <a:xfrm>
            <a:off x="846033" y="1734313"/>
            <a:ext cx="10442961" cy="4215491"/>
          </a:xfrm>
        </p:spPr>
        <p:txBody>
          <a:bodyPr vert="horz" lIns="91440" tIns="45720" rIns="91440" bIns="45720" rtlCol="0" anchor="t">
            <a:noAutofit/>
          </a:bodyPr>
          <a:lstStyle/>
          <a:p>
            <a:pPr indent="-305435"/>
            <a:r>
              <a:rPr lang="en-US" sz="2800" b="1" dirty="0" smtClean="0"/>
              <a:t>The prime objective of this project is to recognize emotions </a:t>
            </a:r>
            <a:r>
              <a:rPr lang="en-US" sz="2800" b="1" dirty="0" smtClean="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based </a:t>
            </a:r>
            <a:r>
              <a:rPr lang="en-US" sz="2800" b="1"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on speech audio samples </a:t>
            </a:r>
            <a:r>
              <a:rPr lang="en-US" sz="2800" b="1" dirty="0" smtClean="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using </a:t>
            </a:r>
            <a:r>
              <a:rPr lang="en-US" sz="2800" b="1"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various linear models , Non-Linear models such as  Support Vector Machine, K-Nearest Neighbor, Random Forest and Neural </a:t>
            </a:r>
            <a:r>
              <a:rPr lang="en-US" sz="2800" b="1" dirty="0" smtClean="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Network and classify them in 8 emotion output classes namely, neutral, happy, sad, anger, disgust, Fearful, surprise, calm</a:t>
            </a:r>
            <a:endParaRPr lang="en-US" sz="2800" b="1" dirty="0">
              <a:ln>
                <a:solidFill>
                  <a:prstClr val="black">
                    <a:lumMod val="75000"/>
                    <a:lumOff val="25000"/>
                    <a:alpha val="10000"/>
                  </a:prstClr>
                </a:solidFill>
              </a:ln>
              <a:effectLst>
                <a:outerShdw blurRad="9525" dist="25400" dir="14640000" algn="tl" rotWithShape="0">
                  <a:prstClr val="black">
                    <a:alpha val="30000"/>
                  </a:prstClr>
                </a:outerShdw>
              </a:effectLst>
              <a:cs typeface="Dubai"/>
            </a:endParaRPr>
          </a:p>
          <a:p>
            <a:pPr indent="-305435"/>
            <a:endParaRPr lang="en-US" sz="2800" b="1" dirty="0">
              <a:ln>
                <a:solidFill>
                  <a:prstClr val="black">
                    <a:lumMod val="75000"/>
                    <a:lumOff val="25000"/>
                    <a:alpha val="10000"/>
                  </a:prstClr>
                </a:solidFill>
              </a:ln>
              <a:effectLst>
                <a:outerShdw blurRad="9525" dist="25400" dir="14640000" algn="tl" rotWithShape="0">
                  <a:prstClr val="black">
                    <a:alpha val="30000"/>
                  </a:prstClr>
                </a:outerShdw>
              </a:effectLst>
              <a:cs typeface="Dubai"/>
            </a:endParaRPr>
          </a:p>
        </p:txBody>
      </p:sp>
    </p:spTree>
    <p:extLst>
      <p:ext uri="{BB962C8B-B14F-4D97-AF65-F5344CB8AC3E}">
        <p14:creationId xmlns:p14="http://schemas.microsoft.com/office/powerpoint/2010/main" val="30713639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380" y="114299"/>
            <a:ext cx="10353762" cy="1257300"/>
          </a:xfrm>
        </p:spPr>
        <p:txBody>
          <a:bodyPr/>
          <a:lstStyle/>
          <a:p>
            <a:r>
              <a:rPr lang="en-US" dirty="0" smtClean="0"/>
              <a:t>Neural Networks(with 1 hidden layer)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4743" y="1371599"/>
            <a:ext cx="10058399" cy="5293081"/>
          </a:xfr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103" y="100149"/>
            <a:ext cx="10353762" cy="1257300"/>
          </a:xfrm>
        </p:spPr>
        <p:txBody>
          <a:bodyPr/>
          <a:lstStyle/>
          <a:p>
            <a:r>
              <a:rPr lang="en-US" dirty="0"/>
              <a:t>Neural </a:t>
            </a:r>
            <a:r>
              <a:rPr lang="en-US" dirty="0" smtClean="0"/>
              <a:t>Networks(with 2 hidden layers)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135" y="1318804"/>
            <a:ext cx="10448791" cy="5249773"/>
          </a:xfrm>
        </p:spPr>
      </p:pic>
    </p:spTree>
    <p:extLst>
      <p:ext uri="{BB962C8B-B14F-4D97-AF65-F5344CB8AC3E}">
        <p14:creationId xmlns:p14="http://schemas.microsoft.com/office/powerpoint/2010/main" val="25704642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K-NEAREST NEIGHBOUR </a:t>
            </a:r>
            <a:endParaRPr lang="en-IN" dirty="0"/>
          </a:p>
        </p:txBody>
      </p:sp>
      <p:sp>
        <p:nvSpPr>
          <p:cNvPr id="4" name="Content Placeholder 3"/>
          <p:cNvSpPr>
            <a:spLocks noGrp="1"/>
          </p:cNvSpPr>
          <p:nvPr>
            <p:ph sz="half" idx="1"/>
          </p:nvPr>
        </p:nvSpPr>
        <p:spPr>
          <a:xfrm>
            <a:off x="913795" y="2634438"/>
            <a:ext cx="4856841" cy="3622671"/>
          </a:xfrm>
        </p:spPr>
        <p:txBody>
          <a:bodyPr/>
          <a:lstStyle/>
          <a:p>
            <a:r>
              <a:rPr lang="en-IN" dirty="0" smtClean="0"/>
              <a:t>The accuracy and error for </a:t>
            </a:r>
            <a:r>
              <a:rPr lang="en-IN" dirty="0" err="1" smtClean="0"/>
              <a:t>knn</a:t>
            </a:r>
            <a:r>
              <a:rPr lang="en-IN" dirty="0" smtClean="0"/>
              <a:t> is coming 45% and 54.58 % respectively.</a:t>
            </a:r>
          </a:p>
          <a:p>
            <a:endParaRPr lang="en-IN" dirty="0"/>
          </a:p>
        </p:txBody>
      </p:sp>
      <p:pic>
        <p:nvPicPr>
          <p:cNvPr id="6" name="Content Placeholder 5"/>
          <p:cNvPicPr>
            <a:picLocks noGrp="1" noChangeAspect="1"/>
          </p:cNvPicPr>
          <p:nvPr>
            <p:ph sz="half" idx="2"/>
          </p:nvPr>
        </p:nvPicPr>
        <p:blipFill>
          <a:blip r:embed="rId2"/>
          <a:stretch>
            <a:fillRect/>
          </a:stretch>
        </p:blipFill>
        <p:spPr>
          <a:xfrm>
            <a:off x="6440387" y="3887785"/>
            <a:ext cx="4802574" cy="1912124"/>
          </a:xfrm>
          <a:prstGeom prst="rect">
            <a:avLst/>
          </a:prstGeom>
        </p:spPr>
      </p:pic>
      <p:pic>
        <p:nvPicPr>
          <p:cNvPr id="7" name="Picture 6"/>
          <p:cNvPicPr>
            <a:picLocks noChangeAspect="1"/>
          </p:cNvPicPr>
          <p:nvPr/>
        </p:nvPicPr>
        <p:blipFill>
          <a:blip r:embed="rId3"/>
          <a:stretch>
            <a:fillRect/>
          </a:stretch>
        </p:blipFill>
        <p:spPr>
          <a:xfrm>
            <a:off x="6440386" y="2292091"/>
            <a:ext cx="4802574" cy="1595694"/>
          </a:xfrm>
          <a:prstGeom prst="rect">
            <a:avLst/>
          </a:prstGeom>
        </p:spPr>
      </p:pic>
    </p:spTree>
    <p:extLst>
      <p:ext uri="{BB962C8B-B14F-4D97-AF65-F5344CB8AC3E}">
        <p14:creationId xmlns:p14="http://schemas.microsoft.com/office/powerpoint/2010/main" val="11703908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341" y="139581"/>
            <a:ext cx="10353762" cy="1261872"/>
          </a:xfrm>
        </p:spPr>
        <p:txBody>
          <a:bodyPr/>
          <a:lstStyle/>
          <a:p>
            <a:r>
              <a:rPr lang="en-US" dirty="0" smtClean="0"/>
              <a:t>Overall Summary of all models implemented</a:t>
            </a:r>
            <a:endParaRPr lang="en-US" dirty="0"/>
          </a:p>
        </p:txBody>
      </p:sp>
      <p:sp>
        <p:nvSpPr>
          <p:cNvPr id="3" name="Content Placeholder 2"/>
          <p:cNvSpPr>
            <a:spLocks noGrp="1"/>
          </p:cNvSpPr>
          <p:nvPr>
            <p:ph sz="half" idx="1"/>
          </p:nvPr>
        </p:nvSpPr>
        <p:spPr/>
        <p:txBody>
          <a:bodyPr/>
          <a:lstStyle/>
          <a:p>
            <a:r>
              <a:rPr lang="en-IN" dirty="0" smtClean="0"/>
              <a:t>Here we have compared all the linear and non linear models we have implemented.</a:t>
            </a:r>
          </a:p>
          <a:p>
            <a:r>
              <a:rPr lang="en-IN" dirty="0" smtClean="0"/>
              <a:t>We can clearly see that </a:t>
            </a:r>
            <a:r>
              <a:rPr lang="en-IN" dirty="0" err="1" smtClean="0"/>
              <a:t>svm</a:t>
            </a:r>
            <a:r>
              <a:rPr lang="en-IN" dirty="0" smtClean="0"/>
              <a:t>( with tuning parameter) have got the highest accuracy compared with the all other models.</a:t>
            </a:r>
          </a:p>
          <a:p>
            <a:r>
              <a:rPr lang="en-IN" dirty="0" smtClean="0"/>
              <a:t>And </a:t>
            </a:r>
            <a:r>
              <a:rPr lang="en-IN" dirty="0" err="1" smtClean="0"/>
              <a:t>lda</a:t>
            </a:r>
            <a:r>
              <a:rPr lang="en-IN" dirty="0" smtClean="0"/>
              <a:t> has got the least accuracy.</a:t>
            </a:r>
          </a:p>
          <a:p>
            <a:endParaRPr lang="en-IN" dirty="0" smtClean="0"/>
          </a:p>
          <a:p>
            <a:endParaRPr lang="en-US" dirty="0"/>
          </a:p>
        </p:txBody>
      </p:sp>
      <p:graphicFrame>
        <p:nvGraphicFramePr>
          <p:cNvPr id="5" name="Content Placeholder 4"/>
          <p:cNvGraphicFramePr>
            <a:graphicFrameLocks noGrp="1"/>
          </p:cNvGraphicFramePr>
          <p:nvPr>
            <p:ph sz="half" idx="2"/>
          </p:nvPr>
        </p:nvGraphicFramePr>
        <p:xfrm>
          <a:off x="5674407" y="1777525"/>
          <a:ext cx="6093152" cy="4717277"/>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6246976" y="1529697"/>
            <a:ext cx="5118931" cy="369332"/>
          </a:xfrm>
          <a:prstGeom prst="rect">
            <a:avLst/>
          </a:prstGeom>
          <a:noFill/>
        </p:spPr>
        <p:txBody>
          <a:bodyPr wrap="square" rtlCol="0">
            <a:spAutoFit/>
          </a:bodyPr>
          <a:lstStyle/>
          <a:p>
            <a:r>
              <a:rPr lang="en-US" b="1" u="sng" dirty="0" smtClean="0"/>
              <a:t> </a:t>
            </a:r>
            <a:r>
              <a:rPr lang="en-US" b="1" u="sng" smtClean="0"/>
              <a:t>Accuracy  plot  </a:t>
            </a:r>
            <a:endParaRPr lang="en-US" b="1" u="sng" dirty="0"/>
          </a:p>
        </p:txBody>
      </p:sp>
    </p:spTree>
    <p:extLst>
      <p:ext uri="{BB962C8B-B14F-4D97-AF65-F5344CB8AC3E}">
        <p14:creationId xmlns:p14="http://schemas.microsoft.com/office/powerpoint/2010/main" val="40873012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520" y="2429854"/>
            <a:ext cx="10353762" cy="1257300"/>
          </a:xfrm>
        </p:spPr>
        <p:txBody>
          <a:bodyPr/>
          <a:lstStyle/>
          <a:p>
            <a:r>
              <a:rPr lang="en-US" b="1" dirty="0" smtClean="0"/>
              <a:t>THANK YOU</a:t>
            </a:r>
            <a:endParaRPr lang="en-US"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612" y="0"/>
            <a:ext cx="10353762" cy="1257300"/>
          </a:xfrm>
        </p:spPr>
        <p:txBody>
          <a:bodyPr/>
          <a:lstStyle/>
          <a:p>
            <a:r>
              <a:rPr lang="en-GB" b="1" dirty="0" smtClean="0"/>
              <a:t>Description of Dataset</a:t>
            </a:r>
            <a:endParaRPr lang="en-US" b="1" dirty="0"/>
          </a:p>
        </p:txBody>
      </p:sp>
      <p:sp>
        <p:nvSpPr>
          <p:cNvPr id="3" name="Content Placeholder 2"/>
          <p:cNvSpPr>
            <a:spLocks noGrp="1"/>
          </p:cNvSpPr>
          <p:nvPr>
            <p:ph idx="1"/>
          </p:nvPr>
        </p:nvSpPr>
        <p:spPr>
          <a:xfrm>
            <a:off x="333286" y="1820253"/>
            <a:ext cx="11733376" cy="3928215"/>
          </a:xfrm>
        </p:spPr>
        <p:txBody>
          <a:bodyPr>
            <a:noAutofit/>
          </a:bodyPr>
          <a:lstStyle/>
          <a:p>
            <a:r>
              <a:rPr lang="en-US" sz="2800" b="1" dirty="0" smtClean="0"/>
              <a:t>Dataset- The Ryerson Audio-Visual Database of Emotional Speech and Song (RAVDESS)</a:t>
            </a:r>
          </a:p>
          <a:p>
            <a:r>
              <a:rPr lang="en-US" sz="2800" b="1" dirty="0" smtClean="0"/>
              <a:t>The database contains 24 professional actors (12 female, 12 male), vocalizing two lexically-matched statements in a neutral North American accent. Speech includes calm, happy, sad, angry, fearful, surprise, and disgust expressions.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7847" y="743484"/>
            <a:ext cx="5144568" cy="5315484"/>
          </a:xfrm>
        </p:spPr>
        <p:txBody>
          <a:bodyPr>
            <a:normAutofit lnSpcReduction="10000"/>
          </a:bodyPr>
          <a:lstStyle/>
          <a:p>
            <a:r>
              <a:rPr lang="en-US" sz="2800" b="1" dirty="0" smtClean="0"/>
              <a:t>Each expression is produced at two levels of emotional intensity (normal, strong), with an additional neutral expression. </a:t>
            </a:r>
          </a:p>
          <a:p>
            <a:r>
              <a:rPr lang="en-US" sz="2800" b="1" dirty="0" smtClean="0"/>
              <a:t>All conditions are available in three modality formats: Audio-only, Audio-Video and Video-only (no sound).  </a:t>
            </a:r>
          </a:p>
          <a:p>
            <a:r>
              <a:rPr lang="en-US" sz="2800" b="1" dirty="0" smtClean="0"/>
              <a:t>In our project ,we are only using audio speech signals.</a:t>
            </a:r>
          </a:p>
          <a:p>
            <a:endParaRPr lang="en-US" sz="2800" dirty="0"/>
          </a:p>
        </p:txBody>
      </p:sp>
      <p:pic>
        <p:nvPicPr>
          <p:cNvPr id="4" name="Picture 2"/>
          <p:cNvPicPr>
            <a:picLocks noChangeAspect="1" noChangeArrowheads="1"/>
          </p:cNvPicPr>
          <p:nvPr/>
        </p:nvPicPr>
        <p:blipFill>
          <a:blip r:embed="rId2"/>
          <a:srcRect/>
          <a:stretch>
            <a:fillRect/>
          </a:stretch>
        </p:blipFill>
        <p:spPr bwMode="auto">
          <a:xfrm>
            <a:off x="7016097" y="752030"/>
            <a:ext cx="4648911" cy="53530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File naming convention</a:t>
            </a:r>
            <a:r>
              <a:rPr lang="en-US" sz="1800" dirty="0" smtClean="0"/>
              <a:t/>
            </a:r>
            <a:br>
              <a:rPr lang="en-US" sz="1800" dirty="0" smtClean="0"/>
            </a:br>
            <a:r>
              <a:rPr lang="en-US" sz="1800" dirty="0" smtClean="0"/>
              <a:t/>
            </a:r>
            <a:br>
              <a:rPr lang="en-US" sz="1800" dirty="0" smtClean="0"/>
            </a:br>
            <a:r>
              <a:rPr lang="en-US" sz="1800" b="1" dirty="0" smtClean="0">
                <a:latin typeface="Times New Roman" pitchFamily="18" charset="0"/>
                <a:cs typeface="Times New Roman" pitchFamily="18" charset="0"/>
              </a:rPr>
              <a:t>Each of the 7356 RAVDESS files has a unique filename. The filename consists of a 7-part numerical identifier (e.g., 02-01-06-01-02-01-12.mp4). These identifiers define the stimulus characteristics</a:t>
            </a:r>
            <a:r>
              <a:rPr lang="en-US" sz="1800" dirty="0" smtClean="0"/>
              <a:t>:</a:t>
            </a:r>
            <a:endParaRPr lang="en-US" sz="1800" dirty="0"/>
          </a:p>
        </p:txBody>
      </p:sp>
      <p:sp>
        <p:nvSpPr>
          <p:cNvPr id="3" name="Content Placeholder 2"/>
          <p:cNvSpPr>
            <a:spLocks noGrp="1"/>
          </p:cNvSpPr>
          <p:nvPr>
            <p:ph idx="1"/>
          </p:nvPr>
        </p:nvSpPr>
        <p:spPr/>
        <p:txBody>
          <a:bodyPr>
            <a:noAutofit/>
          </a:bodyPr>
          <a:lstStyle/>
          <a:p>
            <a:pPr>
              <a:buNone/>
            </a:pPr>
            <a:r>
              <a:rPr lang="en-US" sz="2000" b="1" dirty="0" smtClean="0"/>
              <a:t>Filename identifiers </a:t>
            </a:r>
          </a:p>
          <a:p>
            <a:r>
              <a:rPr lang="en-US" sz="2000" b="1" dirty="0" smtClean="0"/>
              <a:t>Modality (01 = full-AV, 02 = video-only, 03 = audio-only).</a:t>
            </a:r>
          </a:p>
          <a:p>
            <a:r>
              <a:rPr lang="en-US" sz="2000" b="1" dirty="0" smtClean="0"/>
              <a:t>Vocal channel (01 = speech, 02 = song).</a:t>
            </a:r>
          </a:p>
          <a:p>
            <a:r>
              <a:rPr lang="en-US" sz="2000" b="1" dirty="0" smtClean="0"/>
              <a:t>Emotion (01 = neutral, 02 = calm, 03 = happy, 04 = sad, 05 = angry, 06 = fearful, 07 = disgust, 08 = surprised).</a:t>
            </a:r>
          </a:p>
          <a:p>
            <a:r>
              <a:rPr lang="en-US" sz="2000" b="1" dirty="0" smtClean="0"/>
              <a:t>Emotional intensity (01 = normal, 02 = strong). NOTE: There is no strong intensity for the 'neutral' emotion.</a:t>
            </a:r>
          </a:p>
          <a:p>
            <a:r>
              <a:rPr lang="en-US" sz="2000" b="1" dirty="0" smtClean="0"/>
              <a:t>Statement (01 = "Kids are talking by the door", 02 = "Dogs are sitting by the door").</a:t>
            </a:r>
          </a:p>
          <a:p>
            <a:r>
              <a:rPr lang="en-US" sz="2000" b="1" dirty="0" smtClean="0"/>
              <a:t>Repetition (01 = 1st repetition, 02 = 2nd repetition).</a:t>
            </a:r>
          </a:p>
          <a:p>
            <a:r>
              <a:rPr lang="en-US" sz="2000" b="1" dirty="0" smtClean="0"/>
              <a:t>Actor (01 to 24. Odd numbered actors are male, even numbered actors are female)</a:t>
            </a:r>
            <a:r>
              <a:rPr lang="en-US" sz="2000" dirty="0" smtClean="0"/>
              <a:t>.</a:t>
            </a:r>
          </a:p>
          <a:p>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919" y="550833"/>
            <a:ext cx="7229742" cy="1216899"/>
          </a:xfrm>
        </p:spPr>
        <p:txBody>
          <a:bodyPr>
            <a:normAutofit/>
          </a:bodyPr>
          <a:lstStyle/>
          <a:p>
            <a:r>
              <a:rPr lang="en-US" sz="2400" b="1" dirty="0" smtClean="0"/>
              <a:t>Filename example: 02-01-06-01-02-01-12.mp4 </a:t>
            </a:r>
            <a:br>
              <a:rPr lang="en-US" sz="2400" b="1" dirty="0" smtClean="0"/>
            </a:br>
            <a:endParaRPr lang="en-US" sz="2400" b="1" dirty="0"/>
          </a:p>
        </p:txBody>
      </p:sp>
      <p:sp>
        <p:nvSpPr>
          <p:cNvPr id="3" name="Content Placeholder 2"/>
          <p:cNvSpPr>
            <a:spLocks noGrp="1"/>
          </p:cNvSpPr>
          <p:nvPr>
            <p:ph idx="1"/>
          </p:nvPr>
        </p:nvSpPr>
        <p:spPr/>
        <p:txBody>
          <a:bodyPr>
            <a:normAutofit lnSpcReduction="10000"/>
          </a:bodyPr>
          <a:lstStyle/>
          <a:p>
            <a:r>
              <a:rPr lang="en-US" dirty="0" smtClean="0"/>
              <a:t>Video-only (02)</a:t>
            </a:r>
          </a:p>
          <a:p>
            <a:r>
              <a:rPr lang="en-US" dirty="0" smtClean="0"/>
              <a:t>Speech (01)</a:t>
            </a:r>
          </a:p>
          <a:p>
            <a:r>
              <a:rPr lang="en-US" dirty="0" smtClean="0"/>
              <a:t>Fearful (06)</a:t>
            </a:r>
          </a:p>
          <a:p>
            <a:r>
              <a:rPr lang="en-US" dirty="0" smtClean="0"/>
              <a:t>Normal intensity (01)</a:t>
            </a:r>
          </a:p>
          <a:p>
            <a:r>
              <a:rPr lang="en-US" dirty="0" smtClean="0"/>
              <a:t>Statement "dogs" (02)</a:t>
            </a:r>
          </a:p>
          <a:p>
            <a:r>
              <a:rPr lang="en-US" dirty="0" smtClean="0"/>
              <a:t>1st Repetition (01)</a:t>
            </a:r>
          </a:p>
          <a:p>
            <a:r>
              <a:rPr lang="en-US" dirty="0" smtClean="0"/>
              <a:t>12th Actor (12)</a:t>
            </a:r>
          </a:p>
          <a:p>
            <a:r>
              <a:rPr lang="en-US" dirty="0" smtClean="0"/>
              <a:t>Female, as the actor ID number is even.</a:t>
            </a:r>
          </a:p>
          <a:p>
            <a:endParaRPr lang="en-US" dirty="0"/>
          </a:p>
        </p:txBody>
      </p:sp>
      <p:pic>
        <p:nvPicPr>
          <p:cNvPr id="5" name="Picture 4" descr="sffg.PNG"/>
          <p:cNvPicPr>
            <a:picLocks noChangeAspect="1"/>
          </p:cNvPicPr>
          <p:nvPr/>
        </p:nvPicPr>
        <p:blipFill>
          <a:blip r:embed="rId2"/>
          <a:stretch>
            <a:fillRect/>
          </a:stretch>
        </p:blipFill>
        <p:spPr>
          <a:xfrm>
            <a:off x="7800975" y="396400"/>
            <a:ext cx="3943350" cy="6225616"/>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of Data Pre-processing</a:t>
            </a:r>
            <a:endParaRPr lang="en-US" dirty="0"/>
          </a:p>
        </p:txBody>
      </p:sp>
      <p:sp>
        <p:nvSpPr>
          <p:cNvPr id="5" name="Content Placeholder 4"/>
          <p:cNvSpPr>
            <a:spLocks noGrp="1"/>
          </p:cNvSpPr>
          <p:nvPr>
            <p:ph idx="1"/>
          </p:nvPr>
        </p:nvSpPr>
        <p:spPr>
          <a:xfrm>
            <a:off x="809625" y="2076450"/>
            <a:ext cx="4314825" cy="3714749"/>
          </a:xfrm>
        </p:spPr>
        <p:txBody>
          <a:bodyPr/>
          <a:lstStyle/>
          <a:p>
            <a:r>
              <a:rPr lang="en-US" dirty="0" smtClean="0"/>
              <a:t>We first labeled the data using python and then extracted the features using </a:t>
            </a:r>
            <a:r>
              <a:rPr lang="en-US" dirty="0" err="1" smtClean="0"/>
              <a:t>librosa</a:t>
            </a:r>
            <a:r>
              <a:rPr lang="en-US" dirty="0" smtClean="0"/>
              <a:t> library.</a:t>
            </a:r>
          </a:p>
          <a:p>
            <a:endParaRPr lang="en-US" dirty="0" smtClean="0"/>
          </a:p>
          <a:p>
            <a:endParaRPr lang="en-US" dirty="0"/>
          </a:p>
        </p:txBody>
      </p:sp>
      <p:pic>
        <p:nvPicPr>
          <p:cNvPr id="6" name="Picture 5" descr="py1.PNG"/>
          <p:cNvPicPr>
            <a:picLocks noChangeAspect="1"/>
          </p:cNvPicPr>
          <p:nvPr/>
        </p:nvPicPr>
        <p:blipFill>
          <a:blip r:embed="rId2"/>
          <a:stretch>
            <a:fillRect/>
          </a:stretch>
        </p:blipFill>
        <p:spPr>
          <a:xfrm>
            <a:off x="5637733" y="2177362"/>
            <a:ext cx="5796208" cy="235653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0"/>
            <a:ext cx="10353762" cy="1257300"/>
          </a:xfrm>
        </p:spPr>
        <p:txBody>
          <a:bodyPr/>
          <a:lstStyle/>
          <a:p>
            <a:r>
              <a:rPr lang="en-US" dirty="0" smtClean="0"/>
              <a:t>Python code for labeling data</a:t>
            </a:r>
            <a:endParaRPr lang="en-US" dirty="0"/>
          </a:p>
        </p:txBody>
      </p:sp>
      <p:pic>
        <p:nvPicPr>
          <p:cNvPr id="4" name="Content Placeholder 3" descr="py2.PNG"/>
          <p:cNvPicPr>
            <a:picLocks noGrp="1" noChangeAspect="1"/>
          </p:cNvPicPr>
          <p:nvPr>
            <p:ph idx="1"/>
          </p:nvPr>
        </p:nvPicPr>
        <p:blipFill>
          <a:blip r:embed="rId2"/>
          <a:stretch>
            <a:fillRect/>
          </a:stretch>
        </p:blipFill>
        <p:spPr>
          <a:xfrm>
            <a:off x="5867400" y="1085850"/>
            <a:ext cx="5839093" cy="5534025"/>
          </a:xfrm>
        </p:spPr>
      </p:pic>
      <p:sp>
        <p:nvSpPr>
          <p:cNvPr id="5" name="TextBox 4"/>
          <p:cNvSpPr txBox="1"/>
          <p:nvPr/>
        </p:nvSpPr>
        <p:spPr>
          <a:xfrm>
            <a:off x="180975" y="2057400"/>
            <a:ext cx="5362575" cy="2585323"/>
          </a:xfrm>
          <a:prstGeom prst="rect">
            <a:avLst/>
          </a:prstGeom>
          <a:noFill/>
        </p:spPr>
        <p:txBody>
          <a:bodyPr wrap="square" rtlCol="0">
            <a:spAutoFit/>
          </a:bodyPr>
          <a:lstStyle/>
          <a:p>
            <a:r>
              <a:rPr lang="en-US" dirty="0" smtClean="0"/>
              <a:t>as in the naming convention we saw that from 6 to -16 represents the emotion part and 18 to -4 represented the actor number</a:t>
            </a:r>
          </a:p>
          <a:p>
            <a:endParaRPr lang="en-US" dirty="0" smtClean="0"/>
          </a:p>
          <a:p>
            <a:r>
              <a:rPr lang="en-US" dirty="0" smtClean="0"/>
              <a:t>And in the dataset all the odd numbered actors are male and all the female numbered actors are female.</a:t>
            </a:r>
          </a:p>
          <a:p>
            <a:endParaRPr lang="en-US" dirty="0" smtClean="0"/>
          </a:p>
          <a:p>
            <a:r>
              <a:rPr lang="en-US" dirty="0" smtClean="0"/>
              <a:t>So based on these , we labeled the data</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Georgia Pro"/>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Dubai"/>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emplate>office theme</Template>
  <TotalTime>1304</TotalTime>
  <Words>810</Words>
  <Application>Microsoft Office PowerPoint</Application>
  <PresentationFormat>Widescreen</PresentationFormat>
  <Paragraphs>111</Paragraphs>
  <Slides>34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Britannic Bold</vt:lpstr>
      <vt:lpstr>Calibri</vt:lpstr>
      <vt:lpstr>Calibri Light</vt:lpstr>
      <vt:lpstr>Dubai</vt:lpstr>
      <vt:lpstr>Georgia Pro</vt:lpstr>
      <vt:lpstr>Times New Roman</vt:lpstr>
      <vt:lpstr>Trebuchet MS</vt:lpstr>
      <vt:lpstr>Wingdings 2</vt:lpstr>
      <vt:lpstr>SlateVTI</vt:lpstr>
      <vt:lpstr>EMOTION  RECOGNITION USING SPEECH SIGNALS</vt:lpstr>
      <vt:lpstr>Introduction</vt:lpstr>
      <vt:lpstr>Objective</vt:lpstr>
      <vt:lpstr>Description of Dataset</vt:lpstr>
      <vt:lpstr>PowerPoint Presentation</vt:lpstr>
      <vt:lpstr>File naming convention  Each of the 7356 RAVDESS files has a unique filename. The filename consists of a 7-part numerical identifier (e.g., 02-01-06-01-02-01-12.mp4). These identifiers define the stimulus characteristics:</vt:lpstr>
      <vt:lpstr>Filename example: 02-01-06-01-02-01-12.mp4  </vt:lpstr>
      <vt:lpstr>Details of Data Pre-processing</vt:lpstr>
      <vt:lpstr>Python code for labeling data</vt:lpstr>
      <vt:lpstr>Feature extraction </vt:lpstr>
      <vt:lpstr>Dataset after labeling and feature extraction</vt:lpstr>
      <vt:lpstr>Analyzing The Data</vt:lpstr>
      <vt:lpstr>Overview of Linear models used </vt:lpstr>
      <vt:lpstr>Summary of linear model </vt:lpstr>
      <vt:lpstr>Confusion matrix</vt:lpstr>
      <vt:lpstr>OUTPUT</vt:lpstr>
      <vt:lpstr>  Cross Validation </vt:lpstr>
      <vt:lpstr>Leave one out cross validation</vt:lpstr>
      <vt:lpstr>Summary of LOOCV</vt:lpstr>
      <vt:lpstr>10-fold Cross validation</vt:lpstr>
      <vt:lpstr>ROC CURVE</vt:lpstr>
      <vt:lpstr>Analysing the LDA AND PCA</vt:lpstr>
      <vt:lpstr>Overview of  Non-Linear models (Decision trees)</vt:lpstr>
      <vt:lpstr>Random Forest </vt:lpstr>
      <vt:lpstr>Random Forest</vt:lpstr>
      <vt:lpstr>Random Forest</vt:lpstr>
      <vt:lpstr>Support Vector Machines</vt:lpstr>
      <vt:lpstr>Support Vector Machines after Tuning</vt:lpstr>
      <vt:lpstr>OUTPUT WITH TUNING PARAMETERS</vt:lpstr>
      <vt:lpstr>Neural Networks(with 1 hidden layer)</vt:lpstr>
      <vt:lpstr>Neural Networks(with 2 hidden layers)</vt:lpstr>
      <vt:lpstr>K-NEAREST NEIGHBOUR </vt:lpstr>
      <vt:lpstr>Overall Summary of all models implemented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Yasu</dc:creator>
  <cp:lastModifiedBy>TheEnigma</cp:lastModifiedBy>
  <cp:revision>232</cp:revision>
  <dcterms:created xsi:type="dcterms:W3CDTF">2019-10-27T15:13:58Z</dcterms:created>
  <dcterms:modified xsi:type="dcterms:W3CDTF">2019-10-28T18:27:02Z</dcterms:modified>
</cp:coreProperties>
</file>