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39">
          <p15:clr>
            <a:srgbClr val="9AA0A6"/>
          </p15:clr>
        </p15:guide>
        <p15:guide id="2" pos="5207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2" roundtripDataSignature="AMtx7mjkfGsk1UPWIHb3i393EN7mOQ/W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9"/>
        <p:guide pos="520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customschemas.google.com/relationships/presentationmetadata" Target="metadata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247f90c7d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d247f90c7d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5d36ee7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5d36ee7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247f90c7d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d247f90c7d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5fcd618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5fcd618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5fcd6181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5fcd6181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Data parallelism approach lets us to speed up the convergence of the model by distributing the training among the workers and utilizing each worker’s compute power.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parallelism during the training phase becomes a necessity.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communication involves large amounts of data, the network becomes the bottleneck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which reduces the number of bits of each element in the gradient tensor (e.g., cast float32 to float8);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QSGD quantizes each component of the stochastic gradient via randomized rounding to a discrete set of values (i.e., code-words) that preserve the statistical properties of the original stochastic gradient.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a2784f7c8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7a2784f7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which transmits only a few elements per tensor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d2e93828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cd2e9382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Accuracy: LeNet-5 on CIFAR around 73 for 10 epochs, MNIST 95% with adam 98%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among the first published CNNs to capture wide attention for its performance on computer vision tasks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It is a multi-layer convolution neural network for image classification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They used this architecture for recognizing the handwritten and machine-printed characters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LeNet-5 CNN architecture is made up of 7 layers. The layer composition consists of 3 convolutional layers, 2 subsampling layers and 2 fully connected layers.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247f90c7d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d247f90c7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Accuracy: VGG11 on CIFAR10 around 91.6 for 50 epochs, LeNet on MNIST  97%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VGG came into picture as it addresses the depth of CNNs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247f90c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d247f90c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247f90c7d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d247f90c7d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Intel(R) Xeon(R) CPU @ 2.30GHz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Gold section Intro">
  <p:cSld name="Gold chapter break or bold statement gold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311700" y="228600"/>
            <a:ext cx="62463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11" name="Google Shape;11;p16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75146" y="4168101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Blank">
  <p:cSld name="CUSTOM_7">
    <p:bg>
      <p:bgPr>
        <a:noFill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Text with small vertical photo to the right">
  <p:cSld name="CUSTOM_5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/>
          <p:nvPr/>
        </p:nvSpPr>
        <p:spPr>
          <a:xfrm>
            <a:off x="5057900" y="-12950"/>
            <a:ext cx="4086000" cy="51864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a photo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>
            <a:off x="435500" y="1323225"/>
            <a:ext cx="4622400" cy="3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type="title"/>
          </p:nvPr>
        </p:nvSpPr>
        <p:spPr>
          <a:xfrm>
            <a:off x="311704" y="228500"/>
            <a:ext cx="466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Text with small vertical photo to the right 1">
  <p:cSld name="CUSTOM_5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/>
          <p:nvPr/>
        </p:nvSpPr>
        <p:spPr>
          <a:xfrm>
            <a:off x="2537350" y="-12950"/>
            <a:ext cx="6606600" cy="51864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7"/>
          <p:cNvSpPr txBox="1"/>
          <p:nvPr>
            <p:ph type="title"/>
          </p:nvPr>
        </p:nvSpPr>
        <p:spPr>
          <a:xfrm>
            <a:off x="311702" y="228500"/>
            <a:ext cx="208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Chapter break agenda black with bracket">
  <p:cSld name="Custom Layout 1 1_1">
    <p:bg>
      <p:bgPr>
        <a:solidFill>
          <a:srgbClr val="00000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type="title"/>
          </p:nvPr>
        </p:nvSpPr>
        <p:spPr>
          <a:xfrm>
            <a:off x="565856" y="2045225"/>
            <a:ext cx="278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" name="Google Shape;48;p28"/>
          <p:cNvSpPr txBox="1"/>
          <p:nvPr/>
        </p:nvSpPr>
        <p:spPr>
          <a:xfrm>
            <a:off x="3625600" y="247875"/>
            <a:ext cx="1057200" cy="46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0"/>
              <a:buFont typeface="Arial"/>
              <a:buNone/>
            </a:pPr>
            <a:r>
              <a:rPr b="0" i="0" lang="en" sz="2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8"/>
          <p:cNvSpPr txBox="1"/>
          <p:nvPr>
            <p:ph idx="1" type="subTitle"/>
          </p:nvPr>
        </p:nvSpPr>
        <p:spPr>
          <a:xfrm>
            <a:off x="4931762" y="508875"/>
            <a:ext cx="3737100" cy="4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 Left heading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type="title"/>
          </p:nvPr>
        </p:nvSpPr>
        <p:spPr>
          <a:xfrm>
            <a:off x="328581" y="228600"/>
            <a:ext cx="226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Speaker Intro Black (small photo)">
  <p:cSld name="CUSTOM_6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type="title"/>
          </p:nvPr>
        </p:nvSpPr>
        <p:spPr>
          <a:xfrm>
            <a:off x="3677529" y="1283225"/>
            <a:ext cx="518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/>
          <p:nvPr/>
        </p:nvSpPr>
        <p:spPr>
          <a:xfrm>
            <a:off x="849150" y="1123950"/>
            <a:ext cx="1980000" cy="20025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0"/>
          <p:cNvSpPr txBox="1"/>
          <p:nvPr>
            <p:ph idx="1" type="subTitle"/>
          </p:nvPr>
        </p:nvSpPr>
        <p:spPr>
          <a:xfrm>
            <a:off x="3677529" y="1047750"/>
            <a:ext cx="4838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highlight>
                  <a:schemeClr val="accent1"/>
                </a:highlight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2" type="body"/>
          </p:nvPr>
        </p:nvSpPr>
        <p:spPr>
          <a:xfrm>
            <a:off x="3784450" y="2990850"/>
            <a:ext cx="48387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 Left headline with text and subheading">
  <p:cSld name="1_19 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/>
          <p:nvPr>
            <p:ph type="title"/>
          </p:nvPr>
        </p:nvSpPr>
        <p:spPr>
          <a:xfrm>
            <a:off x="311705" y="228500"/>
            <a:ext cx="33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31"/>
          <p:cNvSpPr txBox="1"/>
          <p:nvPr>
            <p:ph idx="1" type="body"/>
          </p:nvPr>
        </p:nvSpPr>
        <p:spPr>
          <a:xfrm>
            <a:off x="429869" y="1412913"/>
            <a:ext cx="33789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Title plus gold horizontal block">
  <p:cSld name="CUSTOM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/>
          <p:nvPr/>
        </p:nvSpPr>
        <p:spPr>
          <a:xfrm>
            <a:off x="-19225" y="1760200"/>
            <a:ext cx="9163200" cy="34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2"/>
          <p:cNvSpPr txBox="1"/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32"/>
          <p:cNvSpPr txBox="1"/>
          <p:nvPr>
            <p:ph idx="1" type="body"/>
          </p:nvPr>
        </p:nvSpPr>
        <p:spPr>
          <a:xfrm>
            <a:off x="429868" y="2062715"/>
            <a:ext cx="7820400" cy="23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Text with Photo Web Standard">
  <p:cSld name="CUSTOM_9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/>
          <p:nvPr/>
        </p:nvSpPr>
        <p:spPr>
          <a:xfrm>
            <a:off x="-75575" y="-13875"/>
            <a:ext cx="9219600" cy="24294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3"/>
          <p:cNvSpPr/>
          <p:nvPr>
            <p:ph idx="2" type="pic"/>
          </p:nvPr>
        </p:nvSpPr>
        <p:spPr>
          <a:xfrm>
            <a:off x="-76200" y="0"/>
            <a:ext cx="9220200" cy="24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33"/>
          <p:cNvSpPr/>
          <p:nvPr/>
        </p:nvSpPr>
        <p:spPr>
          <a:xfrm>
            <a:off x="1568725" y="1732650"/>
            <a:ext cx="6415500" cy="341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3"/>
          <p:cNvSpPr txBox="1"/>
          <p:nvPr/>
        </p:nvSpPr>
        <p:spPr>
          <a:xfrm>
            <a:off x="1681950" y="2380875"/>
            <a:ext cx="6184200" cy="276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3"/>
          <p:cNvSpPr txBox="1"/>
          <p:nvPr>
            <p:ph type="title"/>
          </p:nvPr>
        </p:nvSpPr>
        <p:spPr>
          <a:xfrm>
            <a:off x="1568725" y="1856915"/>
            <a:ext cx="599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Headline with text 1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/>
          <p:nvPr>
            <p:ph idx="1" type="body"/>
          </p:nvPr>
        </p:nvSpPr>
        <p:spPr>
          <a:xfrm>
            <a:off x="429868" y="1204825"/>
            <a:ext cx="782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34"/>
          <p:cNvSpPr txBox="1"/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Title plus white horizontal block  and gold heading">
  <p:cSld name="CUSTOM_2_1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/>
        </p:nvSpPr>
        <p:spPr>
          <a:xfrm>
            <a:off x="-9600" y="-40250"/>
            <a:ext cx="9261000" cy="180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15" name="Google Shape;15;p17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75146" y="4168101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Title plus white horizontal block and black heading">
  <p:cSld name="CUSTOM_2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/>
          <p:nvPr/>
        </p:nvSpPr>
        <p:spPr>
          <a:xfrm>
            <a:off x="-9600" y="-40250"/>
            <a:ext cx="9261000" cy="18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5"/>
          <p:cNvSpPr txBox="1"/>
          <p:nvPr>
            <p:ph type="title"/>
          </p:nvPr>
        </p:nvSpPr>
        <p:spPr>
          <a:xfrm>
            <a:off x="311700" y="228600"/>
            <a:ext cx="85206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76" name="Google Shape;76;p35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75146" y="4168101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Title plus white horizontal block and black heading 1">
  <p:cSld name="CUSTOM_2_1_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6"/>
          <p:cNvSpPr/>
          <p:nvPr/>
        </p:nvSpPr>
        <p:spPr>
          <a:xfrm>
            <a:off x="-9600" y="-40250"/>
            <a:ext cx="9261000" cy="18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6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80" name="Google Shape;80;p36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75146" y="4168101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Headline with 3 column 2">
  <p:cSld name="1_Title only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37"/>
          <p:cNvPicPr preferRelativeResize="0"/>
          <p:nvPr/>
        </p:nvPicPr>
        <p:blipFill rotWithShape="1">
          <a:blip r:embed="rId2">
            <a:alphaModFix/>
          </a:blip>
          <a:srcRect b="0" l="67797" r="-92" t="0"/>
          <a:stretch/>
        </p:blipFill>
        <p:spPr>
          <a:xfrm>
            <a:off x="0" y="0"/>
            <a:ext cx="29532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7"/>
          <p:cNvSpPr txBox="1"/>
          <p:nvPr>
            <p:ph type="title"/>
          </p:nvPr>
        </p:nvSpPr>
        <p:spPr>
          <a:xfrm>
            <a:off x="322954" y="242402"/>
            <a:ext cx="24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37"/>
          <p:cNvSpPr txBox="1"/>
          <p:nvPr>
            <p:ph idx="1" type="body"/>
          </p:nvPr>
        </p:nvSpPr>
        <p:spPr>
          <a:xfrm>
            <a:off x="3371850" y="323850"/>
            <a:ext cx="2514600" cy="29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2" type="body"/>
          </p:nvPr>
        </p:nvSpPr>
        <p:spPr>
          <a:xfrm>
            <a:off x="6305081" y="323850"/>
            <a:ext cx="2514600" cy="29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Headline with text  1 black background">
  <p:cSld name="1_19 Headline with text 1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 txBox="1"/>
          <p:nvPr>
            <p:ph idx="1" type="body"/>
          </p:nvPr>
        </p:nvSpPr>
        <p:spPr>
          <a:xfrm>
            <a:off x="427125" y="1204825"/>
            <a:ext cx="7704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8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Two Column Format Gold Right">
  <p:cSld name="Section title and description">
    <p:bg>
      <p:bgPr>
        <a:solidFill>
          <a:schemeClr val="accen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9"/>
          <p:cNvSpPr/>
          <p:nvPr/>
        </p:nvSpPr>
        <p:spPr>
          <a:xfrm>
            <a:off x="-13975" y="875"/>
            <a:ext cx="4586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9"/>
          <p:cNvSpPr txBox="1"/>
          <p:nvPr>
            <p:ph idx="1" type="body"/>
          </p:nvPr>
        </p:nvSpPr>
        <p:spPr>
          <a:xfrm>
            <a:off x="5058225" y="216425"/>
            <a:ext cx="3718200" cy="46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39"/>
          <p:cNvSpPr txBox="1"/>
          <p:nvPr>
            <p:ph type="title"/>
          </p:nvPr>
        </p:nvSpPr>
        <p:spPr>
          <a:xfrm>
            <a:off x="311700" y="216425"/>
            <a:ext cx="383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Two Column Format Gold Right 2">
  <p:cSld name="Section title and description_3">
    <p:bg>
      <p:bgPr>
        <a:solidFill>
          <a:schemeClr val="l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0"/>
          <p:cNvSpPr/>
          <p:nvPr/>
        </p:nvSpPr>
        <p:spPr>
          <a:xfrm>
            <a:off x="4558025" y="875"/>
            <a:ext cx="4586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0"/>
          <p:cNvSpPr/>
          <p:nvPr/>
        </p:nvSpPr>
        <p:spPr>
          <a:xfrm>
            <a:off x="4558025" y="875"/>
            <a:ext cx="4586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0"/>
          <p:cNvSpPr txBox="1"/>
          <p:nvPr>
            <p:ph idx="1" type="body"/>
          </p:nvPr>
        </p:nvSpPr>
        <p:spPr>
          <a:xfrm>
            <a:off x="5009025" y="1286950"/>
            <a:ext cx="36888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40"/>
          <p:cNvSpPr txBox="1"/>
          <p:nvPr>
            <p:ph type="title"/>
          </p:nvPr>
        </p:nvSpPr>
        <p:spPr>
          <a:xfrm>
            <a:off x="4957050" y="216425"/>
            <a:ext cx="345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Two Column Format Gold Right 2 1">
  <p:cSld name="Section title and description_3_1"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1"/>
          <p:cNvSpPr/>
          <p:nvPr/>
        </p:nvSpPr>
        <p:spPr>
          <a:xfrm>
            <a:off x="4558025" y="875"/>
            <a:ext cx="4586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1"/>
          <p:cNvSpPr/>
          <p:nvPr/>
        </p:nvSpPr>
        <p:spPr>
          <a:xfrm>
            <a:off x="4558025" y="875"/>
            <a:ext cx="4586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1"/>
          <p:cNvSpPr txBox="1"/>
          <p:nvPr>
            <p:ph type="title"/>
          </p:nvPr>
        </p:nvSpPr>
        <p:spPr>
          <a:xfrm>
            <a:off x="4957050" y="216425"/>
            <a:ext cx="345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Two Column Format Gold Right 1">
  <p:cSld name="Section title and description_2">
    <p:bg>
      <p:bgPr>
        <a:solidFill>
          <a:schemeClr val="accen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2"/>
          <p:cNvSpPr/>
          <p:nvPr/>
        </p:nvSpPr>
        <p:spPr>
          <a:xfrm>
            <a:off x="-13975" y="875"/>
            <a:ext cx="4586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2"/>
          <p:cNvSpPr txBox="1"/>
          <p:nvPr>
            <p:ph idx="1" type="body"/>
          </p:nvPr>
        </p:nvSpPr>
        <p:spPr>
          <a:xfrm>
            <a:off x="311150" y="1397075"/>
            <a:ext cx="3904800" cy="4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42"/>
          <p:cNvSpPr txBox="1"/>
          <p:nvPr>
            <p:ph type="title"/>
          </p:nvPr>
        </p:nvSpPr>
        <p:spPr>
          <a:xfrm>
            <a:off x="311700" y="216425"/>
            <a:ext cx="383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Headline with 3 column">
  <p:cSld name="1_Title only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3"/>
          <p:cNvSpPr txBox="1"/>
          <p:nvPr>
            <p:ph idx="1" type="body"/>
          </p:nvPr>
        </p:nvSpPr>
        <p:spPr>
          <a:xfrm>
            <a:off x="6187300" y="1163025"/>
            <a:ext cx="2618400" cy="3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43"/>
          <p:cNvSpPr txBox="1"/>
          <p:nvPr>
            <p:ph idx="2" type="body"/>
          </p:nvPr>
        </p:nvSpPr>
        <p:spPr>
          <a:xfrm>
            <a:off x="3246300" y="1188128"/>
            <a:ext cx="2618400" cy="3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43"/>
          <p:cNvSpPr txBox="1"/>
          <p:nvPr>
            <p:ph idx="3" type="body"/>
          </p:nvPr>
        </p:nvSpPr>
        <p:spPr>
          <a:xfrm>
            <a:off x="325850" y="1211492"/>
            <a:ext cx="2618400" cy="3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43"/>
          <p:cNvSpPr txBox="1"/>
          <p:nvPr>
            <p:ph type="title"/>
          </p:nvPr>
        </p:nvSpPr>
        <p:spPr>
          <a:xfrm>
            <a:off x="325850" y="228600"/>
            <a:ext cx="85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Chapter break bar">
  <p:cSld name="Chapter break ba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4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4"/>
          <p:cNvSpPr txBox="1"/>
          <p:nvPr>
            <p:ph type="title"/>
          </p:nvPr>
        </p:nvSpPr>
        <p:spPr>
          <a:xfrm>
            <a:off x="381837" y="1600200"/>
            <a:ext cx="81129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114" name="Google Shape;114;p44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75146" y="4168101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0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ctrTitle"/>
          </p:nvPr>
        </p:nvSpPr>
        <p:spPr>
          <a:xfrm>
            <a:off x="311700" y="2571753"/>
            <a:ext cx="852060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311700" y="4092291"/>
            <a:ext cx="815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SU_Horiz_RGB_Digital_MaroonGold.png" id="19" name="Google Shape;1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875" y="61124"/>
            <a:ext cx="3844950" cy="10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2 Column Format Black Right 1">
  <p:cSld name="Section title and description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5"/>
          <p:cNvSpPr txBox="1"/>
          <p:nvPr>
            <p:ph idx="1" type="body"/>
          </p:nvPr>
        </p:nvSpPr>
        <p:spPr>
          <a:xfrm>
            <a:off x="5024275" y="445025"/>
            <a:ext cx="3837000" cy="3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45"/>
          <p:cNvSpPr txBox="1"/>
          <p:nvPr>
            <p:ph type="title"/>
          </p:nvPr>
        </p:nvSpPr>
        <p:spPr>
          <a:xfrm>
            <a:off x="324700" y="211225"/>
            <a:ext cx="383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Maroon chapter break or bold statement">
  <p:cSld name="Gold chapter break or bold statement gold_1">
    <p:bg>
      <p:bgPr>
        <a:solidFill>
          <a:schemeClr val="accen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6"/>
          <p:cNvSpPr txBox="1"/>
          <p:nvPr>
            <p:ph type="title"/>
          </p:nvPr>
        </p:nvSpPr>
        <p:spPr>
          <a:xfrm>
            <a:off x="311700" y="228600"/>
            <a:ext cx="62463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20" name="Google Shape;12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97850" y="4157166"/>
            <a:ext cx="1406350" cy="8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Cover Intro White logo left bottom">
  <p:cSld name="Cover Intro Option 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7"/>
          <p:cNvSpPr txBox="1"/>
          <p:nvPr>
            <p:ph type="title"/>
          </p:nvPr>
        </p:nvSpPr>
        <p:spPr>
          <a:xfrm>
            <a:off x="328581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47"/>
          <p:cNvSpPr txBox="1"/>
          <p:nvPr>
            <p:ph idx="1" type="subTitle"/>
          </p:nvPr>
        </p:nvSpPr>
        <p:spPr>
          <a:xfrm>
            <a:off x="328581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4" name="Google Shape;124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5510" y="3799424"/>
            <a:ext cx="3464700" cy="96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Title slide with photo placeholder">
  <p:cSld name="1_20 Title slide with photo placeholder"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8"/>
          <p:cNvSpPr/>
          <p:nvPr/>
        </p:nvSpPr>
        <p:spPr>
          <a:xfrm>
            <a:off x="0" y="3635375"/>
            <a:ext cx="9144000" cy="1508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8"/>
          <p:cNvSpPr txBox="1"/>
          <p:nvPr>
            <p:ph type="ctrTitle"/>
          </p:nvPr>
        </p:nvSpPr>
        <p:spPr>
          <a:xfrm>
            <a:off x="736625" y="1362325"/>
            <a:ext cx="8047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128" name="Google Shape;128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9218" y="3817272"/>
            <a:ext cx="3844969" cy="106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8"/>
          <p:cNvSpPr txBox="1"/>
          <p:nvPr>
            <p:ph idx="1" type="body"/>
          </p:nvPr>
        </p:nvSpPr>
        <p:spPr>
          <a:xfrm>
            <a:off x="4221050" y="3952873"/>
            <a:ext cx="44589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b="1" i="0" sz="1400" u="none" cap="none" strike="noStrike">
                <a:solidFill>
                  <a:srgbClr val="000000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100" u="none" cap="none" strike="noStrike">
                <a:solidFill>
                  <a:srgbClr val="000000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100" u="none" cap="none" strike="noStrike">
                <a:solidFill>
                  <a:srgbClr val="000000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100" u="none" cap="none" strike="noStrike">
                <a:solidFill>
                  <a:srgbClr val="000000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100" u="none" cap="none" strike="noStrike">
                <a:solidFill>
                  <a:srgbClr val="000000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100" u="none" cap="none" strike="noStrike">
                <a:solidFill>
                  <a:srgbClr val="000000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100" u="none" cap="none" strike="noStrike">
                <a:solidFill>
                  <a:srgbClr val="000000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100" u="none" cap="none" strike="noStrike">
                <a:solidFill>
                  <a:srgbClr val="000000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1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Gold chapter break or bold statement gold with subheading">
  <p:cSld name="Gold chapter break or bold statement gold_2">
    <p:bg>
      <p:bgPr>
        <a:solidFill>
          <a:schemeClr val="accen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9"/>
          <p:cNvSpPr txBox="1"/>
          <p:nvPr>
            <p:ph type="title"/>
          </p:nvPr>
        </p:nvSpPr>
        <p:spPr>
          <a:xfrm>
            <a:off x="334677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49"/>
          <p:cNvSpPr txBox="1"/>
          <p:nvPr>
            <p:ph idx="1" type="subTitle"/>
          </p:nvPr>
        </p:nvSpPr>
        <p:spPr>
          <a:xfrm>
            <a:off x="334677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Chapter Break White with small gold bar">
  <p:cSld name="CUSTOM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0"/>
          <p:cNvSpPr txBox="1"/>
          <p:nvPr>
            <p:ph idx="1" type="subTitle"/>
          </p:nvPr>
        </p:nvSpPr>
        <p:spPr>
          <a:xfrm>
            <a:off x="339835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50"/>
          <p:cNvSpPr txBox="1"/>
          <p:nvPr>
            <p:ph type="title"/>
          </p:nvPr>
        </p:nvSpPr>
        <p:spPr>
          <a:xfrm>
            <a:off x="339835" y="1130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Maroon chapter break or bold statement with subheading">
  <p:cSld name="Gold chapter break or bold statement gold_2_1">
    <p:bg>
      <p:bgPr>
        <a:solidFill>
          <a:schemeClr val="accen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1"/>
          <p:cNvSpPr txBox="1"/>
          <p:nvPr>
            <p:ph type="title"/>
          </p:nvPr>
        </p:nvSpPr>
        <p:spPr>
          <a:xfrm>
            <a:off x="334208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51"/>
          <p:cNvSpPr txBox="1"/>
          <p:nvPr>
            <p:ph idx="1" type="subTitle"/>
          </p:nvPr>
        </p:nvSpPr>
        <p:spPr>
          <a:xfrm>
            <a:off x="334208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Chapter break bar 2">
  <p:cSld name="Chapter break bar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2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2"/>
          <p:cNvSpPr txBox="1"/>
          <p:nvPr>
            <p:ph type="title"/>
          </p:nvPr>
        </p:nvSpPr>
        <p:spPr>
          <a:xfrm>
            <a:off x="381837" y="1600200"/>
            <a:ext cx="81129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1" i="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1">
                <a:solidFill>
                  <a:schemeClr val="accent1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1">
                <a:solidFill>
                  <a:schemeClr val="accent1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1">
                <a:solidFill>
                  <a:schemeClr val="accent1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1">
                <a:solidFill>
                  <a:schemeClr val="accent1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1">
                <a:solidFill>
                  <a:schemeClr val="accent1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1">
                <a:solidFill>
                  <a:schemeClr val="accent1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1">
                <a:solidFill>
                  <a:schemeClr val="accent1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pic>
        <p:nvPicPr>
          <p:cNvPr descr="ASU_Horiz_RGB_Digital_MaroonGold.png" id="142" name="Google Shape;142;p52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75146" y="4168101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Chapter break bar 1">
  <p:cSld name="Chapter break bar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3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3"/>
          <p:cNvSpPr txBox="1"/>
          <p:nvPr>
            <p:ph type="title"/>
          </p:nvPr>
        </p:nvSpPr>
        <p:spPr>
          <a:xfrm>
            <a:off x="381837" y="1600200"/>
            <a:ext cx="81129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i="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>
                <a:solidFill>
                  <a:srgbClr val="FFFFFF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>
                <a:solidFill>
                  <a:srgbClr val="FFFFFF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>
                <a:solidFill>
                  <a:srgbClr val="FFFFFF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>
                <a:solidFill>
                  <a:srgbClr val="FFFFFF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>
                <a:solidFill>
                  <a:srgbClr val="FFFFFF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>
                <a:solidFill>
                  <a:srgbClr val="FFFFFF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>
                <a:solidFill>
                  <a:srgbClr val="FFFFFF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descr="ASU_Horiz_RGB_Digital_MaroonGold.png" id="146" name="Google Shape;146;p53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75146" y="4168101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Call out plus image 1">
  <p:cSld name="Call out plus image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4"/>
          <p:cNvSpPr txBox="1"/>
          <p:nvPr>
            <p:ph type="title"/>
          </p:nvPr>
        </p:nvSpPr>
        <p:spPr>
          <a:xfrm>
            <a:off x="296832" y="228975"/>
            <a:ext cx="1860300" cy="23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1">
    <p:bg>
      <p:bgPr>
        <a:solidFill>
          <a:srgbClr val="E8E8E8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/>
          <p:nvPr/>
        </p:nvSpPr>
        <p:spPr>
          <a:xfrm>
            <a:off x="-17600" y="3819750"/>
            <a:ext cx="9161700" cy="13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9"/>
          <p:cNvSpPr txBox="1"/>
          <p:nvPr>
            <p:ph type="ctrTitle"/>
          </p:nvPr>
        </p:nvSpPr>
        <p:spPr>
          <a:xfrm>
            <a:off x="736625" y="1362325"/>
            <a:ext cx="8047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5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23" name="Google Shape;2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9218" y="3817272"/>
            <a:ext cx="3844969" cy="10671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4572000" y="3952875"/>
            <a:ext cx="41079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b="1" i="0" sz="1400" u="none" cap="none" strike="noStrike">
                <a:solidFill>
                  <a:srgbClr val="000000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100" u="none" cap="none" strike="noStrike">
                <a:solidFill>
                  <a:srgbClr val="000000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100" u="none" cap="none" strike="noStrike">
                <a:solidFill>
                  <a:srgbClr val="000000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100" u="none" cap="none" strike="noStrike">
                <a:solidFill>
                  <a:srgbClr val="000000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100" u="none" cap="none" strike="noStrike">
                <a:solidFill>
                  <a:srgbClr val="000000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100" u="none" cap="none" strike="noStrike">
                <a:solidFill>
                  <a:srgbClr val="000000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100" u="none" cap="none" strike="noStrike">
                <a:solidFill>
                  <a:srgbClr val="000000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100" u="none" cap="none" strike="noStrike">
                <a:solidFill>
                  <a:srgbClr val="000000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1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2 Column Format Black Right">
  <p:cSld name="Section title and description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5"/>
          <p:cNvSpPr/>
          <p:nvPr/>
        </p:nvSpPr>
        <p:spPr>
          <a:xfrm>
            <a:off x="4630550" y="0"/>
            <a:ext cx="4513500" cy="517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5"/>
          <p:cNvSpPr txBox="1"/>
          <p:nvPr>
            <p:ph idx="1" type="body"/>
          </p:nvPr>
        </p:nvSpPr>
        <p:spPr>
          <a:xfrm>
            <a:off x="5035150" y="508475"/>
            <a:ext cx="38370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55"/>
          <p:cNvSpPr txBox="1"/>
          <p:nvPr>
            <p:ph type="title"/>
          </p:nvPr>
        </p:nvSpPr>
        <p:spPr>
          <a:xfrm>
            <a:off x="328581" y="229414"/>
            <a:ext cx="383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One Col Headers and Text">
  <p:cSld name="TITLE_ONLY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8" y="228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441123" y="1204825"/>
            <a:ext cx="782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9" y="4902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Blank slide with logo only" type="title">
  <p:cSld name="TITLE">
    <p:bg>
      <p:bgPr>
        <a:noFill/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U_Horiz_RGB_Digital_MaroonGold.png" id="30" name="Google Shape;30;p21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75146" y="4168101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Blank slide with logo only 1">
  <p:cSld name="TITLE_1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0747" y="4192300"/>
            <a:ext cx="1406350" cy="8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Title slide 2">
  <p:cSld name="CUSTOM_8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Agenda White Right Agenda">
  <p:cSld name="CUSTOM_3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421917" y="2285400"/>
            <a:ext cx="29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highlight>
                  <a:schemeClr val="accent1"/>
                </a:highlight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4088090" y="234875"/>
            <a:ext cx="4340100" cy="46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24"/>
          <p:cNvCxnSpPr/>
          <p:nvPr/>
        </p:nvCxnSpPr>
        <p:spPr>
          <a:xfrm>
            <a:off x="3723680" y="1884300"/>
            <a:ext cx="0" cy="13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650" y="884250"/>
            <a:ext cx="8520600" cy="4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/>
        </p:nvSpPr>
        <p:spPr>
          <a:xfrm>
            <a:off x="7465849" y="4859383"/>
            <a:ext cx="1428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Copyright © 2021 Arizona Board of Regents</a:t>
            </a:r>
            <a:endParaRPr b="0" i="0" sz="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196">
          <p15:clr>
            <a:srgbClr val="EA4335"/>
          </p15:clr>
        </p15:guide>
        <p15:guide id="4" pos="5564">
          <p15:clr>
            <a:srgbClr val="EA4335"/>
          </p15:clr>
        </p15:guide>
        <p15:guide id="5" orient="horz" pos="144">
          <p15:clr>
            <a:srgbClr val="EA4335"/>
          </p15:clr>
        </p15:guide>
        <p15:guide id="6" orient="horz" pos="89">
          <p15:clr>
            <a:srgbClr val="EA4335"/>
          </p15:clr>
        </p15:guide>
        <p15:guide id="7" pos="153">
          <p15:clr>
            <a:srgbClr val="EA4335"/>
          </p15:clr>
        </p15:guide>
        <p15:guide id="8" orient="horz" pos="3096">
          <p15:clr>
            <a:srgbClr val="EA4335"/>
          </p15:clr>
        </p15:guide>
        <p15:guide id="9" orient="horz" pos="19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 txBox="1"/>
          <p:nvPr>
            <p:ph type="title"/>
          </p:nvPr>
        </p:nvSpPr>
        <p:spPr>
          <a:xfrm>
            <a:off x="381150" y="141300"/>
            <a:ext cx="83817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CSE 598: Group 8 - Project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Communication Cost in Distributed Deep Learning: A Comprehensive Survey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"/>
          <p:cNvSpPr txBox="1"/>
          <p:nvPr/>
        </p:nvSpPr>
        <p:spPr>
          <a:xfrm>
            <a:off x="2807801" y="1971450"/>
            <a:ext cx="3882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Vinayak Kothari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Anirudh Kaushik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Hasan Ahmed Faisal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247f90c7d_1_157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31" name="Google Shape;231;gd247f90c7d_1_157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32000"/>
            <a:ext cx="5514126" cy="314574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d247f90c7d_1_157"/>
          <p:cNvSpPr txBox="1"/>
          <p:nvPr/>
        </p:nvSpPr>
        <p:spPr>
          <a:xfrm>
            <a:off x="5591475" y="19561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LeNet with MNIST dataset and VGG11 with Cifar 10 dataset.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5d36ee70c_0_0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gd5d36ee70c_0_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3700"/>
            <a:ext cx="6529488" cy="40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247f90c7d_1_163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44" name="Google Shape;244;gd247f90c7d_1_163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54950"/>
            <a:ext cx="5516925" cy="32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d247f90c7d_1_163"/>
          <p:cNvSpPr txBox="1"/>
          <p:nvPr/>
        </p:nvSpPr>
        <p:spPr>
          <a:xfrm>
            <a:off x="5851425" y="2424850"/>
            <a:ext cx="3065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the variant in VGG11 have been trained for 10 epochs except QSGD+topK compression which is trained for 12 epochs to reach decent accuracy.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LeNet has been trained for 20 epochs.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5fcd6181d_1_0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gd5fcd6181d_1_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3700"/>
            <a:ext cx="6529488" cy="40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5fcd6181d_1_5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gd5fcd6181d_1_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3700"/>
            <a:ext cx="6529488" cy="40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2"/>
          <p:cNvSpPr txBox="1"/>
          <p:nvPr/>
        </p:nvSpPr>
        <p:spPr>
          <a:xfrm>
            <a:off x="206250" y="1752000"/>
            <a:ext cx="87315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F. Seide, H. Fu, J. Droppo, G. Li, and D. Yu. 1-bit stochastic gradient descent and its application to data-parallel distributed training of speech dnns. In Fifteenth Annual Conference of the International Speech Communication Association, 2014.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J. Bernstein, Y.-X. Wang, K. Azizzade Nesheli, and A. Anandkumar. sign SGD: Compressed Optimisation for Non-Convex Problems. In International Conference on Machine Learning (ICML), 2018. 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J. Bernstein, Y.-X. Wang, K. Azizzade Nesheli, and A. Anandkumar. sign SGD with Majority Vote is Communication Efficient and Fault Tolerant. International Conference on Learning Representations (ICLR), 2019.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P. Jiang and G. Agrawal. A linear speedup analysis of distributed deep learning with sparse and quantized communication. In Advances in Neural Information Processing Systems, pages 2525–2536. Curran Associates, Inc., 2018.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Alham Fikri Aji and Kenneth Heafield. Sparse communication for distributed gradient descent. arXiv preprint:1704.05021, 2017.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Shuchang Zhou, Yuxin Wu, Zekun Ni, Xinyu Zhou, He Wen, and Yuheng Zou. Dorefa-net: Training low bitwidth convolutional neural networks with low bitwidth gradients. arXiv preprint arXiv:1606.06160, 2016.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A. Smola and S. Narayanamurthy, “An architecture for parallel topic models,” Proc. VLDB Endow., vol. 3, no. 1-2, pp. 703–710, Sep. 2010.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 G. Lan, S. Lee, and Y. Zhou, “Communication-efficient algorithms for decentralized and stochastic optimization,” CoRR, vol. abs/1701.03961, 2017.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[9] A. Nedic and A. Ozdaglar, “Distributed subgradient methods for multiagent optimization,” IEEE Transactions on Automatic Control, vol. 54, no. 1, pp. 48–61, Jan 2009.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[10] Wei Wen1, Cong Xu, “TernGrad: Ternary Gradients to Reduce Communication in Distributed Deep Learning,” 31st Conference on Neural Information Processing Systems (NIPS 2017)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[11] Zeyi Tao and Qun Li, “Communication Efficient Distributed Deep Learning on the Edge”, Hotedge 2018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[12] Jun Sun, Tianyi Chen, “Communication-Efficient Distributed Learning via Lazily Aggregated Quantized Gradients” , 33rd Conference on Neural Information Processing Systems (NeurIPS 2019)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/>
        </p:nvSpPr>
        <p:spPr>
          <a:xfrm>
            <a:off x="1666788" y="2171550"/>
            <a:ext cx="581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 txBox="1"/>
          <p:nvPr>
            <p:ph type="title"/>
          </p:nvPr>
        </p:nvSpPr>
        <p:spPr>
          <a:xfrm>
            <a:off x="311700" y="228600"/>
            <a:ext cx="8520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"/>
          <p:cNvSpPr txBox="1"/>
          <p:nvPr/>
        </p:nvSpPr>
        <p:spPr>
          <a:xfrm>
            <a:off x="629625" y="1810650"/>
            <a:ext cx="78573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explosion of data and an increase in model size has led to great interest in training deep neural networks on distributed systems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parallelism approach like suffers from two major drawbacks which can slow down the convergence- Communication Cost and Synchronization Cost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project, we aim to survey some techniques to tackle the Communication Cost in Parameter Server.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>
            <p:ph type="title"/>
          </p:nvPr>
        </p:nvSpPr>
        <p:spPr>
          <a:xfrm>
            <a:off x="311700" y="303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Solutions for Communication Overhead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379425" y="1804625"/>
            <a:ext cx="86910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Quantization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method the gradients are computed with fewer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numbers of bits. This means the workers send less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to the master per iteration which reduces the load 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network bandwidth.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used QSGD quantization and TopK sparsification on LeNet and VGG11 using dataset MNIST and CIFAR 10.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QSGD is a stochastic compression scheme. It quantized each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 of gradient using randomized rounding.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7275" y="1816825"/>
            <a:ext cx="2903100" cy="15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"/>
          <p:cNvSpPr txBox="1"/>
          <p:nvPr/>
        </p:nvSpPr>
        <p:spPr>
          <a:xfrm>
            <a:off x="181675" y="4668600"/>
            <a:ext cx="779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Xu, Hang &amp; Ho, Chen-yu &amp; Abdelmoneim, Ahmed &amp; Dutta, Aritra &amp; Bergou, Houcine &amp; Karatsenidis, Konstantinos &amp; Canini, Marco &amp; Kalnis, Panos. (2020). Compressed Communication for Distributed Deep Learning: Survey and Quantitative Evaluation.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a2784f7c8_0_10"/>
          <p:cNvSpPr txBox="1"/>
          <p:nvPr>
            <p:ph type="title"/>
          </p:nvPr>
        </p:nvSpPr>
        <p:spPr>
          <a:xfrm>
            <a:off x="311700" y="303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Solutions for Communication Overhead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7a2784f7c8_0_10"/>
          <p:cNvSpPr txBox="1"/>
          <p:nvPr/>
        </p:nvSpPr>
        <p:spPr>
          <a:xfrm>
            <a:off x="379425" y="1804625"/>
            <a:ext cx="88638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Sparsification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passing gradients from worker to server in parameter ,not all gradients are important like 2.3045e-23 , this can be converted to 0 and sparse matrix can be created.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transmission of only a subset of model parameters in each iteration using TopK sparsification.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Top-K sparsification involves only selecting top K absolute values of gradients so that it achieves nearly same performance as dense SGD.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2e938280_0_0"/>
          <p:cNvSpPr txBox="1"/>
          <p:nvPr>
            <p:ph type="title"/>
          </p:nvPr>
        </p:nvSpPr>
        <p:spPr>
          <a:xfrm>
            <a:off x="311700" y="303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gcd2e938280_0_0"/>
          <p:cNvSpPr txBox="1"/>
          <p:nvPr/>
        </p:nvSpPr>
        <p:spPr>
          <a:xfrm>
            <a:off x="379425" y="1804625"/>
            <a:ext cx="8863800" cy="21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LeNet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LeNet-5 architecture model was introduced in the research paper “Gradient-Based Learning Applied To Document Recognition” in the year 1998.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cd2e938280_0_0"/>
          <p:cNvSpPr txBox="1"/>
          <p:nvPr/>
        </p:nvSpPr>
        <p:spPr>
          <a:xfrm>
            <a:off x="379425" y="4802550"/>
            <a:ext cx="30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cd2e938280_0_0"/>
          <p:cNvSpPr txBox="1"/>
          <p:nvPr/>
        </p:nvSpPr>
        <p:spPr>
          <a:xfrm>
            <a:off x="83875" y="4722450"/>
            <a:ext cx="830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src: Lecun, Yann &amp; Bottou, Leon &amp; Bengio, Y. &amp; Haffner, Patrick. (1998). Gradient-Based Learning Applied to Document Recognition. Proceedings of the IEEE. 86. 2278 - 2324. 10.1109/5.726791.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cd2e93828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75" y="2893225"/>
            <a:ext cx="7505575" cy="19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247f90c7d_0_13"/>
          <p:cNvSpPr txBox="1"/>
          <p:nvPr>
            <p:ph type="title"/>
          </p:nvPr>
        </p:nvSpPr>
        <p:spPr>
          <a:xfrm>
            <a:off x="311700" y="303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gd247f90c7d_0_13"/>
          <p:cNvSpPr txBox="1"/>
          <p:nvPr/>
        </p:nvSpPr>
        <p:spPr>
          <a:xfrm>
            <a:off x="379425" y="1804625"/>
            <a:ext cx="5770500" cy="26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VGG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VGG models are type of CNN architecture developed by Karen Simonyan &amp; Andrew Zisserman of Visual Geometry Group (VGG), Oxford University.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investigated depth of the CNN network on accuracy and thus VGG-11  was used.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d247f90c7d_0_13"/>
          <p:cNvSpPr txBox="1"/>
          <p:nvPr/>
        </p:nvSpPr>
        <p:spPr>
          <a:xfrm>
            <a:off x="379425" y="4802550"/>
            <a:ext cx="30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d247f90c7d_0_13"/>
          <p:cNvSpPr txBox="1"/>
          <p:nvPr/>
        </p:nvSpPr>
        <p:spPr>
          <a:xfrm>
            <a:off x="0" y="4402350"/>
            <a:ext cx="858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src: Simonyan, Karen &amp; Zisserman, Andrew. (2014). Very Deep Convolutional Networks for Large-Scale Image Recognition.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https://upload-images.jianshu.io/upload_images/1832140-98332e104633d852.png?imageMogr2/auto-orient/strip|imageView2/2/w/740/format/webp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d247f90c7d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3900" y="1747125"/>
            <a:ext cx="2288950" cy="271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247f90c7d_1_0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Parameter Server Optimization </a:t>
            </a:r>
            <a:endParaRPr/>
          </a:p>
        </p:txBody>
      </p:sp>
      <p:sp>
        <p:nvSpPr>
          <p:cNvPr id="202" name="Google Shape;202;gd247f90c7d_1_0"/>
          <p:cNvSpPr txBox="1"/>
          <p:nvPr/>
        </p:nvSpPr>
        <p:spPr>
          <a:xfrm>
            <a:off x="463775" y="3905025"/>
            <a:ext cx="23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Vanilla Parameter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d247f90c7d_1_0"/>
          <p:cNvSpPr txBox="1"/>
          <p:nvPr/>
        </p:nvSpPr>
        <p:spPr>
          <a:xfrm>
            <a:off x="5944525" y="3676600"/>
            <a:ext cx="260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Optimized parameter server ,with QSGD compression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d247f90c7d_1_0"/>
          <p:cNvSpPr txBox="1"/>
          <p:nvPr/>
        </p:nvSpPr>
        <p:spPr>
          <a:xfrm>
            <a:off x="3477350" y="2332850"/>
            <a:ext cx="24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apply compression to Gradient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gd247f90c7d_1_0"/>
          <p:cNvCxnSpPr/>
          <p:nvPr/>
        </p:nvCxnSpPr>
        <p:spPr>
          <a:xfrm flipH="1" rot="10800000">
            <a:off x="3450000" y="3177975"/>
            <a:ext cx="2244000" cy="28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06" name="Google Shape;206;gd247f90c7d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39" y="1906325"/>
            <a:ext cx="2912875" cy="19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d247f90c7d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9374" y="1851775"/>
            <a:ext cx="2754545" cy="18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d247f90c7d_1_0"/>
          <p:cNvSpPr/>
          <p:nvPr/>
        </p:nvSpPr>
        <p:spPr>
          <a:xfrm>
            <a:off x="3167850" y="3676600"/>
            <a:ext cx="2318700" cy="134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Here compression cannot be applied to Model weight.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Loss starts increasing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247f90c7d_1_139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Parameter Server Optmization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14" name="Google Shape;214;gd247f90c7d_1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850" y="1736675"/>
            <a:ext cx="3364201" cy="22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d247f90c7d_1_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7170" y="1792900"/>
            <a:ext cx="3198981" cy="217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gd247f90c7d_1_139"/>
          <p:cNvCxnSpPr/>
          <p:nvPr/>
        </p:nvCxnSpPr>
        <p:spPr>
          <a:xfrm flipH="1" rot="10800000">
            <a:off x="3517200" y="2861525"/>
            <a:ext cx="2244000" cy="28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" name="Google Shape;217;gd247f90c7d_1_139"/>
          <p:cNvSpPr txBox="1"/>
          <p:nvPr/>
        </p:nvSpPr>
        <p:spPr>
          <a:xfrm>
            <a:off x="3343925" y="2158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apply compression to Gradient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d247f90c7d_1_139"/>
          <p:cNvSpPr txBox="1"/>
          <p:nvPr/>
        </p:nvSpPr>
        <p:spPr>
          <a:xfrm>
            <a:off x="219750" y="3969900"/>
            <a:ext cx="326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gradient are passed in PS model so we can apply compression easily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d247f90c7d_1_139"/>
          <p:cNvSpPr txBox="1"/>
          <p:nvPr/>
        </p:nvSpPr>
        <p:spPr>
          <a:xfrm>
            <a:off x="5091000" y="3715150"/>
            <a:ext cx="40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we apply QSGD and then TopK compression technique together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=0.4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/>
          <p:nvPr>
            <p:ph type="title"/>
          </p:nvPr>
        </p:nvSpPr>
        <p:spPr>
          <a:xfrm>
            <a:off x="269150" y="228600"/>
            <a:ext cx="8520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Evaluations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0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379400" y="1900850"/>
            <a:ext cx="8300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used Parameter Server in order to benchmark different gradient compression techniques.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used accuracy, communication cost(data transferring cost) as our comparison measures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used: Intel(R) Xeon(R) CPU @ 2.20GHz and RAM: 12 GB Google Colab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021 ASU Template Master (Official from the Hub)">
  <a:themeElements>
    <a:clrScheme name="ASU 2021 Color">
      <a:dk1>
        <a:srgbClr val="191919"/>
      </a:dk1>
      <a:lt1>
        <a:srgbClr val="FFFFFF"/>
      </a:lt1>
      <a:dk2>
        <a:srgbClr val="D0D0D0"/>
      </a:dk2>
      <a:lt2>
        <a:srgbClr val="E8E8E8"/>
      </a:lt2>
      <a:accent1>
        <a:srgbClr val="FFC627"/>
      </a:accent1>
      <a:accent2>
        <a:srgbClr val="8C1D40"/>
      </a:accent2>
      <a:accent3>
        <a:srgbClr val="78BE20"/>
      </a:accent3>
      <a:accent4>
        <a:srgbClr val="FF7F32"/>
      </a:accent4>
      <a:accent5>
        <a:srgbClr val="00A3E0"/>
      </a:accent5>
      <a:accent6>
        <a:srgbClr val="CC2F2F"/>
      </a:accent6>
      <a:hlink>
        <a:srgbClr val="8C1D40"/>
      </a:hlink>
      <a:folHlink>
        <a:srgbClr val="7474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