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1"/>
  </p:notesMasterIdLst>
  <p:sldIdLst>
    <p:sldId id="256" r:id="rId2"/>
    <p:sldId id="260" r:id="rId3"/>
    <p:sldId id="279" r:id="rId4"/>
    <p:sldId id="258" r:id="rId5"/>
    <p:sldId id="275" r:id="rId6"/>
    <p:sldId id="261" r:id="rId7"/>
    <p:sldId id="315" r:id="rId8"/>
    <p:sldId id="266" r:id="rId9"/>
    <p:sldId id="274" r:id="rId10"/>
    <p:sldId id="294" r:id="rId11"/>
    <p:sldId id="278" r:id="rId12"/>
    <p:sldId id="295" r:id="rId13"/>
    <p:sldId id="267" r:id="rId14"/>
    <p:sldId id="296" r:id="rId15"/>
    <p:sldId id="297" r:id="rId16"/>
    <p:sldId id="276" r:id="rId17"/>
    <p:sldId id="277" r:id="rId18"/>
    <p:sldId id="298" r:id="rId19"/>
    <p:sldId id="268" r:id="rId20"/>
    <p:sldId id="299" r:id="rId21"/>
    <p:sldId id="301" r:id="rId22"/>
    <p:sldId id="305" r:id="rId23"/>
    <p:sldId id="300" r:id="rId24"/>
    <p:sldId id="303" r:id="rId25"/>
    <p:sldId id="314" r:id="rId26"/>
    <p:sldId id="307" r:id="rId27"/>
    <p:sldId id="306" r:id="rId28"/>
    <p:sldId id="311" r:id="rId29"/>
    <p:sldId id="280" r:id="rId30"/>
    <p:sldId id="309" r:id="rId31"/>
    <p:sldId id="312" r:id="rId32"/>
    <p:sldId id="313" r:id="rId33"/>
    <p:sldId id="310" r:id="rId34"/>
    <p:sldId id="308" r:id="rId35"/>
    <p:sldId id="281" r:id="rId36"/>
    <p:sldId id="316" r:id="rId37"/>
    <p:sldId id="317" r:id="rId38"/>
    <p:sldId id="318" r:id="rId39"/>
    <p:sldId id="319" r:id="rId40"/>
    <p:sldId id="282" r:id="rId41"/>
    <p:sldId id="283" r:id="rId42"/>
    <p:sldId id="326" r:id="rId43"/>
    <p:sldId id="327" r:id="rId44"/>
    <p:sldId id="328" r:id="rId45"/>
    <p:sldId id="284" r:id="rId46"/>
    <p:sldId id="285" r:id="rId47"/>
    <p:sldId id="286" r:id="rId48"/>
    <p:sldId id="287" r:id="rId49"/>
    <p:sldId id="288" r:id="rId50"/>
    <p:sldId id="291" r:id="rId51"/>
    <p:sldId id="292" r:id="rId52"/>
    <p:sldId id="320" r:id="rId53"/>
    <p:sldId id="329" r:id="rId54"/>
    <p:sldId id="330" r:id="rId55"/>
    <p:sldId id="335" r:id="rId56"/>
    <p:sldId id="336" r:id="rId57"/>
    <p:sldId id="337" r:id="rId58"/>
    <p:sldId id="322" r:id="rId59"/>
    <p:sldId id="331" r:id="rId60"/>
    <p:sldId id="332" r:id="rId61"/>
    <p:sldId id="349" r:id="rId62"/>
    <p:sldId id="340" r:id="rId63"/>
    <p:sldId id="341" r:id="rId64"/>
    <p:sldId id="334" r:id="rId65"/>
    <p:sldId id="321" r:id="rId66"/>
    <p:sldId id="343" r:id="rId67"/>
    <p:sldId id="344" r:id="rId68"/>
    <p:sldId id="323" r:id="rId69"/>
    <p:sldId id="345" r:id="rId70"/>
    <p:sldId id="346" r:id="rId71"/>
    <p:sldId id="347" r:id="rId72"/>
    <p:sldId id="348" r:id="rId73"/>
    <p:sldId id="324" r:id="rId74"/>
    <p:sldId id="350" r:id="rId75"/>
    <p:sldId id="351" r:id="rId76"/>
    <p:sldId id="325" r:id="rId77"/>
    <p:sldId id="353" r:id="rId78"/>
    <p:sldId id="352" r:id="rId79"/>
    <p:sldId id="273" r:id="rId80"/>
  </p:sldIdLst>
  <p:sldSz cx="9144000" cy="5143500" type="screen16x9"/>
  <p:notesSz cx="6858000" cy="9144000"/>
  <p:embeddedFontLst>
    <p:embeddedFont>
      <p:font typeface="Roboto" panose="020B0604020202020204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60AC6EC-82E2-4CB3-BF70-16F3FEC7C5DA}">
  <a:tblStyle styleId="{560AC6EC-82E2-4CB3-BF70-16F3FEC7C5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05" autoAdjust="0"/>
  </p:normalViewPr>
  <p:slideViewPr>
    <p:cSldViewPr snapToGrid="0">
      <p:cViewPr varScale="1">
        <p:scale>
          <a:sx n="95" d="100"/>
          <a:sy n="95" d="100"/>
        </p:scale>
        <p:origin x="-109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3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2810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88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</a:t>
            </a:r>
            <a:r>
              <a:rPr lang="en-US" baseline="0" dirty="0"/>
              <a:t> charged property of the response</a:t>
            </a:r>
          </a:p>
          <a:p>
            <a:r>
              <a:rPr lang="en-US" baseline="0" dirty="0"/>
              <a:t>Refused request response header. HTTP Status 429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16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20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www.documentdb.com/capacityplanner</a:t>
            </a:r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 smtClean="0"/>
              <a:t>To generate demo data:</a:t>
            </a:r>
            <a:r>
              <a:rPr lang="en-US" baseline="0" dirty="0" smtClean="0"/>
              <a:t> </a:t>
            </a:r>
            <a:r>
              <a:rPr lang="en-US" dirty="0" smtClean="0"/>
              <a:t>https://www.generatedata.com/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03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77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0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14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14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25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2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090756a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090756a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25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25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https://www.documentdb.com/capacityplanner</a:t>
            </a:r>
          </a:p>
        </p:txBody>
      </p:sp>
    </p:spTree>
    <p:extLst>
      <p:ext uri="{BB962C8B-B14F-4D97-AF65-F5344CB8AC3E}">
        <p14:creationId xmlns:p14="http://schemas.microsoft.com/office/powerpoint/2010/main" val="1639603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07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https://uptime.is/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06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https://www.documentdb.com/capacityplanner</a:t>
            </a:r>
          </a:p>
        </p:txBody>
      </p:sp>
    </p:spTree>
    <p:extLst>
      <p:ext uri="{BB962C8B-B14F-4D97-AF65-F5344CB8AC3E}">
        <p14:creationId xmlns:p14="http://schemas.microsoft.com/office/powerpoint/2010/main" val="1639603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Brewers CAP Theorem:</a:t>
            </a:r>
            <a:r>
              <a:rPr lang="en-US" baseline="0" dirty="0" smtClean="0"/>
              <a:t> What happens when failures occur.</a:t>
            </a:r>
          </a:p>
          <a:p>
            <a:r>
              <a:rPr lang="en-US" baseline="0" dirty="0" smtClean="0"/>
              <a:t>PACELC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44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https://www.documentdb.com/capacityplanner</a:t>
            </a:r>
          </a:p>
        </p:txBody>
      </p:sp>
    </p:spTree>
    <p:extLst>
      <p:ext uri="{BB962C8B-B14F-4D97-AF65-F5344CB8AC3E}">
        <p14:creationId xmlns:p14="http://schemas.microsoft.com/office/powerpoint/2010/main" val="1639603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link: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http://www.microsoft.com/en-us/download/details.aspx?id=46436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How to: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https://docs.microsoft.com/en-us/azure/cosmos-db/import-data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Source Code: https://github.com/Azure/azure-documentdb-datamigrationtool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47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12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Plain Old CLR Objects  (POCO)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746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Plain Old CLR Objects  (POCO)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746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090756a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9090756a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Global Multi master regions, does not support for existing account as of now.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090756a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9090756a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Global Multi master regions, does not support for existing account as of now.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3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Emulator</a:t>
            </a:r>
            <a:r>
              <a:rPr lang="en-US" baseline="0" dirty="0" smtClean="0"/>
              <a:t>: </a:t>
            </a:r>
            <a:r>
              <a:rPr lang="en-US" dirty="0" smtClean="0"/>
              <a:t>https://docs.microsoft.com/en-us/azure/cosmos-db/local-emulator</a:t>
            </a:r>
          </a:p>
          <a:p>
            <a:r>
              <a:rPr lang="en-US" dirty="0" smtClean="0"/>
              <a:t>To generate demo data:</a:t>
            </a:r>
            <a:r>
              <a:rPr lang="en-US" baseline="0" dirty="0" smtClean="0"/>
              <a:t> </a:t>
            </a:r>
            <a:r>
              <a:rPr lang="en-US" dirty="0" smtClean="0"/>
              <a:t>https://www.generatedata.com/</a:t>
            </a:r>
          </a:p>
          <a:p>
            <a:r>
              <a:rPr lang="en-US" dirty="0" smtClean="0"/>
              <a:t>Try cosmos DB for a month: aka.ms/</a:t>
            </a:r>
            <a:r>
              <a:rPr lang="en-US" dirty="0" err="1" smtClean="0"/>
              <a:t>trycosmosdb</a:t>
            </a:r>
            <a:endParaRPr lang="en-US" dirty="0" smtClean="0"/>
          </a:p>
          <a:p>
            <a:r>
              <a:rPr lang="en-US" dirty="0" smtClean="0"/>
              <a:t>Cosmos Explorer:</a:t>
            </a:r>
            <a:r>
              <a:rPr lang="en-US" baseline="0" dirty="0" smtClean="0"/>
              <a:t> </a:t>
            </a:r>
            <a:r>
              <a:rPr lang="en-US" dirty="0" smtClean="0"/>
              <a:t>https://cosmos.azure.com/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52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Nagesh.sathrasala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Cosmos Database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Nagesh Sathrasala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Cosmos DB Key Capabilities</a:t>
            </a:r>
          </a:p>
        </p:txBody>
      </p:sp>
      <p:sp>
        <p:nvSpPr>
          <p:cNvPr id="4" name="Google Shape;107;p17"/>
          <p:cNvSpPr txBox="1">
            <a:spLocks/>
          </p:cNvSpPr>
          <p:nvPr/>
        </p:nvSpPr>
        <p:spPr>
          <a:xfrm>
            <a:off x="286871" y="725667"/>
            <a:ext cx="8709697" cy="4294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</a:rPr>
              <a:t>Turnkey Global Distribution.</a:t>
            </a:r>
          </a:p>
          <a:p>
            <a:pPr marL="342900"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</a:rPr>
              <a:t>Multiple Data Models and popular API’s for accessing and querying data.</a:t>
            </a:r>
          </a:p>
          <a:p>
            <a:pPr marL="342900"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</a:rPr>
              <a:t>Elastically and independently scale throughput and storage .</a:t>
            </a:r>
          </a:p>
          <a:p>
            <a:pPr marL="342900"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</a:rPr>
              <a:t>Ensure always on availability</a:t>
            </a:r>
          </a:p>
          <a:p>
            <a:pPr marL="342900"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</a:rPr>
              <a:t>Multi master capabilities.</a:t>
            </a:r>
          </a:p>
          <a:p>
            <a:pPr marL="342900"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</a:rPr>
              <a:t>Write globally distributed application with 5 consistence models.</a:t>
            </a:r>
          </a:p>
          <a:p>
            <a:pPr marL="342900"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</a:rPr>
              <a:t>Best Industry SLA’s</a:t>
            </a:r>
          </a:p>
          <a:p>
            <a:pPr marL="342900"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</a:rPr>
              <a:t>Auto indexing and management.</a:t>
            </a:r>
          </a:p>
          <a:p>
            <a:pPr marL="342900"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</a:rPr>
              <a:t>Low cost.</a:t>
            </a:r>
          </a:p>
          <a:p>
            <a:pPr marL="342900">
              <a:buFont typeface="+mj-lt"/>
              <a:buAutoNum type="arabicPeriod"/>
            </a:pPr>
            <a:endParaRPr lang="en-US" dirty="0">
              <a:solidFill>
                <a:schemeClr val="dk2"/>
              </a:solidFill>
            </a:endParaRP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2"/>
              </a:solidFill>
            </a:endParaRP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</a:rPr>
              <a:t>Azure Cosmos DB Architecture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39272" y="3577390"/>
            <a:ext cx="8399928" cy="105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ARS (Atom, Record, Sequence)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7730" y="1291390"/>
            <a:ext cx="3689682" cy="938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Document</a:t>
            </a:r>
          </a:p>
          <a:p>
            <a:pPr algn="ctr"/>
            <a:r>
              <a:rPr lang="en-US" sz="1600" dirty="0"/>
              <a:t>SQL API (JSON)</a:t>
            </a:r>
          </a:p>
          <a:p>
            <a:pPr algn="ctr"/>
            <a:r>
              <a:rPr lang="en-US" sz="1600" dirty="0"/>
              <a:t>MongoDB API (BSON)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7729" y="2454443"/>
            <a:ext cx="3689682" cy="938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Graph</a:t>
            </a:r>
          </a:p>
          <a:p>
            <a:pPr algn="ctr"/>
            <a:r>
              <a:rPr lang="en-US" sz="2000" dirty="0"/>
              <a:t>Gremlin API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48464" y="1291390"/>
            <a:ext cx="3689684" cy="938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Key-Value</a:t>
            </a:r>
          </a:p>
          <a:p>
            <a:pPr algn="ctr"/>
            <a:r>
              <a:rPr lang="en-US" sz="2000" dirty="0"/>
              <a:t>Table API</a:t>
            </a:r>
          </a:p>
          <a:p>
            <a:pPr algn="ctr"/>
            <a:r>
              <a:rPr lang="en-US" dirty="0"/>
              <a:t>(Replacement for Azure Table Storage)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48465" y="2454443"/>
            <a:ext cx="3689682" cy="938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Columnar</a:t>
            </a:r>
          </a:p>
          <a:p>
            <a:pPr algn="ctr"/>
            <a:r>
              <a:rPr lang="en-US" sz="2000" dirty="0"/>
              <a:t>Cassandra API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73" y="1412040"/>
            <a:ext cx="4873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73" y="2548106"/>
            <a:ext cx="6254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648" y="1390066"/>
            <a:ext cx="419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73" y="2550613"/>
            <a:ext cx="4413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-56146" y="0"/>
            <a:ext cx="225249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lang="en-US"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96353" y="0"/>
            <a:ext cx="6947647" cy="5143500"/>
          </a:xfrm>
          <a:prstGeom prst="rect">
            <a:avLst/>
          </a:prstGeom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Creating Azure resource and Cosmos DB account.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Local Emulator, how to install and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Creating Collections and documents</a:t>
            </a:r>
          </a:p>
          <a:p>
            <a:endParaRPr lang="en-US" sz="3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Performance and Throughput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How to measure Performance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What is RU.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Request units and charges.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Throughput isolation in globally distributed databases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Demo: How to Measure Required RU’s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Demo: Monitoring RU consumption and Alerts.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Demo: Allocating RU’s at both Database Collection level.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Estimating throughput needs</a:t>
            </a:r>
          </a:p>
        </p:txBody>
      </p:sp>
    </p:spTree>
    <p:extLst>
      <p:ext uri="{BB962C8B-B14F-4D97-AF65-F5344CB8AC3E}">
        <p14:creationId xmlns:p14="http://schemas.microsoft.com/office/powerpoint/2010/main" val="36564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measure Performance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B577375-108D-43BD-BF46-90876EE279EF}"/>
              </a:ext>
            </a:extLst>
          </p:cNvPr>
          <p:cNvSpPr/>
          <p:nvPr/>
        </p:nvSpPr>
        <p:spPr>
          <a:xfrm>
            <a:off x="1407459" y="2061882"/>
            <a:ext cx="2241176" cy="199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Latency</a:t>
            </a:r>
            <a:endParaRPr lang="en-US" dirty="0"/>
          </a:p>
          <a:p>
            <a:pPr algn="ctr"/>
            <a:r>
              <a:rPr lang="en-US" dirty="0"/>
              <a:t>Latency talks how quickly you receive response for your request.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AE7971C-9600-4EDC-A52A-3A3308D5939F}"/>
              </a:ext>
            </a:extLst>
          </p:cNvPr>
          <p:cNvSpPr/>
          <p:nvPr/>
        </p:nvSpPr>
        <p:spPr>
          <a:xfrm>
            <a:off x="5414683" y="2061882"/>
            <a:ext cx="2241176" cy="19991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Throughput</a:t>
            </a:r>
            <a:endParaRPr lang="en-US" sz="1800" dirty="0"/>
          </a:p>
          <a:p>
            <a:pPr algn="ctr"/>
            <a:r>
              <a:rPr lang="en-US" dirty="0"/>
              <a:t>Is all about how many concurrent transactions you can process within given period. Per sec within </a:t>
            </a:r>
            <a:r>
              <a:rPr lang="en-US" dirty="0" err="1"/>
              <a:t>CosmosDB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2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is RU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2"/>
                </a:solidFill>
              </a:rPr>
              <a:t>What happens when a request is send to Database?</a:t>
            </a:r>
          </a:p>
          <a:p>
            <a:pPr marL="342900"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2"/>
                </a:solidFill>
              </a:rPr>
              <a:t>CPU, disk, memory and network per 1 KB.</a:t>
            </a:r>
          </a:p>
          <a:p>
            <a:pPr marL="342900"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2"/>
                </a:solidFill>
              </a:rPr>
              <a:t>Number of RU’s Required depends on Document Size, complexity, indexing policy and Predicates we use.</a:t>
            </a:r>
          </a:p>
          <a:p>
            <a:pPr marL="342900"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2"/>
                </a:solidFill>
              </a:rPr>
              <a:t>Azure is transparent on RU’s used.</a:t>
            </a:r>
          </a:p>
          <a:p>
            <a:pPr marL="342900"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2"/>
                </a:solidFill>
              </a:rPr>
              <a:t>RU’s are deterministic.</a:t>
            </a:r>
          </a:p>
          <a:p>
            <a:pPr marL="342900"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2"/>
                </a:solidFill>
              </a:rPr>
              <a:t>Where to Provision RU’s.</a:t>
            </a:r>
          </a:p>
          <a:p>
            <a:pPr marL="342900"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2"/>
                </a:solidFill>
              </a:rPr>
              <a:t>What is Request Throttling.</a:t>
            </a:r>
          </a:p>
        </p:txBody>
      </p:sp>
    </p:spTree>
    <p:extLst>
      <p:ext uri="{BB962C8B-B14F-4D97-AF65-F5344CB8AC3E}">
        <p14:creationId xmlns:p14="http://schemas.microsoft.com/office/powerpoint/2010/main" val="356858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How to calculate RU’s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88346"/>
            <a:ext cx="41986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Application checklist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does a typical item look like?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are the typical queries that users will run?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How many writes per second are required?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How many queries per second are required?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is the acceptable consistency level?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is the indexing policy?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3595" y="919014"/>
            <a:ext cx="4279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404040"/>
                </a:solidFill>
                <a:latin typeface="Gotham-Book"/>
              </a:rPr>
              <a:t>Estimating throughput needs</a:t>
            </a:r>
            <a:endParaRPr lang="en-US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4422458" y="4096723"/>
            <a:ext cx="4721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Based on Session consistency indexing policy set to None.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20" y="1402080"/>
            <a:ext cx="4945380" cy="262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0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Pricing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913448"/>
            <a:ext cx="4000500" cy="2709862"/>
          </a:xfrm>
        </p:spPr>
        <p:txBody>
          <a:bodyPr/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SSD Storage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Consumption based $0.25 per GB per month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5143500" y="913448"/>
            <a:ext cx="4000500" cy="2709862"/>
          </a:xfrm>
        </p:spPr>
        <p:txBody>
          <a:bodyPr/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Throughput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Reserved RU/Sec per hour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$0.0008 for 100 RU/Sec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Minimum allowed id 400 RU/Sec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5" y="2091690"/>
            <a:ext cx="2038985" cy="6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41" y="2165985"/>
            <a:ext cx="2481739" cy="121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7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-56146" y="0"/>
            <a:ext cx="225249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lang="en-US"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96353" y="0"/>
            <a:ext cx="6947647" cy="5143500"/>
          </a:xfrm>
          <a:prstGeom prst="rect">
            <a:avLst/>
          </a:prstGeom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How to Measure Required RU’s.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Monitoring RU consumption and Alerts.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Allocating RU’s at both Database Collection level.</a:t>
            </a:r>
          </a:p>
        </p:txBody>
      </p:sp>
    </p:spTree>
    <p:extLst>
      <p:ext uri="{BB962C8B-B14F-4D97-AF65-F5344CB8AC3E}">
        <p14:creationId xmlns:p14="http://schemas.microsoft.com/office/powerpoint/2010/main" val="903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Horizontal Partitioning and backup recovery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What is Partitioning.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Prerequisites for partitioning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</a:rPr>
              <a:t>Best </a:t>
            </a:r>
            <a:r>
              <a:rPr lang="en-US" b="1" dirty="0">
                <a:solidFill>
                  <a:schemeClr val="dk2"/>
                </a:solidFill>
              </a:rPr>
              <a:t>practices when choosing a partition key</a:t>
            </a:r>
            <a:r>
              <a:rPr lang="en-US" b="1" dirty="0" smtClean="0">
                <a:solidFill>
                  <a:schemeClr val="dk2"/>
                </a:solidFill>
              </a:rPr>
              <a:t>.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Cross partition Queries and how to </a:t>
            </a:r>
            <a:r>
              <a:rPr lang="en-US" b="1" dirty="0" smtClean="0">
                <a:solidFill>
                  <a:schemeClr val="dk2"/>
                </a:solidFill>
              </a:rPr>
              <a:t>work with them.</a:t>
            </a:r>
            <a:endParaRPr lang="en-US" b="1" dirty="0">
              <a:solidFill>
                <a:schemeClr val="dk2"/>
              </a:solidFill>
            </a:endParaRP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Automatic backup restore with Azure DB.</a:t>
            </a:r>
          </a:p>
        </p:txBody>
      </p:sp>
    </p:spTree>
    <p:extLst>
      <p:ext uri="{BB962C8B-B14F-4D97-AF65-F5344CB8AC3E}">
        <p14:creationId xmlns:p14="http://schemas.microsoft.com/office/powerpoint/2010/main" val="37882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4294967295"/>
          </p:nvPr>
        </p:nvSpPr>
        <p:spPr>
          <a:xfrm>
            <a:off x="311700" y="220100"/>
            <a:ext cx="85206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Your Instructor</a:t>
            </a:r>
            <a:endParaRPr dirty="0"/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600" i="1" dirty="0"/>
              <a:t>Always available to support and answer your questions.</a:t>
            </a:r>
            <a:endParaRPr sz="1600" i="1" dirty="0"/>
          </a:p>
        </p:txBody>
      </p:sp>
      <p:pic>
        <p:nvPicPr>
          <p:cNvPr id="101" name="Google Shape;101;p1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70" y="1612231"/>
            <a:ext cx="1925053" cy="1507958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</p:pic>
      <p:sp>
        <p:nvSpPr>
          <p:cNvPr id="105" name="Google Shape;105;p17"/>
          <p:cNvSpPr txBox="1">
            <a:spLocks noGrp="1"/>
          </p:cNvSpPr>
          <p:nvPr>
            <p:ph type="title" idx="4294967295"/>
          </p:nvPr>
        </p:nvSpPr>
        <p:spPr>
          <a:xfrm>
            <a:off x="3276754" y="3056951"/>
            <a:ext cx="2839143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Nagesh Sathrasala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4294967295"/>
          </p:nvPr>
        </p:nvSpPr>
        <p:spPr>
          <a:xfrm>
            <a:off x="3200400" y="3572413"/>
            <a:ext cx="3209365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200" dirty="0">
                <a:solidFill>
                  <a:schemeClr val="dk2"/>
                </a:solidFill>
                <a:hlinkClick r:id="rId4"/>
              </a:rPr>
              <a:t>Nagesh.sathrasala@gmail.com</a:t>
            </a:r>
            <a:endParaRPr lang="en-US" sz="1200" dirty="0">
              <a:solidFill>
                <a:schemeClr val="dk2"/>
              </a:solidFill>
            </a:endParaRPr>
          </a:p>
          <a:p>
            <a:pPr marL="0" indent="0" algn="ctr"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Database and cloud Architect, Developer and DBA.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is Partitioning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4DB6519-B23A-4DF6-9047-602F7D44C096}"/>
              </a:ext>
            </a:extLst>
          </p:cNvPr>
          <p:cNvSpPr/>
          <p:nvPr/>
        </p:nvSpPr>
        <p:spPr>
          <a:xfrm>
            <a:off x="3980330" y="866990"/>
            <a:ext cx="4944519" cy="12767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Unlimited Auto scaled Containers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87E5D7D-C42A-4420-B78C-D2869CD70BC6}"/>
              </a:ext>
            </a:extLst>
          </p:cNvPr>
          <p:cNvSpPr/>
          <p:nvPr/>
        </p:nvSpPr>
        <p:spPr>
          <a:xfrm>
            <a:off x="358588" y="866990"/>
            <a:ext cx="3370730" cy="1276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Partition</a:t>
            </a:r>
            <a:endParaRPr lang="en-US" b="1" dirty="0"/>
          </a:p>
          <a:p>
            <a:pPr algn="ctr"/>
            <a:r>
              <a:rPr lang="en-US" dirty="0"/>
              <a:t>Physical Fixed-capacity data store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Massive Scale out within a Container.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3E9A5E1-0021-4EF2-9172-CDC08039AB52}"/>
              </a:ext>
            </a:extLst>
          </p:cNvPr>
          <p:cNvSpPr/>
          <p:nvPr/>
        </p:nvSpPr>
        <p:spPr>
          <a:xfrm>
            <a:off x="358588" y="2399343"/>
            <a:ext cx="1559859" cy="441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Partition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E2E2866-E09C-4DE1-BA47-B581080F9134}"/>
              </a:ext>
            </a:extLst>
          </p:cNvPr>
          <p:cNvSpPr/>
          <p:nvPr/>
        </p:nvSpPr>
        <p:spPr>
          <a:xfrm>
            <a:off x="2169459" y="2399343"/>
            <a:ext cx="1559859" cy="4411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Partition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DC1666C-F34C-49EE-A56F-443755781627}"/>
              </a:ext>
            </a:extLst>
          </p:cNvPr>
          <p:cNvSpPr/>
          <p:nvPr/>
        </p:nvSpPr>
        <p:spPr>
          <a:xfrm>
            <a:off x="3980330" y="2399343"/>
            <a:ext cx="4944519" cy="24851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C1FC48D-E984-4718-8652-B13DA6013273}"/>
              </a:ext>
            </a:extLst>
          </p:cNvPr>
          <p:cNvSpPr/>
          <p:nvPr/>
        </p:nvSpPr>
        <p:spPr>
          <a:xfrm>
            <a:off x="4130142" y="2840497"/>
            <a:ext cx="949124" cy="19166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23278F7-4459-4A42-8333-B08106082676}"/>
              </a:ext>
            </a:extLst>
          </p:cNvPr>
          <p:cNvSpPr/>
          <p:nvPr/>
        </p:nvSpPr>
        <p:spPr>
          <a:xfrm>
            <a:off x="5161602" y="2840497"/>
            <a:ext cx="949124" cy="19166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29798AE-6629-4FC7-96DB-74297B28B52B}"/>
              </a:ext>
            </a:extLst>
          </p:cNvPr>
          <p:cNvSpPr/>
          <p:nvPr/>
        </p:nvSpPr>
        <p:spPr>
          <a:xfrm>
            <a:off x="6778454" y="2845197"/>
            <a:ext cx="949124" cy="19166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C2B5D1E-E7EE-49D7-B142-C902750E7722}"/>
              </a:ext>
            </a:extLst>
          </p:cNvPr>
          <p:cNvSpPr/>
          <p:nvPr/>
        </p:nvSpPr>
        <p:spPr>
          <a:xfrm>
            <a:off x="7853084" y="2840497"/>
            <a:ext cx="949124" cy="19166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2D4CA8C-FF30-4DE2-AE01-EEDE67F1004F}"/>
              </a:ext>
            </a:extLst>
          </p:cNvPr>
          <p:cNvSpPr/>
          <p:nvPr/>
        </p:nvSpPr>
        <p:spPr>
          <a:xfrm>
            <a:off x="4201611" y="3715472"/>
            <a:ext cx="822910" cy="1041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E30FB76-294A-4C45-8CC9-81FA6CBD2417}"/>
              </a:ext>
            </a:extLst>
          </p:cNvPr>
          <p:cNvSpPr/>
          <p:nvPr/>
        </p:nvSpPr>
        <p:spPr>
          <a:xfrm>
            <a:off x="5229078" y="3206188"/>
            <a:ext cx="822910" cy="15645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F506A23-0F41-454B-A280-FBB2B5671A8C}"/>
              </a:ext>
            </a:extLst>
          </p:cNvPr>
          <p:cNvSpPr/>
          <p:nvPr/>
        </p:nvSpPr>
        <p:spPr>
          <a:xfrm>
            <a:off x="6841561" y="4016414"/>
            <a:ext cx="822910" cy="740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51FEE5D-7663-4C1E-BFA3-8788714A9CF1}"/>
              </a:ext>
            </a:extLst>
          </p:cNvPr>
          <p:cNvSpPr/>
          <p:nvPr/>
        </p:nvSpPr>
        <p:spPr>
          <a:xfrm>
            <a:off x="7914758" y="4016413"/>
            <a:ext cx="822910" cy="7407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271E4DF9-C503-4524-ABAD-86235FA60A56}"/>
              </a:ext>
            </a:extLst>
          </p:cNvPr>
          <p:cNvCxnSpPr>
            <a:cxnSpLocks/>
          </p:cNvCxnSpPr>
          <p:nvPr/>
        </p:nvCxnSpPr>
        <p:spPr>
          <a:xfrm>
            <a:off x="6250329" y="3715472"/>
            <a:ext cx="405114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5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Key </a:t>
            </a:r>
            <a:r>
              <a:rPr lang="en-US" sz="2400" dirty="0" smtClean="0"/>
              <a:t>Points Note Regarding </a:t>
            </a:r>
            <a:r>
              <a:rPr lang="en-US" sz="2400" dirty="0"/>
              <a:t>Partitions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2"/>
                </a:solidFill>
              </a:rPr>
              <a:t>Unlimited number of partitions.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2"/>
                </a:solidFill>
              </a:rPr>
              <a:t>Fixed Sized SSD.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2"/>
                </a:solidFill>
              </a:rPr>
              <a:t>Auto Management of partitions.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2"/>
                </a:solidFill>
              </a:rPr>
              <a:t>Relationship between logical and physical partitions</a:t>
            </a:r>
            <a:r>
              <a:rPr lang="en-US" b="1" dirty="0" smtClean="0">
                <a:solidFill>
                  <a:schemeClr val="dk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7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Prerequisites for partitioning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>
              <a:spcAft>
                <a:spcPts val="1600"/>
              </a:spcAft>
            </a:pPr>
            <a:r>
              <a:rPr lang="en-US" b="1" dirty="0" smtClean="0">
                <a:solidFill>
                  <a:schemeClr val="dk2"/>
                </a:solidFill>
              </a:rPr>
              <a:t>Unlimited sized containers</a:t>
            </a:r>
          </a:p>
          <a:p>
            <a:pPr marL="342900">
              <a:spcAft>
                <a:spcPts val="1600"/>
              </a:spcAft>
            </a:pPr>
            <a:r>
              <a:rPr lang="en-US" b="1" dirty="0" smtClean="0">
                <a:solidFill>
                  <a:schemeClr val="dk2"/>
                </a:solidFill>
              </a:rPr>
              <a:t>Unlimited </a:t>
            </a:r>
            <a:r>
              <a:rPr lang="en-US" b="1" dirty="0">
                <a:solidFill>
                  <a:schemeClr val="dk2"/>
                </a:solidFill>
              </a:rPr>
              <a:t>sized Databases</a:t>
            </a:r>
            <a:r>
              <a:rPr lang="en-US" b="1" dirty="0" smtClean="0">
                <a:solidFill>
                  <a:schemeClr val="dk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717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Best practices when choosing a partition key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>
              <a:buFont typeface="+mj-lt"/>
              <a:buAutoNum type="arabicPeriod"/>
            </a:pPr>
            <a:r>
              <a:rPr lang="en-US" b="1" dirty="0" smtClean="0">
                <a:solidFill>
                  <a:schemeClr val="dk2"/>
                </a:solidFill>
              </a:rPr>
              <a:t>How Cosmos DB knows where data is stored.</a:t>
            </a:r>
          </a:p>
          <a:p>
            <a:pPr marL="342900">
              <a:buFont typeface="+mj-lt"/>
              <a:buAutoNum type="arabicPeriod"/>
            </a:pPr>
            <a:r>
              <a:rPr lang="en-US" b="1" dirty="0" smtClean="0">
                <a:solidFill>
                  <a:schemeClr val="dk2"/>
                </a:solidFill>
              </a:rPr>
              <a:t>Choosing right partition key.</a:t>
            </a:r>
          </a:p>
          <a:p>
            <a:pPr marL="800100" lvl="1">
              <a:spcBef>
                <a:spcPts val="0"/>
              </a:spcBef>
            </a:pPr>
            <a:r>
              <a:rPr lang="en-US" b="1" dirty="0">
                <a:solidFill>
                  <a:schemeClr val="dk2"/>
                </a:solidFill>
              </a:rPr>
              <a:t>Best candidate for choosing right partition Key.</a:t>
            </a:r>
          </a:p>
          <a:p>
            <a:pPr marL="800100" lvl="1">
              <a:spcBef>
                <a:spcPts val="0"/>
              </a:spcBef>
            </a:pPr>
            <a:r>
              <a:rPr lang="en-US" b="1" dirty="0">
                <a:solidFill>
                  <a:schemeClr val="dk2"/>
                </a:solidFill>
              </a:rPr>
              <a:t>What is hot partition and how to avoid them</a:t>
            </a:r>
            <a:r>
              <a:rPr lang="en-US" b="1" dirty="0" smtClean="0">
                <a:solidFill>
                  <a:schemeClr val="dk2"/>
                </a:solidFill>
              </a:rPr>
              <a:t>.</a:t>
            </a:r>
          </a:p>
          <a:p>
            <a:pPr marL="342900">
              <a:buFont typeface="+mj-lt"/>
              <a:buAutoNum type="arabicPeriod"/>
            </a:pPr>
            <a:r>
              <a:rPr lang="en-US" b="1" dirty="0">
                <a:solidFill>
                  <a:schemeClr val="dk2"/>
                </a:solidFill>
              </a:rPr>
              <a:t>The storage distribution is even across all the keys</a:t>
            </a:r>
            <a:r>
              <a:rPr lang="en-US" b="1" dirty="0" smtClean="0">
                <a:solidFill>
                  <a:schemeClr val="dk2"/>
                </a:solidFill>
              </a:rPr>
              <a:t>.</a:t>
            </a:r>
          </a:p>
          <a:p>
            <a:pPr marL="342900">
              <a:buFont typeface="+mj-lt"/>
              <a:buAutoNum type="arabicPeriod"/>
            </a:pPr>
            <a:r>
              <a:rPr lang="en-US" b="1" dirty="0">
                <a:solidFill>
                  <a:schemeClr val="dk2"/>
                </a:solidFill>
              </a:rPr>
              <a:t>Choose a partition key that will evenly distribute data across partitions</a:t>
            </a:r>
            <a:r>
              <a:rPr lang="en-US" b="1" dirty="0" smtClean="0">
                <a:solidFill>
                  <a:schemeClr val="dk2"/>
                </a:solidFill>
              </a:rPr>
              <a:t>.</a:t>
            </a:r>
            <a:endParaRPr lang="en-US" b="1" dirty="0">
              <a:solidFill>
                <a:schemeClr val="dk2"/>
              </a:solidFill>
            </a:endParaRPr>
          </a:p>
          <a:p>
            <a:pPr marL="342900">
              <a:buFont typeface="+mj-lt"/>
              <a:buAutoNum type="arabicPeriod"/>
            </a:pPr>
            <a:endParaRPr lang="en-US" b="1" dirty="0" smtClean="0">
              <a:solidFill>
                <a:schemeClr val="dk2"/>
              </a:solidFill>
            </a:endParaRPr>
          </a:p>
          <a:p>
            <a:pPr marL="800100" lvl="1">
              <a:spcBef>
                <a:spcPts val="0"/>
              </a:spcBef>
            </a:pPr>
            <a:endParaRPr lang="en-US" b="1" dirty="0" smtClean="0">
              <a:solidFill>
                <a:schemeClr val="dk2"/>
              </a:solidFill>
            </a:endParaRP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endParaRPr lang="en-US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Benefits of Partitioning</a:t>
            </a:r>
            <a:endParaRPr lang="en-US" sz="2400" dirty="0"/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dk2"/>
                </a:solidFill>
              </a:rPr>
              <a:t>Partition key values are hashed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dk2"/>
                </a:solidFill>
              </a:rPr>
              <a:t>One physical partition can host multiple partition keys.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dk2"/>
                </a:solidFill>
              </a:rPr>
              <a:t>Items with same partition key are stored together.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dk2"/>
                </a:solidFill>
              </a:rPr>
              <a:t>If appropriate predicates used in quires will help performance of all transactions.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dk2"/>
                </a:solidFill>
              </a:rPr>
              <a:t>Choose key such that storage or performance bottlenecks can be avoided.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endParaRPr lang="en-US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Cross Partition Queries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95300" y="1584960"/>
            <a:ext cx="2369820" cy="2141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Stored Procedures</a:t>
            </a:r>
          </a:p>
          <a:p>
            <a:pPr algn="ctr"/>
            <a:r>
              <a:rPr lang="en-US" dirty="0"/>
              <a:t>Always scoped to a</a:t>
            </a:r>
          </a:p>
          <a:p>
            <a:pPr algn="ctr"/>
            <a:r>
              <a:rPr lang="en-US" dirty="0"/>
              <a:t>single partition key</a:t>
            </a:r>
          </a:p>
        </p:txBody>
      </p:sp>
      <p:sp>
        <p:nvSpPr>
          <p:cNvPr id="5" name="Rectangle 4"/>
          <p:cNvSpPr/>
          <p:nvPr/>
        </p:nvSpPr>
        <p:spPr>
          <a:xfrm>
            <a:off x="3291840" y="1584960"/>
            <a:ext cx="2369820" cy="2141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Queries</a:t>
            </a:r>
            <a:endParaRPr lang="en-US" dirty="0"/>
          </a:p>
          <a:p>
            <a:pPr algn="ctr"/>
            <a:r>
              <a:rPr lang="en-US" dirty="0"/>
              <a:t>Typically scoped to a</a:t>
            </a:r>
          </a:p>
          <a:p>
            <a:pPr algn="ctr"/>
            <a:r>
              <a:rPr lang="en-US" dirty="0"/>
              <a:t>single partition key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57900" y="1584960"/>
            <a:ext cx="2369820" cy="2141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Cross-Partition</a:t>
            </a:r>
          </a:p>
          <a:p>
            <a:pPr algn="ctr"/>
            <a:r>
              <a:rPr lang="en-US" sz="2000" dirty="0"/>
              <a:t>Queries</a:t>
            </a:r>
          </a:p>
          <a:p>
            <a:pPr algn="ctr"/>
            <a:r>
              <a:rPr lang="en-US" dirty="0"/>
              <a:t>Span multiple</a:t>
            </a:r>
          </a:p>
          <a:p>
            <a:pPr algn="ctr"/>
            <a:r>
              <a:rPr lang="en-US" dirty="0"/>
              <a:t>partition keys</a:t>
            </a:r>
          </a:p>
          <a:p>
            <a:pPr algn="ctr"/>
            <a:r>
              <a:rPr lang="en-US" dirty="0"/>
              <a:t>Fan-out execution</a:t>
            </a:r>
          </a:p>
        </p:txBody>
      </p:sp>
    </p:spTree>
    <p:extLst>
      <p:ext uri="{BB962C8B-B14F-4D97-AF65-F5344CB8AC3E}">
        <p14:creationId xmlns:p14="http://schemas.microsoft.com/office/powerpoint/2010/main" val="323536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Automatic backup </a:t>
            </a:r>
            <a:r>
              <a:rPr lang="en-US" sz="2400" dirty="0" smtClean="0"/>
              <a:t>and restore </a:t>
            </a:r>
            <a:r>
              <a:rPr lang="en-US" sz="2400" dirty="0"/>
              <a:t>with Azure DB.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>
              <a:spcAft>
                <a:spcPts val="1600"/>
              </a:spcAft>
              <a:buFont typeface="+mj-lt"/>
              <a:buAutoNum type="arabicPeriod"/>
            </a:pPr>
            <a:endParaRPr lang="en-US" b="1" dirty="0">
              <a:solidFill>
                <a:schemeClr val="dk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54967" y="1098884"/>
            <a:ext cx="2783305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 4 hours backups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9494" y="2470482"/>
            <a:ext cx="2783305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to blob and replication.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9495" y="2470482"/>
            <a:ext cx="3039979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RU’s for Backup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9493" y="3633537"/>
            <a:ext cx="2783305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restore deleted containers.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79494" y="3633537"/>
            <a:ext cx="3039979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restore Cosmos DB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-56146" y="0"/>
            <a:ext cx="225249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lang="en-US"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96353" y="0"/>
            <a:ext cx="6947647" cy="5143500"/>
          </a:xfrm>
          <a:prstGeom prst="rect">
            <a:avLst/>
          </a:prstGeom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How to work with cross partition quires.</a:t>
            </a:r>
          </a:p>
        </p:txBody>
      </p:sp>
    </p:spTree>
    <p:extLst>
      <p:ext uri="{BB962C8B-B14F-4D97-AF65-F5344CB8AC3E}">
        <p14:creationId xmlns:p14="http://schemas.microsoft.com/office/powerpoint/2010/main" val="34273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Summary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779930"/>
            <a:ext cx="8061158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What is NOSQL and Why NOSQL is required.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Cosmos DB evolution.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How Cosmos DB supports multiple API’s.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what is RU and how it can be calculated.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Pricing and how it works</a:t>
            </a:r>
            <a:r>
              <a:rPr lang="en-US" b="1" dirty="0" smtClean="0">
                <a:solidFill>
                  <a:srgbClr val="424242"/>
                </a:solidFill>
              </a:rPr>
              <a:t>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Horizontal partitioning.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Backups.</a:t>
            </a:r>
            <a:endParaRPr lang="en-US" b="1" dirty="0">
              <a:solidFill>
                <a:srgbClr val="424242"/>
              </a:solidFill>
            </a:endParaRP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Demo on Azure portal and other topics.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424242"/>
              </a:solidFill>
            </a:endParaRP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424242"/>
              </a:solidFill>
            </a:endParaRP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424242"/>
              </a:solidFill>
            </a:endParaRP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424242"/>
              </a:solidFill>
            </a:endParaRP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424242"/>
              </a:solidFill>
            </a:endParaRPr>
          </a:p>
          <a:p>
            <a:pPr marL="628650" lvl="1" indent="-171450">
              <a:spcBef>
                <a:spcPts val="0"/>
              </a:spcBef>
              <a:buClr>
                <a:srgbClr val="737373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424242"/>
              </a:solidFill>
            </a:endParaRPr>
          </a:p>
          <a:p>
            <a:pPr marL="457200" lvl="1" indent="0">
              <a:spcBef>
                <a:spcPts val="0"/>
              </a:spcBef>
              <a:buClr>
                <a:srgbClr val="737373"/>
              </a:buClr>
              <a:buFont typeface="Roboto"/>
              <a:buNone/>
            </a:pPr>
            <a:endParaRPr lang="en-US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distribution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Introduction to data distributions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Different options available and Failover properties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Demo: Setting up geo replication and failover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Demo: Read write Geo replication (Preview).</a:t>
            </a:r>
          </a:p>
        </p:txBody>
      </p:sp>
    </p:spTree>
    <p:extLst>
      <p:ext uri="{BB962C8B-B14F-4D97-AF65-F5344CB8AC3E}">
        <p14:creationId xmlns:p14="http://schemas.microsoft.com/office/powerpoint/2010/main" val="1559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Overview</a:t>
            </a:r>
          </a:p>
        </p:txBody>
      </p:sp>
      <p:sp>
        <p:nvSpPr>
          <p:cNvPr id="4" name="Google Shape;107;p17"/>
          <p:cNvSpPr txBox="1">
            <a:spLocks/>
          </p:cNvSpPr>
          <p:nvPr/>
        </p:nvSpPr>
        <p:spPr>
          <a:xfrm>
            <a:off x="288758" y="842211"/>
            <a:ext cx="8061158" cy="388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What is NoSQL?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Why NoSQL?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Evolution </a:t>
            </a:r>
            <a:r>
              <a:rPr lang="en-US" b="1">
                <a:solidFill>
                  <a:schemeClr val="dk2"/>
                </a:solidFill>
              </a:rPr>
              <a:t>of Cosmos DB</a:t>
            </a:r>
            <a:r>
              <a:rPr lang="en-US" b="1" dirty="0">
                <a:solidFill>
                  <a:schemeClr val="dk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8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Introduction to data distributions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0652" y="1307432"/>
            <a:ext cx="3039979" cy="11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Performance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021178" y="1307432"/>
            <a:ext cx="3039979" cy="11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Availability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064042" y="2823408"/>
            <a:ext cx="3039979" cy="11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Increased SLA’s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54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replication works</a:t>
            </a:r>
            <a:endParaRPr lang="en-US" sz="2400" dirty="0"/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8" y="812225"/>
            <a:ext cx="8506912" cy="400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1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Key benefits and Use cases</a:t>
            </a:r>
            <a:endParaRPr lang="en-US" sz="2400" dirty="0"/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</a:rPr>
              <a:t>Key </a:t>
            </a:r>
            <a:r>
              <a:rPr lang="en-US" b="1" dirty="0">
                <a:solidFill>
                  <a:schemeClr val="dk2"/>
                </a:solidFill>
              </a:rPr>
              <a:t>benefits </a:t>
            </a:r>
            <a:endParaRPr lang="en-US" b="1" dirty="0" smtClean="0">
              <a:solidFill>
                <a:schemeClr val="dk2"/>
              </a:solidFill>
            </a:endParaRP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Single digit latency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5 9’s availability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Flexible conflict resolution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Tunable consistency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Implicit fault </a:t>
            </a:r>
            <a:r>
              <a:rPr lang="en-US" b="1" dirty="0" smtClean="0">
                <a:solidFill>
                  <a:schemeClr val="dk2"/>
                </a:solidFill>
              </a:rPr>
              <a:t>tolerance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 smtClean="0">
              <a:solidFill>
                <a:schemeClr val="dk2"/>
              </a:solidFill>
            </a:endParaRP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</a:rPr>
              <a:t>Use Cases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</a:rPr>
              <a:t>Social </a:t>
            </a:r>
            <a:r>
              <a:rPr lang="en-US" b="1" dirty="0">
                <a:solidFill>
                  <a:schemeClr val="dk2"/>
                </a:solidFill>
              </a:rPr>
              <a:t>Media apps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dk2"/>
                </a:solidFill>
              </a:rPr>
              <a:t>IoT</a:t>
            </a:r>
            <a:endParaRPr lang="en-US" b="1" dirty="0">
              <a:solidFill>
                <a:schemeClr val="dk2"/>
              </a:solidFill>
            </a:endParaRP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</a:rPr>
              <a:t>E-commerce</a:t>
            </a:r>
            <a:endParaRPr lang="en-US" b="1" dirty="0">
              <a:solidFill>
                <a:schemeClr val="dk2"/>
              </a:solidFill>
            </a:endParaRP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</a:rPr>
              <a:t>Metering and so on.</a:t>
            </a:r>
            <a:endParaRPr lang="en-US" b="1" dirty="0">
              <a:solidFill>
                <a:schemeClr val="dk2"/>
              </a:solidFill>
            </a:endParaRP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dk2"/>
              </a:solidFill>
            </a:endParaRP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8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Different options available and Failover properties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Trunkey Global </a:t>
            </a:r>
            <a:r>
              <a:rPr lang="en-US" b="1" dirty="0" smtClean="0">
                <a:solidFill>
                  <a:schemeClr val="dk2"/>
                </a:solidFill>
              </a:rPr>
              <a:t>Distribution.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</a:rPr>
              <a:t>Policy-based Geo-fencing.</a:t>
            </a:r>
            <a:endParaRPr lang="en-US" b="1" dirty="0">
              <a:solidFill>
                <a:schemeClr val="dk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</a:rPr>
              <a:t>Multi-master and conflict resolution.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</a:rPr>
              <a:t>Last-writer-wins (LWW)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Custom – User-Defined Procedure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Custom – Asynchronous</a:t>
            </a:r>
            <a:endParaRPr lang="en-US" b="1" dirty="0" smtClean="0">
              <a:solidFill>
                <a:schemeClr val="dk2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</a:rPr>
              <a:t>Dynamically add and remove regions.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</a:rPr>
              <a:t>Multi-homing API.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</a:rPr>
              <a:t>Failover priorities.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</a:rPr>
              <a:t>Auto recovery of replication.</a:t>
            </a:r>
            <a:endParaRPr lang="en-US" b="1" dirty="0">
              <a:solidFill>
                <a:schemeClr val="dk2"/>
              </a:solidFill>
            </a:endParaRP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-56146" y="0"/>
            <a:ext cx="225249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lang="en-US"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96353" y="0"/>
            <a:ext cx="6947647" cy="5143500"/>
          </a:xfrm>
          <a:prstGeom prst="rect">
            <a:avLst/>
          </a:prstGeom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Setting up geo replication.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Setting up failover priorities.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Manual failover.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Multi Master replication.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.NET code to connect DB’s in replication and in multi master.</a:t>
            </a:r>
          </a:p>
        </p:txBody>
      </p:sp>
    </p:spTree>
    <p:extLst>
      <p:ext uri="{BB962C8B-B14F-4D97-AF65-F5344CB8AC3E}">
        <p14:creationId xmlns:p14="http://schemas.microsoft.com/office/powerpoint/2010/main" val="41377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Consistence levels.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Distributed databases and consistency.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Scope of consistency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Tunable consistency for globally replicated databases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Demo: how to switch between Consistence level.</a:t>
            </a:r>
          </a:p>
        </p:txBody>
      </p:sp>
    </p:spTree>
    <p:extLst>
      <p:ext uri="{BB962C8B-B14F-4D97-AF65-F5344CB8AC3E}">
        <p14:creationId xmlns:p14="http://schemas.microsoft.com/office/powerpoint/2010/main" val="27514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Distributed databases and </a:t>
            </a:r>
            <a:r>
              <a:rPr lang="en-US" sz="2400" dirty="0" smtClean="0"/>
              <a:t>consistency</a:t>
            </a:r>
            <a:endParaRPr lang="en-US" sz="2400" dirty="0"/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dk2"/>
                </a:solidFill>
              </a:rPr>
              <a:t>How do you ensure consistent reads across replicas?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dk2"/>
                </a:solidFill>
              </a:rPr>
              <a:t>   - </a:t>
            </a:r>
            <a:r>
              <a:rPr lang="en-US" dirty="0">
                <a:solidFill>
                  <a:schemeClr val="dk2"/>
                </a:solidFill>
              </a:rPr>
              <a:t>Define a consistency </a:t>
            </a:r>
            <a:r>
              <a:rPr lang="en-US" dirty="0" smtClean="0">
                <a:solidFill>
                  <a:schemeClr val="dk2"/>
                </a:solidFill>
              </a:rPr>
              <a:t>level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 smtClean="0">
              <a:solidFill>
                <a:schemeClr val="dk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dk2"/>
                </a:solidFill>
              </a:rPr>
              <a:t>Replication within a region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- Data moves extremely fast (typically, within 1ms) </a:t>
            </a:r>
            <a:r>
              <a:rPr lang="en-US" dirty="0" smtClean="0">
                <a:solidFill>
                  <a:schemeClr val="dk2"/>
                </a:solidFill>
              </a:rPr>
              <a:t>between neighboring </a:t>
            </a:r>
            <a:r>
              <a:rPr lang="en-US" dirty="0">
                <a:solidFill>
                  <a:schemeClr val="dk2"/>
                </a:solidFill>
              </a:rPr>
              <a:t>racks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dk2"/>
                </a:solidFill>
              </a:rPr>
              <a:t>Global replication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- It takes hundreds of milliseconds to move data across continents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68" y="1560195"/>
            <a:ext cx="5991225" cy="173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4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Scope of consistency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"/>
            <a:ext cx="9128350" cy="446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213902"/>
            <a:ext cx="115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Value =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6700" y="1077575"/>
            <a:ext cx="115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Value = 10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1400" y="4109502"/>
            <a:ext cx="115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Value = 10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549182"/>
            <a:ext cx="1485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Update 10 </a:t>
            </a:r>
            <a:r>
              <a:rPr lang="en-US" dirty="0" smtClean="0">
                <a:sym typeface="Wingdings" panose="05000000000000000000" pitchFamily="2" charset="2"/>
              </a:rPr>
              <a:t> 5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7658100" y="1385352"/>
            <a:ext cx="1485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Update 10 </a:t>
            </a:r>
            <a:r>
              <a:rPr lang="en-US" dirty="0" smtClean="0">
                <a:sym typeface="Wingdings" panose="05000000000000000000" pitchFamily="2" charset="2"/>
              </a:rPr>
              <a:t> 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1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Tunable </a:t>
            </a:r>
            <a:r>
              <a:rPr lang="en-US" sz="2400" dirty="0" smtClean="0"/>
              <a:t>consistency models 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6277"/>
            <a:ext cx="9144000" cy="136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3215"/>
              </p:ext>
            </p:extLst>
          </p:nvPr>
        </p:nvGraphicFramePr>
        <p:xfrm>
          <a:off x="121920" y="2057400"/>
          <a:ext cx="8900160" cy="2985002"/>
        </p:xfrm>
        <a:graphic>
          <a:graphicData uri="http://schemas.openxmlformats.org/drawingml/2006/table">
            <a:tbl>
              <a:tblPr firstRow="1" bandRow="1">
                <a:tableStyleId>{560AC6EC-82E2-4CB3-BF70-16F3FEC7C5DA}</a:tableStyleId>
              </a:tblPr>
              <a:tblGrid>
                <a:gridCol w="1821180"/>
                <a:gridCol w="4396740"/>
                <a:gridCol w="2682240"/>
              </a:tblGrid>
              <a:tr h="3070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Consistency Level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Guarantees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Dirty</a:t>
                      </a:r>
                      <a:r>
                        <a:rPr lang="en-US" b="1" baseline="0" dirty="0" smtClean="0"/>
                        <a:t> Reads</a:t>
                      </a:r>
                      <a:endParaRPr lang="en-US" b="1" dirty="0"/>
                    </a:p>
                  </a:txBody>
                  <a:tcPr/>
                </a:tc>
              </a:tr>
              <a:tr h="421137">
                <a:tc>
                  <a:txBody>
                    <a:bodyPr/>
                    <a:lstStyle/>
                    <a:p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Linearizability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(Once operations completes, it will be visible to 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Dirty reads.</a:t>
                      </a:r>
                      <a:endParaRPr lang="en-US" dirty="0"/>
                    </a:p>
                  </a:txBody>
                  <a:tcPr/>
                </a:tc>
              </a:tr>
              <a:tr h="539948">
                <a:tc>
                  <a:txBody>
                    <a:bodyPr/>
                    <a:lstStyle/>
                    <a:p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Bounded Staleness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Consistent Prefix. Reads lag behind writes by at most k prefixes or t 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Dirty possible bounded by time and updates.</a:t>
                      </a:r>
                      <a:endParaRPr lang="en-US" dirty="0"/>
                    </a:p>
                  </a:txBody>
                  <a:tcPr/>
                </a:tc>
              </a:tr>
              <a:tr h="539948">
                <a:tc>
                  <a:txBody>
                    <a:bodyPr/>
                    <a:lstStyle/>
                    <a:p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Consistent Prefix. Monotonic reads, monotonic writes, read-your-writes, write-follows-reads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dirty reads for writers Dirty reads possible for other users</a:t>
                      </a:r>
                      <a:endParaRPr lang="en-US" dirty="0"/>
                    </a:p>
                  </a:txBody>
                  <a:tcPr/>
                </a:tc>
              </a:tr>
              <a:tr h="53994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Consistent Prefix</a:t>
                      </a:r>
                    </a:p>
                  </a:txBody>
                  <a:tcPr marL="121920" marR="12192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 will never see out of order writes (no gaps)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Dirty reads possible</a:t>
                      </a:r>
                    </a:p>
                  </a:txBody>
                  <a:tcPr/>
                </a:tc>
              </a:tr>
              <a:tr h="539948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Eventual</a:t>
                      </a:r>
                      <a:endParaRPr lang="en-US" dirty="0">
                        <a:effectLst/>
                      </a:endParaRPr>
                    </a:p>
                  </a:txBody>
                  <a:tcPr marL="121920" marR="12192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Potential</a:t>
                      </a:r>
                      <a:r>
                        <a:rPr lang="en-US" baseline="0" dirty="0" smtClean="0"/>
                        <a:t> for out of order reads. Lowes cost for reads of all consistency levels.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Stale reads possible</a:t>
                      </a:r>
                    </a:p>
                    <a:p>
                      <a:r>
                        <a:rPr lang="en-US" dirty="0" smtClean="0"/>
                        <a:t>No guaranteed order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7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-56146" y="0"/>
            <a:ext cx="225249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lang="en-US"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96353" y="0"/>
            <a:ext cx="6947647" cy="5143500"/>
          </a:xfrm>
          <a:prstGeom prst="rect">
            <a:avLst/>
          </a:prstGeom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How to switch between Consistence level in portal.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How to switch between consistence levels in 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.Net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30283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is NoSQL</a:t>
            </a:r>
            <a:endParaRPr sz="2400" dirty="0"/>
          </a:p>
        </p:txBody>
      </p:sp>
      <p:cxnSp>
        <p:nvCxnSpPr>
          <p:cNvPr id="86" name="Google Shape;86;p1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CE7975-E945-4DCC-AEAE-AB9C3116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059" y="3119233"/>
            <a:ext cx="1481789" cy="1231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9C25A2-E1D4-4346-ACD4-B07529D0E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1" y="1688751"/>
            <a:ext cx="3072210" cy="866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7A3D51-CC3C-4291-BE03-2F5AA537A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380" y="717508"/>
            <a:ext cx="2114120" cy="1452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C1056D-1FD7-47BE-91BF-E159A3D7A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50" y="692339"/>
            <a:ext cx="2829320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331180-18D6-4B0E-84FB-9838382C9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51" y="3237864"/>
            <a:ext cx="2989690" cy="1160005"/>
          </a:xfrm>
          <a:prstGeom prst="rect">
            <a:avLst/>
          </a:prstGeom>
        </p:spPr>
      </p:pic>
      <p:sp>
        <p:nvSpPr>
          <p:cNvPr id="2" name="AutoShape 2" descr="Image result for Hbase">
            <a:extLst>
              <a:ext uri="{FF2B5EF4-FFF2-40B4-BE49-F238E27FC236}">
                <a16:creationId xmlns:a16="http://schemas.microsoft.com/office/drawing/2014/main" xmlns="" id="{DA94392E-D15E-4CFD-83F5-0C65C44334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9CA1C32-3C27-4AF3-9DEF-6654F1902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5188" y="804088"/>
            <a:ext cx="2829320" cy="718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6B2568C-7E9B-4C30-B339-C4A01A1B33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0315" y="1688751"/>
            <a:ext cx="2829320" cy="1089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BA588AB-D657-47B1-9D6B-595A6FC032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2717" y="3440528"/>
            <a:ext cx="2857842" cy="955063"/>
          </a:xfrm>
          <a:prstGeom prst="rect">
            <a:avLst/>
          </a:prstGeom>
        </p:spPr>
      </p:pic>
      <p:sp>
        <p:nvSpPr>
          <p:cNvPr id="12" name="AutoShape 6" descr="Image result for memcached">
            <a:extLst>
              <a:ext uri="{FF2B5EF4-FFF2-40B4-BE49-F238E27FC236}">
                <a16:creationId xmlns:a16="http://schemas.microsoft.com/office/drawing/2014/main" xmlns="" id="{61583FB5-09F9-4EBE-9129-BCF7349CA0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`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BD6F4EA-1979-441D-ACF2-461B1E90639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1978"/>
          <a:stretch/>
        </p:blipFill>
        <p:spPr>
          <a:xfrm>
            <a:off x="7248920" y="2200239"/>
            <a:ext cx="1242372" cy="1199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SQL API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Document Database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Difference between relational and Document DB 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Cosmos DB Hierarchical resource model.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Recourse Prosperities, Self-Link and URI.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Data migration and Demo.</a:t>
            </a:r>
          </a:p>
        </p:txBody>
      </p:sp>
    </p:spTree>
    <p:extLst>
      <p:ext uri="{BB962C8B-B14F-4D97-AF65-F5344CB8AC3E}">
        <p14:creationId xmlns:p14="http://schemas.microsoft.com/office/powerpoint/2010/main" val="1447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is Document Database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44C5564-E9F5-4D04-962F-228593597348}"/>
              </a:ext>
            </a:extLst>
          </p:cNvPr>
          <p:cNvSpPr/>
          <p:nvPr/>
        </p:nvSpPr>
        <p:spPr>
          <a:xfrm>
            <a:off x="1237129" y="1568824"/>
            <a:ext cx="2429436" cy="2357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Object graph</a:t>
            </a:r>
          </a:p>
          <a:p>
            <a:pPr algn="ctr"/>
            <a:r>
              <a:rPr lang="fr-FR" dirty="0"/>
              <a:t>Semi-</a:t>
            </a:r>
            <a:r>
              <a:rPr lang="fr-FR" dirty="0" err="1"/>
              <a:t>structured</a:t>
            </a:r>
            <a:r>
              <a:rPr lang="fr-FR" dirty="0"/>
              <a:t> JSON</a:t>
            </a:r>
          </a:p>
          <a:p>
            <a:pPr algn="ctr"/>
            <a:r>
              <a:rPr lang="fr-FR" dirty="0"/>
              <a:t>(JavaScript Object</a:t>
            </a:r>
          </a:p>
          <a:p>
            <a:pPr algn="ctr"/>
            <a:r>
              <a:rPr lang="fr-FR" dirty="0"/>
              <a:t>Notation) documents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EB05321-3B78-4F3F-9388-9B032C97FF9C}"/>
              </a:ext>
            </a:extLst>
          </p:cNvPr>
          <p:cNvSpPr/>
          <p:nvPr/>
        </p:nvSpPr>
        <p:spPr>
          <a:xfrm>
            <a:off x="4717322" y="1568824"/>
            <a:ext cx="2429436" cy="2357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API</a:t>
            </a:r>
          </a:p>
          <a:p>
            <a:pPr algn="ctr"/>
            <a:r>
              <a:rPr lang="en-US" dirty="0"/>
              <a:t>1) SQL API</a:t>
            </a:r>
          </a:p>
          <a:p>
            <a:pPr algn="ctr"/>
            <a:r>
              <a:rPr lang="en-US" dirty="0"/>
              <a:t>2) MongoDB API</a:t>
            </a:r>
          </a:p>
        </p:txBody>
      </p:sp>
    </p:spTree>
    <p:extLst>
      <p:ext uri="{BB962C8B-B14F-4D97-AF65-F5344CB8AC3E}">
        <p14:creationId xmlns:p14="http://schemas.microsoft.com/office/powerpoint/2010/main" val="391359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Difference between relational and Document DB 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0" y="6477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endParaRPr lang="en-US" b="1" dirty="0">
              <a:solidFill>
                <a:schemeClr val="dk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41940B8-D702-4009-87CF-2A366FFC4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21774"/>
              </p:ext>
            </p:extLst>
          </p:nvPr>
        </p:nvGraphicFramePr>
        <p:xfrm>
          <a:off x="1058873" y="710528"/>
          <a:ext cx="6642848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21424">
                  <a:extLst>
                    <a:ext uri="{9D8B030D-6E8A-4147-A177-3AD203B41FA5}">
                      <a16:colId xmlns:a16="http://schemas.microsoft.com/office/drawing/2014/main" xmlns="" val="2135995285"/>
                    </a:ext>
                  </a:extLst>
                </a:gridCol>
                <a:gridCol w="3321424">
                  <a:extLst>
                    <a:ext uri="{9D8B030D-6E8A-4147-A177-3AD203B41FA5}">
                      <a16:colId xmlns:a16="http://schemas.microsoft.com/office/drawing/2014/main" xmlns="" val="91078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441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612396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167213"/>
              </p:ext>
            </p:extLst>
          </p:nvPr>
        </p:nvGraphicFramePr>
        <p:xfrm>
          <a:off x="1013460" y="2146934"/>
          <a:ext cx="1280160" cy="18716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0160"/>
              </a:tblGrid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Table</a:t>
                      </a:r>
                      <a:endParaRPr lang="en-US" dirty="0"/>
                    </a:p>
                  </a:txBody>
                  <a:tcPr/>
                </a:tc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43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57412"/>
              </p:ext>
            </p:extLst>
          </p:nvPr>
        </p:nvGraphicFramePr>
        <p:xfrm>
          <a:off x="83820" y="2528570"/>
          <a:ext cx="9296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Row 1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Row 2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Row 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18603"/>
              </p:ext>
            </p:extLst>
          </p:nvPr>
        </p:nvGraphicFramePr>
        <p:xfrm>
          <a:off x="3619500" y="1530351"/>
          <a:ext cx="1386840" cy="130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/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Document 1</a:t>
                      </a:r>
                      <a:endParaRPr lang="en-US" dirty="0"/>
                    </a:p>
                  </a:txBody>
                  <a:tcPr/>
                </a:tc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data</a:t>
                      </a:r>
                    </a:p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37444"/>
              </p:ext>
            </p:extLst>
          </p:nvPr>
        </p:nvGraphicFramePr>
        <p:xfrm>
          <a:off x="5166360" y="2178051"/>
          <a:ext cx="1386840" cy="130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/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Document 2</a:t>
                      </a:r>
                      <a:endParaRPr lang="en-US" dirty="0"/>
                    </a:p>
                  </a:txBody>
                  <a:tcPr/>
                </a:tc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data</a:t>
                      </a:r>
                    </a:p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52626"/>
              </p:ext>
            </p:extLst>
          </p:nvPr>
        </p:nvGraphicFramePr>
        <p:xfrm>
          <a:off x="6781800" y="2559051"/>
          <a:ext cx="1386840" cy="130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/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Document 3</a:t>
                      </a:r>
                      <a:endParaRPr lang="en-US" dirty="0"/>
                    </a:p>
                  </a:txBody>
                  <a:tcPr/>
                </a:tc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data</a:t>
                      </a:r>
                    </a:p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26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Difference between relational and Document DB 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0" y="6477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endParaRPr lang="en-US" b="1" dirty="0">
              <a:solidFill>
                <a:schemeClr val="dk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41940B8-D702-4009-87CF-2A366FFC4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90310"/>
              </p:ext>
            </p:extLst>
          </p:nvPr>
        </p:nvGraphicFramePr>
        <p:xfrm>
          <a:off x="1058873" y="710528"/>
          <a:ext cx="6642848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21424">
                  <a:extLst>
                    <a:ext uri="{9D8B030D-6E8A-4147-A177-3AD203B41FA5}">
                      <a16:colId xmlns:a16="http://schemas.microsoft.com/office/drawing/2014/main" xmlns="" val="2135995285"/>
                    </a:ext>
                  </a:extLst>
                </a:gridCol>
                <a:gridCol w="3321424">
                  <a:extLst>
                    <a:ext uri="{9D8B030D-6E8A-4147-A177-3AD203B41FA5}">
                      <a16:colId xmlns:a16="http://schemas.microsoft.com/office/drawing/2014/main" xmlns="" val="91078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441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612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Properties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88842"/>
              </p:ext>
            </p:extLst>
          </p:nvPr>
        </p:nvGraphicFramePr>
        <p:xfrm>
          <a:off x="121920" y="2078354"/>
          <a:ext cx="2651760" cy="18716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2940"/>
                <a:gridCol w="662940"/>
                <a:gridCol w="662940"/>
                <a:gridCol w="662940"/>
              </a:tblGrid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Col2</a:t>
                      </a:r>
                      <a:endParaRPr lang="en-US" dirty="0"/>
                    </a:p>
                  </a:txBody>
                  <a:tcPr/>
                </a:tc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63800"/>
              </p:ext>
            </p:extLst>
          </p:nvPr>
        </p:nvGraphicFramePr>
        <p:xfrm>
          <a:off x="3695700" y="2243455"/>
          <a:ext cx="1386840" cy="172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/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Document 1</a:t>
                      </a:r>
                      <a:endParaRPr lang="en-US" dirty="0"/>
                    </a:p>
                  </a:txBody>
                  <a:tcPr/>
                </a:tc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"prop1": data,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"prop2": data,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"prop3": data,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"prop4": data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500422"/>
              </p:ext>
            </p:extLst>
          </p:nvPr>
        </p:nvGraphicFramePr>
        <p:xfrm>
          <a:off x="5265420" y="2590800"/>
          <a:ext cx="1386840" cy="172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/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Document 2</a:t>
                      </a:r>
                      <a:endParaRPr lang="en-US" dirty="0"/>
                    </a:p>
                  </a:txBody>
                  <a:tcPr/>
                </a:tc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"prop1": data,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"prop2": data,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"prop3": data,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"prop4": data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10789"/>
              </p:ext>
            </p:extLst>
          </p:nvPr>
        </p:nvGraphicFramePr>
        <p:xfrm>
          <a:off x="6880860" y="3069591"/>
          <a:ext cx="1386840" cy="172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/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Document 3</a:t>
                      </a:r>
                      <a:endParaRPr lang="en-US" dirty="0"/>
                    </a:p>
                  </a:txBody>
                  <a:tcPr/>
                </a:tc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"prop1": data,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"prop2": data,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"prop3": data,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"prop4": data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38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Difference between relational and Document DB 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0" y="6477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endParaRPr lang="en-US" b="1" dirty="0">
              <a:solidFill>
                <a:schemeClr val="dk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41940B8-D702-4009-87CF-2A366FFC4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859981"/>
              </p:ext>
            </p:extLst>
          </p:nvPr>
        </p:nvGraphicFramePr>
        <p:xfrm>
          <a:off x="1058873" y="710528"/>
          <a:ext cx="6642848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21424">
                  <a:extLst>
                    <a:ext uri="{9D8B030D-6E8A-4147-A177-3AD203B41FA5}">
                      <a16:colId xmlns:a16="http://schemas.microsoft.com/office/drawing/2014/main" xmlns="" val="2135995285"/>
                    </a:ext>
                  </a:extLst>
                </a:gridCol>
                <a:gridCol w="3321424">
                  <a:extLst>
                    <a:ext uri="{9D8B030D-6E8A-4147-A177-3AD203B41FA5}">
                      <a16:colId xmlns:a16="http://schemas.microsoft.com/office/drawing/2014/main" xmlns="" val="91078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441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612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Properties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Predefined and strongly typed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Schema free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3918"/>
              </p:ext>
            </p:extLst>
          </p:nvPr>
        </p:nvGraphicFramePr>
        <p:xfrm>
          <a:off x="121920" y="2314574"/>
          <a:ext cx="3482340" cy="14973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0329"/>
                <a:gridCol w="1250841"/>
                <a:gridCol w="870585"/>
                <a:gridCol w="870585"/>
              </a:tblGrid>
              <a:tr h="374333"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smtClean="0">
                          <a:sym typeface="Arial"/>
                        </a:rPr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smtClean="0">
                          <a:sym typeface="Arial"/>
                        </a:rPr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err="1" smtClean="0">
                          <a:sym typeface="Arial"/>
                        </a:rPr>
                        <a:t>IsActive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err="1" smtClean="0">
                          <a:sym typeface="Arial"/>
                        </a:rPr>
                        <a:t>Dob</a:t>
                      </a:r>
                      <a:endParaRPr lang="en-US" sz="1200" dirty="0"/>
                    </a:p>
                  </a:txBody>
                  <a:tcPr/>
                </a:tc>
              </a:tr>
              <a:tr h="37433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Black Smith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True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8/25/1974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433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Steve Jones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2/15/2001</a:t>
                      </a:r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433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Adam Clark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True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7/16/1983</a:t>
                      </a:r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0452"/>
              </p:ext>
            </p:extLst>
          </p:nvPr>
        </p:nvGraphicFramePr>
        <p:xfrm>
          <a:off x="3695700" y="2243455"/>
          <a:ext cx="1645920" cy="172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Document 1</a:t>
                      </a:r>
                      <a:endParaRPr lang="en-US" dirty="0"/>
                    </a:p>
                  </a:txBody>
                  <a:tcPr/>
                </a:tc>
              </a:tr>
              <a:tr h="955836"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"id": 1,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"name": “Black Smith",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isActive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true,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dob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"1974-25-08"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59595"/>
              </p:ext>
            </p:extLst>
          </p:nvPr>
        </p:nvGraphicFramePr>
        <p:xfrm>
          <a:off x="5486400" y="2446020"/>
          <a:ext cx="1752600" cy="1537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Document 2</a:t>
                      </a:r>
                      <a:endParaRPr lang="en-US" dirty="0"/>
                    </a:p>
                  </a:txBody>
                  <a:tcPr/>
                </a:tc>
              </a:tr>
              <a:tr h="955836"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"id": 2,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fullName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"Steve Jones",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dob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"2001-02-15"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565155"/>
              </p:ext>
            </p:extLst>
          </p:nvPr>
        </p:nvGraphicFramePr>
        <p:xfrm>
          <a:off x="7338060" y="2628900"/>
          <a:ext cx="1706880" cy="2268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Document 3</a:t>
                      </a:r>
                      <a:endParaRPr lang="en-US" dirty="0"/>
                    </a:p>
                  </a:txBody>
                  <a:tcPr/>
                </a:tc>
              </a:tr>
              <a:tr h="955836"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"id": 3,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“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fullName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"first": "Adam",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"last": "Clark"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},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isActive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true,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dob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“1983-07-16"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1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Difference between relational and Document DB 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0" y="6477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41940B8-D702-4009-87CF-2A366FFC4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63702"/>
              </p:ext>
            </p:extLst>
          </p:nvPr>
        </p:nvGraphicFramePr>
        <p:xfrm>
          <a:off x="1058873" y="710528"/>
          <a:ext cx="664284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21424">
                  <a:extLst>
                    <a:ext uri="{9D8B030D-6E8A-4147-A177-3AD203B41FA5}">
                      <a16:colId xmlns:a16="http://schemas.microsoft.com/office/drawing/2014/main" xmlns="" val="2135995285"/>
                    </a:ext>
                  </a:extLst>
                </a:gridCol>
                <a:gridCol w="3321424">
                  <a:extLst>
                    <a:ext uri="{9D8B030D-6E8A-4147-A177-3AD203B41FA5}">
                      <a16:colId xmlns:a16="http://schemas.microsoft.com/office/drawing/2014/main" xmlns="" val="91078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441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612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998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Predefined and strongly typed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Schema 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637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Normalized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Typically deformalized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36238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33263"/>
              </p:ext>
            </p:extLst>
          </p:nvPr>
        </p:nvGraphicFramePr>
        <p:xfrm>
          <a:off x="937260" y="2895600"/>
          <a:ext cx="3482340" cy="7486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0329"/>
                <a:gridCol w="1250841"/>
                <a:gridCol w="870585"/>
                <a:gridCol w="870585"/>
              </a:tblGrid>
              <a:tr h="374333"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smtClean="0">
                          <a:sym typeface="Arial"/>
                        </a:rPr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smtClean="0">
                          <a:sym typeface="Arial"/>
                        </a:rPr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err="1" smtClean="0">
                          <a:sym typeface="Arial"/>
                        </a:rPr>
                        <a:t>IsActive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err="1" smtClean="0">
                          <a:sym typeface="Arial"/>
                        </a:rPr>
                        <a:t>Dob</a:t>
                      </a:r>
                      <a:endParaRPr lang="en-US" sz="1200" dirty="0"/>
                    </a:p>
                  </a:txBody>
                  <a:tcPr/>
                </a:tc>
              </a:tr>
              <a:tr h="37433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Black Smith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True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8/30/1974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14336"/>
              </p:ext>
            </p:extLst>
          </p:nvPr>
        </p:nvGraphicFramePr>
        <p:xfrm>
          <a:off x="1188720" y="3938587"/>
          <a:ext cx="3482340" cy="9229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7240"/>
                <a:gridCol w="963930"/>
                <a:gridCol w="870585"/>
                <a:gridCol w="870585"/>
              </a:tblGrid>
              <a:tr h="374333"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err="1" smtClean="0">
                          <a:sym typeface="Arial"/>
                        </a:rPr>
                        <a:t>StockID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err="1" smtClean="0">
                          <a:sym typeface="Arial"/>
                        </a:rPr>
                        <a:t>UserID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Qty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smtClean="0">
                          <a:sym typeface="Arial"/>
                        </a:rPr>
                        <a:t>Symbol</a:t>
                      </a:r>
                      <a:endParaRPr lang="en-US" sz="1200" dirty="0"/>
                    </a:p>
                  </a:txBody>
                  <a:tcPr/>
                </a:tc>
              </a:tr>
              <a:tr h="26765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JSW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6765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150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RIL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Elbow Connector 7"/>
          <p:cNvCxnSpPr>
            <a:endCxn id="7" idx="1"/>
          </p:cNvCxnSpPr>
          <p:nvPr/>
        </p:nvCxnSpPr>
        <p:spPr>
          <a:xfrm rot="16200000" flipH="1">
            <a:off x="261700" y="3473053"/>
            <a:ext cx="113014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1"/>
          </p:cNvCxnSpPr>
          <p:nvPr/>
        </p:nvCxnSpPr>
        <p:spPr>
          <a:xfrm>
            <a:off x="464820" y="3269933"/>
            <a:ext cx="47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1040" y="2595443"/>
            <a:ext cx="166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Table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7260" y="3681114"/>
            <a:ext cx="166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Holdings Table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86917"/>
              </p:ext>
            </p:extLst>
          </p:nvPr>
        </p:nvGraphicFramePr>
        <p:xfrm>
          <a:off x="5593080" y="2717362"/>
          <a:ext cx="3291840" cy="221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840"/>
              </a:tblGrid>
              <a:tr h="448272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smtClean="0">
                          <a:sym typeface="Arial"/>
                        </a:rPr>
                        <a:t>Document</a:t>
                      </a:r>
                      <a:endParaRPr lang="en-US" dirty="0"/>
                    </a:p>
                  </a:txBody>
                  <a:tcPr/>
                </a:tc>
              </a:tr>
              <a:tr h="1764506"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"id": 1,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"name": “Black Smith",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dob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"1974-30-08",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"holdings": [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  { "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qty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100, "symbol": “JSW" },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  { "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qty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75, "symbol": “RIL" }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]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5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Cosmos DB Hierarchical resource model.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" y="944761"/>
            <a:ext cx="108108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28" y="944762"/>
            <a:ext cx="135572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553" y="944761"/>
            <a:ext cx="1858963" cy="115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16" y="959367"/>
            <a:ext cx="1401763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79" y="959685"/>
            <a:ext cx="1341437" cy="113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28" y="2103637"/>
            <a:ext cx="2500313" cy="228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141" y="2094747"/>
            <a:ext cx="1692275" cy="29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23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Recourse Prosperities, Self-Link and URI.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842210"/>
            <a:ext cx="8061158" cy="40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b="1" dirty="0">
                <a:solidFill>
                  <a:schemeClr val="dk2"/>
                </a:solidFill>
              </a:rPr>
              <a:t>Every Resource contains these properties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476F55F0-D811-425C-91A0-3973C9772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33304"/>
              </p:ext>
            </p:extLst>
          </p:nvPr>
        </p:nvGraphicFramePr>
        <p:xfrm>
          <a:off x="475130" y="1490009"/>
          <a:ext cx="7038190" cy="2966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07010">
                  <a:extLst>
                    <a:ext uri="{9D8B030D-6E8A-4147-A177-3AD203B41FA5}">
                      <a16:colId xmlns:a16="http://schemas.microsoft.com/office/drawing/2014/main" xmlns="" val="2083509241"/>
                    </a:ext>
                  </a:extLst>
                </a:gridCol>
                <a:gridCol w="5631180">
                  <a:extLst>
                    <a:ext uri="{9D8B030D-6E8A-4147-A177-3AD203B41FA5}">
                      <a16:colId xmlns:a16="http://schemas.microsoft.com/office/drawing/2014/main" xmlns="" val="2708507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632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User-defined unique ID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327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_rid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Resource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373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_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ts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Timestamp (last updated) epoch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836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_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etag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GUID Used for optimistic concurrency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928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_self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URI path to the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188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_attachments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URI path suffix to the resource attachments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815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userDefinedId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Numerical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value used for conflict resolution in multi master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3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migration tool and Demo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779930"/>
            <a:ext cx="8061158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Data migration tool link.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Documentation and how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Source code on Git-hub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Import from: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SQL Server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JSON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CSV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MongoDB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Azure table 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2"/>
                </a:solidFill>
              </a:rPr>
              <a:t>DynomoDB</a:t>
            </a:r>
            <a:endParaRPr lang="en-US" b="1" dirty="0">
              <a:solidFill>
                <a:schemeClr val="dk2"/>
              </a:solidFill>
            </a:endParaRP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2"/>
                </a:solidFill>
              </a:rPr>
              <a:t>Hbase</a:t>
            </a:r>
            <a:endParaRPr lang="en-US" b="1" dirty="0">
              <a:solidFill>
                <a:schemeClr val="dk2"/>
              </a:solidFill>
            </a:endParaRP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2"/>
                </a:solidFill>
              </a:rPr>
              <a:t>DcoumentDB</a:t>
            </a:r>
            <a:endParaRPr lang="en-US" b="1" dirty="0">
              <a:solidFill>
                <a:schemeClr val="dk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Export to: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JSON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2"/>
                </a:solidFill>
              </a:rPr>
              <a:t>DocumentDB</a:t>
            </a:r>
            <a:endParaRPr lang="en-US" b="1" dirty="0">
              <a:solidFill>
                <a:schemeClr val="dk2"/>
              </a:solidFill>
            </a:endParaRP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8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SQL operators and functions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121920" y="779929"/>
            <a:ext cx="3559743" cy="421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4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dk2"/>
                </a:solidFill>
              </a:rPr>
              <a:t>Common operators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>
              <a:solidFill>
                <a:schemeClr val="dk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80" y="1339516"/>
            <a:ext cx="1179095" cy="32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79" y="1820779"/>
            <a:ext cx="1179095" cy="32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Bitwise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78" y="2310063"/>
            <a:ext cx="1179095" cy="32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977" y="2848417"/>
            <a:ext cx="1179095" cy="32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Comparison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976" y="3329680"/>
            <a:ext cx="1179095" cy="32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Coalesce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975" y="3818964"/>
            <a:ext cx="1179095" cy="32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5" name="Google Shape;107;p17"/>
          <p:cNvSpPr txBox="1">
            <a:spLocks/>
          </p:cNvSpPr>
          <p:nvPr/>
        </p:nvSpPr>
        <p:spPr>
          <a:xfrm>
            <a:off x="3681663" y="642887"/>
            <a:ext cx="5462337" cy="434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4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dk2"/>
                </a:solidFill>
              </a:rPr>
              <a:t>Built-in functions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65882" y="1187589"/>
            <a:ext cx="1294598" cy="40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Mathematical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53853" y="1985210"/>
            <a:ext cx="1294598" cy="40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Checking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65885" y="2818322"/>
            <a:ext cx="1294598" cy="40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Functions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65885" y="3455881"/>
            <a:ext cx="1294598" cy="40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Functions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65885" y="4025902"/>
            <a:ext cx="1294598" cy="32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65882" y="4532025"/>
            <a:ext cx="1294598" cy="32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52337" y="1347537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+  -   *  /  %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44315" y="1820778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| &amp; ^ &lt; &gt;&gt; &gt;&gt;&gt;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52337" y="2326765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AND, OR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52337" y="2889323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= &lt;&gt; &gt; &gt;= &lt; &lt;=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52337" y="3322320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? : ??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44315" y="3818963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|| (concatenate)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89621" y="1027499"/>
            <a:ext cx="3842084" cy="725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ABS, CEILING, EXP, FLOOR, LOG, LOG10,POWER, ROUND,SIGN, SQRT, SQUARE, TRUNC, ACOS, ASIN, ATAN, ATN2,COS, COT, DEGREES, PI, TAN RADIANS, SIN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89621" y="1857276"/>
            <a:ext cx="3834063" cy="6773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IS_ARRAY, IS_BOOL, IS_NULL, IS_NUMBER, IS_OBJECT,IS_STRING,IS_DEFINED, IS_PRIMITIVE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89621" y="2655628"/>
            <a:ext cx="3842085" cy="7307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CONCAT, CONTAINS, ENDSWITH, INDEX_OF, LEFT,LENGTH, LOWER, LTRIM, REPLACE, REPLICATE, REVERSE, RIGHT, RTRIM, UPPER, STARTSWITH, SUBSTRING, </a:t>
            </a:r>
            <a:r>
              <a:rPr lang="en-US" sz="1200" dirty="0" err="1"/>
              <a:t>ToString</a:t>
            </a:r>
            <a:r>
              <a:rPr lang="en-US" sz="1200" dirty="0"/>
              <a:t>, TRIM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89622" y="3462028"/>
            <a:ext cx="3842084" cy="4547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ARRAY_CONCAT, ARRAY_CONTAINS, ARRAY_LENGTH, ARRAY_SLICE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89622" y="4053033"/>
            <a:ext cx="3842083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COUNT, SUM, MIN, MAX, AVG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89622" y="4475748"/>
            <a:ext cx="3834062" cy="402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ST_DISTANCE, ST_WITHIN, ST_INTERSECTS, ST_ISVALIDDETAILED</a:t>
            </a:r>
          </a:p>
        </p:txBody>
      </p:sp>
    </p:spTree>
    <p:extLst>
      <p:ext uri="{BB962C8B-B14F-4D97-AF65-F5344CB8AC3E}">
        <p14:creationId xmlns:p14="http://schemas.microsoft.com/office/powerpoint/2010/main" val="28728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56127A-5820-4EA8-AB08-34A50B03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35" y="1323442"/>
            <a:ext cx="6125430" cy="3820058"/>
          </a:xfrm>
          <a:prstGeom prst="rect">
            <a:avLst/>
          </a:prstGeom>
        </p:spPr>
      </p:pic>
      <p:sp>
        <p:nvSpPr>
          <p:cNvPr id="5" name="Google Shape;107;p17">
            <a:extLst>
              <a:ext uri="{FF2B5EF4-FFF2-40B4-BE49-F238E27FC236}">
                <a16:creationId xmlns:a16="http://schemas.microsoft.com/office/drawing/2014/main" xmlns="" id="{2FE45D0F-1665-4A84-8024-D7306034AF14}"/>
              </a:ext>
            </a:extLst>
          </p:cNvPr>
          <p:cNvSpPr txBox="1">
            <a:spLocks/>
          </p:cNvSpPr>
          <p:nvPr/>
        </p:nvSpPr>
        <p:spPr>
          <a:xfrm>
            <a:off x="29131" y="22163"/>
            <a:ext cx="2022300" cy="5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en-US" dirty="0">
                <a:solidFill>
                  <a:schemeClr val="dk2"/>
                </a:solidFill>
              </a:rPr>
              <a:t>3 Vs of Big Data</a:t>
            </a:r>
          </a:p>
        </p:txBody>
      </p:sp>
      <p:sp>
        <p:nvSpPr>
          <p:cNvPr id="6" name="Google Shape;107;p17">
            <a:extLst>
              <a:ext uri="{FF2B5EF4-FFF2-40B4-BE49-F238E27FC236}">
                <a16:creationId xmlns:a16="http://schemas.microsoft.com/office/drawing/2014/main" xmlns="" id="{11E4C642-69F5-4A00-999F-2FE262EA624B}"/>
              </a:ext>
            </a:extLst>
          </p:cNvPr>
          <p:cNvSpPr txBox="1">
            <a:spLocks/>
          </p:cNvSpPr>
          <p:nvPr/>
        </p:nvSpPr>
        <p:spPr>
          <a:xfrm>
            <a:off x="7220312" y="22163"/>
            <a:ext cx="2022300" cy="123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Font typeface="Roboto"/>
              <a:buNone/>
            </a:pPr>
            <a:r>
              <a:rPr lang="en-US" dirty="0">
                <a:solidFill>
                  <a:schemeClr val="dk2"/>
                </a:solidFill>
              </a:rPr>
              <a:t>Volume</a:t>
            </a:r>
          </a:p>
          <a:p>
            <a:pPr marL="0" indent="0">
              <a:buFont typeface="Roboto"/>
              <a:buNone/>
            </a:pPr>
            <a:r>
              <a:rPr lang="en-US" dirty="0">
                <a:solidFill>
                  <a:schemeClr val="dk2"/>
                </a:solidFill>
              </a:rPr>
              <a:t>Verity</a:t>
            </a:r>
          </a:p>
          <a:p>
            <a:pPr marL="0" indent="0">
              <a:buFont typeface="Roboto"/>
              <a:buNone/>
            </a:pPr>
            <a:r>
              <a:rPr lang="en-US" dirty="0">
                <a:solidFill>
                  <a:schemeClr val="dk2"/>
                </a:solidFill>
              </a:rPr>
              <a:t>Velocity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E638714-4E79-41A2-AC1B-AF8C6045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313" y="2151529"/>
            <a:ext cx="3913486" cy="25280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76B57E7-6B6D-4201-A6F6-5E07A4EF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81" y="485708"/>
            <a:ext cx="805400" cy="980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72F363E-1C07-485A-AFBF-D9B0A1C19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494" y="485708"/>
            <a:ext cx="1219214" cy="98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3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-56146" y="0"/>
            <a:ext cx="279172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lang="en-US"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35580" y="0"/>
            <a:ext cx="6408420" cy="5143500"/>
          </a:xfrm>
          <a:prstGeom prst="rect">
            <a:avLst/>
          </a:prstGeom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Importing data from SQL Server using Data migration tool.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Scaler expression quires.</a:t>
            </a:r>
          </a:p>
        </p:txBody>
      </p:sp>
    </p:spTree>
    <p:extLst>
      <p:ext uri="{BB962C8B-B14F-4D97-AF65-F5344CB8AC3E}">
        <p14:creationId xmlns:p14="http://schemas.microsoft.com/office/powerpoint/2010/main" val="11829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-56146" y="0"/>
            <a:ext cx="289078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34640" y="0"/>
            <a:ext cx="6309360" cy="5143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latin typeface="Roboto" panose="020B0604020202020204" charset="0"/>
                <a:ea typeface="Roboto" panose="020B0604020202020204" charset="0"/>
              </a:rPr>
              <a:t>Querying Documents in 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Querying all Documents in 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Selecting particular columns and formatting. (including usage of value)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Querying sub documents and arrays.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Using from with in.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Joining Sub documents and arrays. (single and multiple joins)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Using Construct (Coalesce) within select.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String concatenation and Range queries and Sort. (difference ways of using between)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Boolean expression (on = comparison).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How to use IIF (Ternary ?) operator.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Using Aggregate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Programming with .NET SDK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779930"/>
            <a:ext cx="8061158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Introduction.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Working with </a:t>
            </a:r>
            <a:r>
              <a:rPr lang="en-US" b="1" dirty="0" err="1">
                <a:solidFill>
                  <a:srgbClr val="424242"/>
                </a:solidFill>
              </a:rPr>
              <a:t>.Net</a:t>
            </a:r>
            <a:r>
              <a:rPr lang="en-US" b="1" dirty="0">
                <a:solidFill>
                  <a:srgbClr val="424242"/>
                </a:solidFill>
              </a:rPr>
              <a:t> SDK for SQL API.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Demo: Querying Documents.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Demo: Replacing and deleting documents.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Demo: Working with users and </a:t>
            </a:r>
            <a:r>
              <a:rPr lang="en-US" b="1" dirty="0" smtClean="0">
                <a:solidFill>
                  <a:srgbClr val="424242"/>
                </a:solidFill>
              </a:rPr>
              <a:t>permissions</a:t>
            </a:r>
            <a:r>
              <a:rPr lang="en-US" b="1" dirty="0">
                <a:solidFill>
                  <a:srgbClr val="424242"/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Clr>
                <a:srgbClr val="737373"/>
              </a:buClr>
              <a:buFont typeface="Roboto"/>
              <a:buNone/>
            </a:pPr>
            <a:endParaRPr lang="en-US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779930"/>
            <a:ext cx="8061158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lvl="1" indent="0">
              <a:spcBef>
                <a:spcPts val="0"/>
              </a:spcBef>
              <a:buClr>
                <a:srgbClr val="737373"/>
              </a:buClr>
              <a:buFont typeface="Roboto"/>
              <a:buNone/>
            </a:pPr>
            <a:endParaRPr lang="en-US" b="1" dirty="0">
              <a:solidFill>
                <a:srgbClr val="42424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440" y="1607820"/>
            <a:ext cx="2827020" cy="232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Build web-scale</a:t>
            </a:r>
          </a:p>
          <a:p>
            <a:pPr algn="ctr"/>
            <a:r>
              <a:rPr lang="en-US" sz="1800" b="1" dirty="0" smtClean="0"/>
              <a:t>Applications</a:t>
            </a:r>
          </a:p>
          <a:p>
            <a:pPr algn="ctr"/>
            <a:endParaRPr lang="en-US" sz="1800" b="1" dirty="0"/>
          </a:p>
          <a:p>
            <a:pPr algn="ctr"/>
            <a:r>
              <a:rPr lang="en-US" dirty="0"/>
              <a:t>Uses REST/HTTP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0160" y="1607820"/>
            <a:ext cx="2827020" cy="232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SDKs</a:t>
            </a:r>
          </a:p>
          <a:p>
            <a:pPr algn="ctr"/>
            <a:endParaRPr lang="en-US" sz="1800" b="1" dirty="0"/>
          </a:p>
          <a:p>
            <a:pPr algn="ctr"/>
            <a:r>
              <a:rPr lang="en-US" dirty="0"/>
              <a:t>.NET / .NET Core</a:t>
            </a:r>
          </a:p>
          <a:p>
            <a:pPr algn="ctr"/>
            <a:r>
              <a:rPr lang="en-US" dirty="0"/>
              <a:t>Java</a:t>
            </a:r>
          </a:p>
          <a:p>
            <a:pPr algn="ctr"/>
            <a:r>
              <a:rPr lang="en-US" dirty="0"/>
              <a:t>Node.js</a:t>
            </a:r>
          </a:p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02037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Working with </a:t>
            </a:r>
            <a:r>
              <a:rPr lang="en-US" sz="2400" dirty="0" err="1" smtClean="0"/>
              <a:t>.Net</a:t>
            </a:r>
            <a:r>
              <a:rPr lang="en-US" sz="2400" dirty="0" smtClean="0"/>
              <a:t> SDK for SQL API</a:t>
            </a:r>
            <a:endParaRPr lang="en-US" sz="2400" dirty="0"/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779930"/>
            <a:ext cx="8718082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lvl="1" indent="0">
              <a:spcBef>
                <a:spcPts val="0"/>
              </a:spcBef>
              <a:buClr>
                <a:srgbClr val="737373"/>
              </a:buClr>
              <a:buFont typeface="Roboto"/>
              <a:buNone/>
            </a:pPr>
            <a:endParaRPr lang="en-US" b="1" dirty="0">
              <a:solidFill>
                <a:srgbClr val="42424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6957" y="1485900"/>
            <a:ext cx="3855720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Create a </a:t>
            </a:r>
            <a:r>
              <a:rPr lang="en-US" sz="1600" b="1" dirty="0" err="1"/>
              <a:t>DocumentClient</a:t>
            </a:r>
            <a:r>
              <a:rPr lang="en-US" sz="1600" b="1" dirty="0"/>
              <a:t> </a:t>
            </a:r>
            <a:r>
              <a:rPr lang="en-US" sz="1600" b="1" dirty="0" smtClean="0"/>
              <a:t>instance</a:t>
            </a:r>
          </a:p>
          <a:p>
            <a:pPr algn="ctr"/>
            <a:r>
              <a:rPr lang="en-US" dirty="0" smtClean="0"/>
              <a:t>Supply </a:t>
            </a:r>
            <a:r>
              <a:rPr lang="en-US" dirty="0"/>
              <a:t>connection information</a:t>
            </a:r>
          </a:p>
          <a:p>
            <a:pPr algn="ctr"/>
            <a:r>
              <a:rPr lang="en-US" dirty="0"/>
              <a:t>(endpoint and key)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2736" y="1485900"/>
            <a:ext cx="3872163" cy="1158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Invoke methods to access </a:t>
            </a:r>
            <a:r>
              <a:rPr lang="en-US" sz="1600" b="1" dirty="0" smtClean="0"/>
              <a:t>resources</a:t>
            </a:r>
            <a:endParaRPr lang="en-US" sz="1600" b="1" dirty="0"/>
          </a:p>
          <a:p>
            <a:pPr algn="ctr"/>
            <a:r>
              <a:rPr lang="en-US" dirty="0"/>
              <a:t>Create, modify, and delete resources</a:t>
            </a:r>
          </a:p>
          <a:p>
            <a:pPr algn="ctr"/>
            <a:r>
              <a:rPr lang="en-US" dirty="0"/>
              <a:t>Use POCOs or dynamics for document objects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957" y="3017520"/>
            <a:ext cx="385572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Task Parallel Library (TPL)</a:t>
            </a:r>
          </a:p>
          <a:p>
            <a:pPr algn="ctr"/>
            <a:r>
              <a:rPr lang="en-US" dirty="0"/>
              <a:t>Simplified asynchronous programming</a:t>
            </a:r>
          </a:p>
          <a:p>
            <a:pPr algn="ctr"/>
            <a:r>
              <a:rPr lang="en-US" dirty="0"/>
              <a:t>Use </a:t>
            </a:r>
            <a:r>
              <a:rPr lang="en-US" dirty="0" err="1"/>
              <a:t>async</a:t>
            </a:r>
            <a:r>
              <a:rPr lang="en-US" dirty="0"/>
              <a:t>/await </a:t>
            </a:r>
            <a:r>
              <a:rPr lang="en-US" dirty="0" smtClean="0"/>
              <a:t>wait keywords </a:t>
            </a:r>
            <a:r>
              <a:rPr lang="en-US" dirty="0"/>
              <a:t>with Task objects</a:t>
            </a:r>
          </a:p>
        </p:txBody>
      </p:sp>
    </p:spTree>
    <p:extLst>
      <p:ext uri="{BB962C8B-B14F-4D97-AF65-F5344CB8AC3E}">
        <p14:creationId xmlns:p14="http://schemas.microsoft.com/office/powerpoint/2010/main" val="331381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Working with </a:t>
            </a:r>
            <a:r>
              <a:rPr lang="en-US" sz="2400" dirty="0" err="1" smtClean="0"/>
              <a:t>.Net</a:t>
            </a:r>
            <a:r>
              <a:rPr lang="en-US" sz="2400" dirty="0" smtClean="0"/>
              <a:t> SDK for SQL API</a:t>
            </a:r>
            <a:endParaRPr lang="en-US" sz="2400" dirty="0"/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779930"/>
            <a:ext cx="8718082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lvl="1" indent="0">
              <a:spcBef>
                <a:spcPts val="0"/>
              </a:spcBef>
              <a:buClr>
                <a:srgbClr val="737373"/>
              </a:buClr>
              <a:buFont typeface="Roboto"/>
              <a:buNone/>
            </a:pPr>
            <a:endParaRPr lang="en-US" b="1" dirty="0">
              <a:solidFill>
                <a:srgbClr val="42424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6957" y="1485900"/>
            <a:ext cx="3855720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Create a </a:t>
            </a:r>
            <a:r>
              <a:rPr lang="en-US" sz="1600" b="1" dirty="0" err="1"/>
              <a:t>DocumentClient</a:t>
            </a:r>
            <a:r>
              <a:rPr lang="en-US" sz="1600" b="1" dirty="0"/>
              <a:t> </a:t>
            </a:r>
            <a:r>
              <a:rPr lang="en-US" sz="1600" b="1" dirty="0" smtClean="0"/>
              <a:t>instance</a:t>
            </a:r>
          </a:p>
          <a:p>
            <a:pPr algn="ctr"/>
            <a:r>
              <a:rPr lang="en-US" dirty="0" smtClean="0"/>
              <a:t>Supply </a:t>
            </a:r>
            <a:r>
              <a:rPr lang="en-US" dirty="0"/>
              <a:t>connection information</a:t>
            </a:r>
          </a:p>
          <a:p>
            <a:pPr algn="ctr"/>
            <a:r>
              <a:rPr lang="en-US" dirty="0"/>
              <a:t>(endpoint and key)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2736" y="1485900"/>
            <a:ext cx="3872163" cy="1158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Invoke </a:t>
            </a:r>
            <a:r>
              <a:rPr lang="en-US" sz="1600" dirty="0"/>
              <a:t>methods</a:t>
            </a:r>
            <a:r>
              <a:rPr lang="en-US" sz="1600" b="1" dirty="0"/>
              <a:t> to access </a:t>
            </a:r>
            <a:r>
              <a:rPr lang="en-US" sz="1600" b="1" dirty="0" smtClean="0"/>
              <a:t>resources</a:t>
            </a:r>
            <a:endParaRPr lang="en-US" sz="1600" b="1" dirty="0"/>
          </a:p>
          <a:p>
            <a:pPr algn="ctr"/>
            <a:r>
              <a:rPr lang="en-US" dirty="0"/>
              <a:t>Create, modify, and delete resources</a:t>
            </a:r>
          </a:p>
          <a:p>
            <a:pPr algn="ctr"/>
            <a:r>
              <a:rPr lang="en-US" dirty="0"/>
              <a:t>Use POCOs or dynamics for document objects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957" y="3017520"/>
            <a:ext cx="385572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Task Parallel Library (TPL)</a:t>
            </a:r>
          </a:p>
          <a:p>
            <a:pPr algn="ctr"/>
            <a:r>
              <a:rPr lang="en-US" dirty="0"/>
              <a:t>Simplified asynchronous programming</a:t>
            </a:r>
          </a:p>
          <a:p>
            <a:pPr algn="ctr"/>
            <a:r>
              <a:rPr lang="en-US" dirty="0"/>
              <a:t>Use </a:t>
            </a:r>
            <a:r>
              <a:rPr lang="en-US" dirty="0" err="1"/>
              <a:t>async</a:t>
            </a:r>
            <a:r>
              <a:rPr lang="en-US" dirty="0"/>
              <a:t>/await keywords with Task objects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8" y="688490"/>
            <a:ext cx="74676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6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Working with </a:t>
            </a:r>
            <a:r>
              <a:rPr lang="en-US" sz="2400" dirty="0" err="1" smtClean="0"/>
              <a:t>.Net</a:t>
            </a:r>
            <a:r>
              <a:rPr lang="en-US" sz="2400" dirty="0" smtClean="0"/>
              <a:t> SDK for SQL API</a:t>
            </a:r>
            <a:endParaRPr lang="en-US" sz="2400" dirty="0"/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779930"/>
            <a:ext cx="8718082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lvl="1" indent="0">
              <a:spcBef>
                <a:spcPts val="0"/>
              </a:spcBef>
              <a:buClr>
                <a:srgbClr val="737373"/>
              </a:buClr>
              <a:buFont typeface="Roboto"/>
              <a:buNone/>
            </a:pPr>
            <a:endParaRPr lang="en-US" b="1" dirty="0">
              <a:solidFill>
                <a:srgbClr val="42424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6957" y="1485900"/>
            <a:ext cx="3855720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Create a </a:t>
            </a:r>
            <a:r>
              <a:rPr lang="en-US" sz="1600" b="1" dirty="0" err="1"/>
              <a:t>DocumentClient</a:t>
            </a:r>
            <a:r>
              <a:rPr lang="en-US" sz="1600" b="1" dirty="0"/>
              <a:t> </a:t>
            </a:r>
            <a:r>
              <a:rPr lang="en-US" sz="1600" b="1" dirty="0" smtClean="0"/>
              <a:t>instance</a:t>
            </a:r>
          </a:p>
          <a:p>
            <a:pPr algn="ctr"/>
            <a:r>
              <a:rPr lang="en-US" dirty="0" smtClean="0"/>
              <a:t>Supply </a:t>
            </a:r>
            <a:r>
              <a:rPr lang="en-US" dirty="0"/>
              <a:t>connection information</a:t>
            </a:r>
          </a:p>
          <a:p>
            <a:pPr algn="ctr"/>
            <a:r>
              <a:rPr lang="en-US" dirty="0"/>
              <a:t>(endpoint and key)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2736" y="1485900"/>
            <a:ext cx="3872163" cy="1158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Invoke </a:t>
            </a:r>
            <a:r>
              <a:rPr lang="en-US" sz="1600" dirty="0"/>
              <a:t>methods</a:t>
            </a:r>
            <a:r>
              <a:rPr lang="en-US" sz="1600" b="1" dirty="0"/>
              <a:t> to access </a:t>
            </a:r>
            <a:r>
              <a:rPr lang="en-US" sz="1600" b="1" dirty="0" smtClean="0"/>
              <a:t>resources</a:t>
            </a:r>
            <a:endParaRPr lang="en-US" sz="1600" b="1" dirty="0"/>
          </a:p>
          <a:p>
            <a:pPr algn="ctr"/>
            <a:r>
              <a:rPr lang="en-US" dirty="0"/>
              <a:t>Create, modify, and delete resources</a:t>
            </a:r>
          </a:p>
          <a:p>
            <a:pPr algn="ctr"/>
            <a:r>
              <a:rPr lang="en-US" dirty="0"/>
              <a:t>Use POCOs or dynamics for document objects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957" y="3017520"/>
            <a:ext cx="385572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Task Parallel Library (TPL)</a:t>
            </a:r>
          </a:p>
          <a:p>
            <a:pPr algn="ctr"/>
            <a:r>
              <a:rPr lang="en-US" dirty="0"/>
              <a:t>Simplified asynchronous programming</a:t>
            </a:r>
          </a:p>
          <a:p>
            <a:pPr algn="ctr"/>
            <a:r>
              <a:rPr lang="en-US" dirty="0"/>
              <a:t>Use </a:t>
            </a:r>
            <a:r>
              <a:rPr lang="en-US" dirty="0" err="1"/>
              <a:t>async</a:t>
            </a:r>
            <a:r>
              <a:rPr lang="en-US" dirty="0"/>
              <a:t>/await keywords with Task objects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8" y="685483"/>
            <a:ext cx="7475537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6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Working with </a:t>
            </a:r>
            <a:r>
              <a:rPr lang="en-US" sz="2400" dirty="0" err="1" smtClean="0"/>
              <a:t>.Net</a:t>
            </a:r>
            <a:r>
              <a:rPr lang="en-US" sz="2400" dirty="0" smtClean="0"/>
              <a:t> SDK for SQL API</a:t>
            </a:r>
            <a:endParaRPr lang="en-US" sz="2400" dirty="0"/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779930"/>
            <a:ext cx="8718082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lvl="1" indent="0">
              <a:spcBef>
                <a:spcPts val="0"/>
              </a:spcBef>
              <a:buClr>
                <a:srgbClr val="737373"/>
              </a:buClr>
              <a:buFont typeface="Roboto"/>
              <a:buNone/>
            </a:pPr>
            <a:endParaRPr lang="en-US" b="1" dirty="0">
              <a:solidFill>
                <a:srgbClr val="42424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6957" y="1485900"/>
            <a:ext cx="3855720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Create a </a:t>
            </a:r>
            <a:r>
              <a:rPr lang="en-US" sz="1600" b="1" dirty="0" err="1"/>
              <a:t>DocumentClient</a:t>
            </a:r>
            <a:r>
              <a:rPr lang="en-US" sz="1600" b="1" dirty="0"/>
              <a:t> </a:t>
            </a:r>
            <a:r>
              <a:rPr lang="en-US" sz="1600" b="1" dirty="0" smtClean="0"/>
              <a:t>instance</a:t>
            </a:r>
          </a:p>
          <a:p>
            <a:pPr algn="ctr"/>
            <a:r>
              <a:rPr lang="en-US" dirty="0" smtClean="0"/>
              <a:t>Supply </a:t>
            </a:r>
            <a:r>
              <a:rPr lang="en-US" dirty="0"/>
              <a:t>connection information</a:t>
            </a:r>
          </a:p>
          <a:p>
            <a:pPr algn="ctr"/>
            <a:r>
              <a:rPr lang="en-US" dirty="0"/>
              <a:t>(endpoint and key)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2736" y="1485900"/>
            <a:ext cx="3872163" cy="1158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Invoke methods to access </a:t>
            </a:r>
            <a:r>
              <a:rPr lang="en-US" sz="1600" b="1" dirty="0" smtClean="0"/>
              <a:t>resources</a:t>
            </a:r>
            <a:endParaRPr lang="en-US" sz="1600" b="1" dirty="0"/>
          </a:p>
          <a:p>
            <a:pPr algn="ctr"/>
            <a:r>
              <a:rPr lang="en-US" dirty="0"/>
              <a:t>Create, modify, and delete resources</a:t>
            </a:r>
          </a:p>
          <a:p>
            <a:pPr algn="ctr"/>
            <a:r>
              <a:rPr lang="en-US" dirty="0"/>
              <a:t>Use POCOs or dynamics for document objects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957" y="3017520"/>
            <a:ext cx="385572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Task Parallel Library (TPL)</a:t>
            </a:r>
          </a:p>
          <a:p>
            <a:pPr algn="ctr"/>
            <a:r>
              <a:rPr lang="en-US" dirty="0"/>
              <a:t>Simplified asynchronous programming</a:t>
            </a:r>
          </a:p>
          <a:p>
            <a:pPr algn="ctr"/>
            <a:r>
              <a:rPr lang="en-US" dirty="0"/>
              <a:t>Use </a:t>
            </a:r>
            <a:r>
              <a:rPr lang="en-US" dirty="0" err="1"/>
              <a:t>async</a:t>
            </a:r>
            <a:r>
              <a:rPr lang="en-US" dirty="0"/>
              <a:t>/await keywords with Task objects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0957" y="2964180"/>
            <a:ext cx="3855720" cy="1219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LINQ provider</a:t>
            </a:r>
          </a:p>
          <a:p>
            <a:pPr algn="ctr">
              <a:spcAft>
                <a:spcPts val="600"/>
              </a:spcAft>
            </a:pPr>
            <a:r>
              <a:rPr lang="en-US" b="1" dirty="0"/>
              <a:t>Automatically translates LINQ queries to SQL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-56146" y="0"/>
            <a:ext cx="289078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lang="en-US"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34640" y="0"/>
            <a:ext cx="6309360" cy="5143500"/>
          </a:xfrm>
          <a:prstGeom prst="rect">
            <a:avLst/>
          </a:prstGeom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Getting Started with .NET SDK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Working with Databases.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Working with Collections.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Creating documents.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Querying for documents.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Updating and Deleting documents.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Indexing in Cosmos Database.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779930"/>
            <a:ext cx="8061158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Introduction.</a:t>
            </a:r>
            <a:endParaRPr lang="en-US" b="1" dirty="0">
              <a:solidFill>
                <a:srgbClr val="424242"/>
              </a:solidFill>
            </a:endParaRP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Indexing Policies Index management</a:t>
            </a:r>
            <a:r>
              <a:rPr lang="en-US" b="1" dirty="0" smtClean="0">
                <a:solidFill>
                  <a:srgbClr val="424242"/>
                </a:solidFill>
              </a:rPr>
              <a:t>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Demo</a:t>
            </a:r>
            <a:r>
              <a:rPr lang="en-US" b="1" dirty="0">
                <a:solidFill>
                  <a:srgbClr val="424242"/>
                </a:solidFill>
              </a:rPr>
              <a:t>: Creating different types of indexes</a:t>
            </a:r>
            <a:r>
              <a:rPr lang="en-US" b="1" dirty="0" smtClean="0">
                <a:solidFill>
                  <a:srgbClr val="424242"/>
                </a:solidFill>
              </a:rPr>
              <a:t>.</a:t>
            </a:r>
            <a:endParaRPr lang="en-US" b="1" dirty="0">
              <a:solidFill>
                <a:srgbClr val="424242"/>
              </a:solidFill>
            </a:endParaRP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Demo on Indexes</a:t>
            </a:r>
          </a:p>
          <a:p>
            <a:pPr marL="628650" lvl="1" indent="-171450">
              <a:spcBef>
                <a:spcPts val="0"/>
              </a:spcBef>
              <a:buClr>
                <a:srgbClr val="737373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424242"/>
              </a:solidFill>
            </a:endParaRPr>
          </a:p>
          <a:p>
            <a:pPr marL="457200" lvl="1" indent="0">
              <a:spcBef>
                <a:spcPts val="0"/>
              </a:spcBef>
              <a:buClr>
                <a:srgbClr val="737373"/>
              </a:buClr>
              <a:buFont typeface="Roboto"/>
              <a:buNone/>
            </a:pPr>
            <a:endParaRPr lang="en-US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Cosmos DB Evolution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2606" y="2471879"/>
            <a:ext cx="1331936" cy="225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Apr 8, 2015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2606" y="1562633"/>
            <a:ext cx="1331936" cy="225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 21, 2014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605" y="596455"/>
            <a:ext cx="1331936" cy="225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2010-2014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8974" y="4141262"/>
            <a:ext cx="1331936" cy="225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 31,2016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798343" y="448843"/>
            <a:ext cx="7121" cy="461122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026388" y="448843"/>
            <a:ext cx="3971487" cy="523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FFFFFF"/>
              </a:buClr>
              <a:buSzPts val="1800"/>
            </a:pPr>
            <a:r>
              <a:rPr lang="en-US" sz="1600" b="1" dirty="0">
                <a:solidFill>
                  <a:schemeClr val="tx2"/>
                </a:solidFill>
                <a:latin typeface="Roboto"/>
                <a:ea typeface="Roboto"/>
                <a:sym typeface="Roboto"/>
              </a:rPr>
              <a:t>Internal Microsoft Document DB Service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Office, OneNote, Xbox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026389" y="1126804"/>
            <a:ext cx="3971486" cy="1098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FFFFFF"/>
              </a:buClr>
              <a:buSzPts val="1800"/>
            </a:pPr>
            <a:r>
              <a:rPr lang="en-US" sz="1600" b="1" dirty="0">
                <a:solidFill>
                  <a:schemeClr val="tx2"/>
                </a:solidFill>
                <a:latin typeface="Roboto"/>
                <a:ea typeface="Roboto"/>
                <a:sym typeface="Roboto"/>
              </a:rPr>
              <a:t>Azure Document DB preview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SQL grammar over schema-free JSON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• Tunable throughput, indexing, consistency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• Server-side ACID transactions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• Runs on Azure (fully managed PaaS)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026389" y="2368536"/>
            <a:ext cx="3971486" cy="4415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FFFFFF"/>
              </a:buClr>
              <a:buSzPts val="1800"/>
            </a:pPr>
            <a:r>
              <a:rPr lang="en-US" b="1" dirty="0">
                <a:solidFill>
                  <a:schemeClr val="tx2"/>
                </a:solidFill>
                <a:latin typeface="Roboto"/>
                <a:ea typeface="Roboto"/>
                <a:sym typeface="Roboto"/>
              </a:rPr>
              <a:t>Azure Document DB GA (General Availability)</a:t>
            </a:r>
            <a:endParaRPr lang="en-US" sz="1200" dirty="0">
              <a:solidFill>
                <a:schemeClr val="tx2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026389" y="2962371"/>
            <a:ext cx="3971485" cy="7297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FFFFFF"/>
              </a:buClr>
              <a:buSzPts val="1800"/>
            </a:pPr>
            <a:r>
              <a:rPr lang="en-US" sz="1600" b="1" dirty="0">
                <a:solidFill>
                  <a:schemeClr val="tx2"/>
                </a:solidFill>
                <a:latin typeface="Roboto"/>
                <a:ea typeface="Roboto"/>
                <a:sym typeface="Roboto"/>
              </a:rPr>
              <a:t>New features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ORDER BY and string range queries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Geospatial support, SDK partitioning support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026390" y="3891388"/>
            <a:ext cx="3971484" cy="7308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FFFFFF"/>
              </a:buClr>
              <a:buSzPts val="1800"/>
            </a:pPr>
            <a:r>
              <a:rPr lang="en-US" sz="1600" b="1" dirty="0">
                <a:solidFill>
                  <a:schemeClr val="tx2"/>
                </a:solidFill>
                <a:latin typeface="Roboto"/>
                <a:ea typeface="Roboto"/>
                <a:sym typeface="Roboto"/>
              </a:rPr>
              <a:t>New features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Partitioned collections, Geo-replication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Support for MongoDB (BSON)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A37C773-D3B8-48F7-BA59-A489A2BFB70E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>
            <a:off x="1584541" y="709189"/>
            <a:ext cx="441847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5F40B08E-E3B3-45C0-B1B7-CFCD2DC9358C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1584542" y="1675367"/>
            <a:ext cx="441847" cy="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58AD9677-3EE1-4821-98CC-3FF221560294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>
            <a:off x="1584542" y="2584613"/>
            <a:ext cx="441847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0835C952-8137-466A-8A0D-8676F60B7E9D}"/>
              </a:ext>
            </a:extLst>
          </p:cNvPr>
          <p:cNvCxnSpPr>
            <a:cxnSpLocks/>
            <a:stCxn id="34" idx="3"/>
            <a:endCxn id="45" idx="1"/>
          </p:cNvCxnSpPr>
          <p:nvPr/>
        </p:nvCxnSpPr>
        <p:spPr>
          <a:xfrm>
            <a:off x="1640910" y="4253996"/>
            <a:ext cx="385480" cy="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87704AA0-37B6-4C5F-80F8-F703F8A3079B}"/>
              </a:ext>
            </a:extLst>
          </p:cNvPr>
          <p:cNvCxnSpPr>
            <a:cxnSpLocks/>
            <a:stCxn id="64" idx="3"/>
            <a:endCxn id="44" idx="1"/>
          </p:cNvCxnSpPr>
          <p:nvPr/>
        </p:nvCxnSpPr>
        <p:spPr>
          <a:xfrm>
            <a:off x="1584541" y="3324982"/>
            <a:ext cx="441848" cy="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13FFEB9-73C2-44F9-A587-1434AA16DE62}"/>
              </a:ext>
            </a:extLst>
          </p:cNvPr>
          <p:cNvSpPr/>
          <p:nvPr/>
        </p:nvSpPr>
        <p:spPr>
          <a:xfrm>
            <a:off x="252605" y="3212248"/>
            <a:ext cx="1331936" cy="225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32" grpId="0" animBg="1"/>
      <p:bldP spid="34" grpId="0" animBg="1"/>
      <p:bldP spid="9" grpId="0" animBg="1"/>
      <p:bldP spid="40" grpId="0" animBg="1"/>
      <p:bldP spid="42" grpId="0" animBg="1"/>
      <p:bldP spid="44" grpId="0" animBg="1"/>
      <p:bldP spid="45" grpId="0" animBg="1"/>
      <p:bldP spid="6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7" name="Google Shape;107;p17"/>
          <p:cNvSpPr txBox="1">
            <a:spLocks/>
          </p:cNvSpPr>
          <p:nvPr/>
        </p:nvSpPr>
        <p:spPr>
          <a:xfrm>
            <a:off x="281940" y="800100"/>
            <a:ext cx="8633460" cy="410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Key </a:t>
            </a:r>
            <a:r>
              <a:rPr lang="en-US" b="1" dirty="0" smtClean="0">
                <a:solidFill>
                  <a:srgbClr val="424242"/>
                </a:solidFill>
              </a:rPr>
              <a:t>benefits of indexes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Hash Index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24242"/>
                </a:solidFill>
              </a:rPr>
              <a:t>Good for equality queries of strings and numbers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Range Index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4242"/>
                </a:solidFill>
              </a:rPr>
              <a:t>Good for Equality, Range, order by of strings and numbers.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Spatial Index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24242"/>
                </a:solidFill>
              </a:rPr>
              <a:t>Used with Distance and intersection points, polygons and line strings.</a:t>
            </a:r>
          </a:p>
          <a:p>
            <a:pPr marL="457200" lvl="1" indent="0">
              <a:spcBef>
                <a:spcPts val="0"/>
              </a:spcBef>
              <a:buClr>
                <a:srgbClr val="737373"/>
              </a:buClr>
              <a:buFont typeface="Roboto"/>
              <a:buNone/>
            </a:pPr>
            <a:endParaRPr lang="en-US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-56146" y="0"/>
            <a:ext cx="289078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lang="en-US"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34640" y="0"/>
            <a:ext cx="6309360" cy="5143500"/>
          </a:xfrm>
          <a:prstGeom prst="rect">
            <a:avLst/>
          </a:prstGeom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Check on portal or Emulator.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Indexing Policies Index management.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957" y="1280160"/>
            <a:ext cx="3855720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Collection-wide </a:t>
            </a:r>
            <a:r>
              <a:rPr lang="en-US" sz="1600" b="1" dirty="0" smtClean="0"/>
              <a:t>policy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Established when creating a collection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Can be changed after collection is created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2735" y="1280160"/>
            <a:ext cx="3872163" cy="1158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Automatic </a:t>
            </a:r>
            <a:r>
              <a:rPr lang="en-US" sz="1600" b="1" dirty="0" smtClean="0"/>
              <a:t>indexing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Can switch to manual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Can override on a per-document basis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956" y="2842260"/>
            <a:ext cx="385572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Selective </a:t>
            </a:r>
            <a:r>
              <a:rPr lang="en-US" sz="1600" b="1" dirty="0" smtClean="0"/>
              <a:t>indexing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Include/exclude selected property paths</a:t>
            </a:r>
          </a:p>
        </p:txBody>
      </p:sp>
      <p:sp>
        <p:nvSpPr>
          <p:cNvPr id="11" name="Freeform 10"/>
          <p:cNvSpPr/>
          <p:nvPr/>
        </p:nvSpPr>
        <p:spPr>
          <a:xfrm>
            <a:off x="4372674" y="3021419"/>
            <a:ext cx="4504625" cy="815161"/>
          </a:xfrm>
          <a:custGeom>
            <a:avLst/>
            <a:gdLst>
              <a:gd name="connsiteX0" fmla="*/ 739140 w 3954780"/>
              <a:gd name="connsiteY0" fmla="*/ 7620 h 731520"/>
              <a:gd name="connsiteX1" fmla="*/ 3954780 w 3954780"/>
              <a:gd name="connsiteY1" fmla="*/ 7620 h 731520"/>
              <a:gd name="connsiteX2" fmla="*/ 3939540 w 3954780"/>
              <a:gd name="connsiteY2" fmla="*/ 731520 h 731520"/>
              <a:gd name="connsiteX3" fmla="*/ 586740 w 3954780"/>
              <a:gd name="connsiteY3" fmla="*/ 731520 h 731520"/>
              <a:gd name="connsiteX4" fmla="*/ 586740 w 3954780"/>
              <a:gd name="connsiteY4" fmla="*/ 586740 h 731520"/>
              <a:gd name="connsiteX5" fmla="*/ 0 w 3954780"/>
              <a:gd name="connsiteY5" fmla="*/ 396240 h 731520"/>
              <a:gd name="connsiteX6" fmla="*/ 556260 w 3954780"/>
              <a:gd name="connsiteY6" fmla="*/ 259080 h 731520"/>
              <a:gd name="connsiteX7" fmla="*/ 556260 w 3954780"/>
              <a:gd name="connsiteY7" fmla="*/ 22860 h 731520"/>
              <a:gd name="connsiteX8" fmla="*/ 556260 w 3954780"/>
              <a:gd name="connsiteY8" fmla="*/ 0 h 731520"/>
              <a:gd name="connsiteX9" fmla="*/ 845820 w 3954780"/>
              <a:gd name="connsiteY9" fmla="*/ 1524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54780" h="731520">
                <a:moveTo>
                  <a:pt x="739140" y="7620"/>
                </a:moveTo>
                <a:lnTo>
                  <a:pt x="3954780" y="7620"/>
                </a:lnTo>
                <a:lnTo>
                  <a:pt x="3939540" y="731520"/>
                </a:lnTo>
                <a:lnTo>
                  <a:pt x="586740" y="731520"/>
                </a:lnTo>
                <a:lnTo>
                  <a:pt x="586740" y="586740"/>
                </a:lnTo>
                <a:lnTo>
                  <a:pt x="0" y="396240"/>
                </a:lnTo>
                <a:lnTo>
                  <a:pt x="556260" y="259080"/>
                </a:lnTo>
                <a:lnTo>
                  <a:pt x="556260" y="22860"/>
                </a:lnTo>
                <a:lnTo>
                  <a:pt x="556260" y="0"/>
                </a:lnTo>
                <a:lnTo>
                  <a:pt x="845820" y="1524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74920" y="3067139"/>
            <a:ext cx="39090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Individual properties (?) </a:t>
            </a:r>
            <a:r>
              <a:rPr lang="en-US" sz="1100" b="1" dirty="0" smtClean="0"/>
              <a:t>	Recursive </a:t>
            </a:r>
            <a:r>
              <a:rPr lang="en-US" sz="1100" b="1" dirty="0"/>
              <a:t>properties (*)</a:t>
            </a:r>
          </a:p>
          <a:p>
            <a:r>
              <a:rPr lang="en-US" sz="1100" dirty="0"/>
              <a:t>/name</a:t>
            </a:r>
            <a:r>
              <a:rPr lang="en-US" sz="1100" dirty="0" smtClean="0"/>
              <a:t>/?		</a:t>
            </a:r>
            <a:r>
              <a:rPr lang="en-US" sz="1100" dirty="0"/>
              <a:t>/address</a:t>
            </a:r>
            <a:r>
              <a:rPr lang="en-US" sz="1100" dirty="0" smtClean="0"/>
              <a:t>/*</a:t>
            </a:r>
            <a:endParaRPr lang="en-US" sz="1100" dirty="0"/>
          </a:p>
          <a:p>
            <a:r>
              <a:rPr lang="en-US" sz="1100" dirty="0"/>
              <a:t>/address/state</a:t>
            </a:r>
            <a:r>
              <a:rPr lang="en-US" sz="1100" dirty="0" smtClean="0"/>
              <a:t>/?	</a:t>
            </a:r>
            <a:r>
              <a:rPr lang="en-US" sz="1100" dirty="0"/>
              <a:t> /item/colors[]/*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20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Indexing Policies Index management.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957" y="1280160"/>
            <a:ext cx="3855720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Collection-wide </a:t>
            </a:r>
            <a:r>
              <a:rPr lang="en-US" sz="1600" b="1" dirty="0" smtClean="0"/>
              <a:t>policy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Established when creating a collection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Can be changed after collection is created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2735" y="1280160"/>
            <a:ext cx="3872163" cy="1158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Automatic </a:t>
            </a:r>
            <a:r>
              <a:rPr lang="en-US" sz="1600" b="1" dirty="0" smtClean="0"/>
              <a:t>indexing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Can switch to manual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Can override on a per-document basis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956" y="2842260"/>
            <a:ext cx="385572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Selective </a:t>
            </a:r>
            <a:r>
              <a:rPr lang="en-US" sz="1600" b="1" dirty="0" smtClean="0"/>
              <a:t>indexing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Include/exclude selected property paths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0956" y="2842260"/>
            <a:ext cx="3855720" cy="1219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Indexing </a:t>
            </a:r>
            <a:r>
              <a:rPr lang="en-US" sz="1600" b="1" dirty="0" smtClean="0"/>
              <a:t>modes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Consistent (synchronous)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Lazy (asynchronous)</a:t>
            </a:r>
          </a:p>
        </p:txBody>
      </p:sp>
    </p:spTree>
    <p:extLst>
      <p:ext uri="{BB962C8B-B14F-4D97-AF65-F5344CB8AC3E}">
        <p14:creationId xmlns:p14="http://schemas.microsoft.com/office/powerpoint/2010/main" val="19179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-56146" y="0"/>
            <a:ext cx="289078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lang="en-US"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34640" y="0"/>
            <a:ext cx="6309360" cy="5143500"/>
          </a:xfrm>
          <a:prstGeom prst="rect">
            <a:avLst/>
          </a:prstGeom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Disabling of indexing while inserting a document.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Over writing default indexing policy.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Custom indexing paths.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Working with user Permissions.</a:t>
            </a:r>
          </a:p>
        </p:txBody>
      </p:sp>
    </p:spTree>
    <p:extLst>
      <p:ext uri="{BB962C8B-B14F-4D97-AF65-F5344CB8AC3E}">
        <p14:creationId xmlns:p14="http://schemas.microsoft.com/office/powerpoint/2010/main" val="5945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Stored procedures, Functions and </a:t>
            </a:r>
            <a:r>
              <a:rPr lang="en-US" sz="2400" dirty="0" smtClean="0"/>
              <a:t>Triggers</a:t>
            </a:r>
            <a:endParaRPr lang="en-US" sz="2400" dirty="0"/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779930"/>
            <a:ext cx="8061158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Introduction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Benefits </a:t>
            </a:r>
            <a:r>
              <a:rPr lang="en-US" b="1" dirty="0">
                <a:solidFill>
                  <a:srgbClr val="424242"/>
                </a:solidFill>
              </a:rPr>
              <a:t>of server side code.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Demo</a:t>
            </a:r>
            <a:r>
              <a:rPr lang="en-US" b="1" dirty="0">
                <a:solidFill>
                  <a:srgbClr val="424242"/>
                </a:solidFill>
              </a:rPr>
              <a:t>: Stored procedures.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Demo</a:t>
            </a:r>
            <a:r>
              <a:rPr lang="en-US" b="1" dirty="0">
                <a:solidFill>
                  <a:srgbClr val="424242"/>
                </a:solidFill>
              </a:rPr>
              <a:t>: Function.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Demo</a:t>
            </a:r>
            <a:r>
              <a:rPr lang="en-US" b="1" dirty="0">
                <a:solidFill>
                  <a:srgbClr val="424242"/>
                </a:solidFill>
              </a:rPr>
              <a:t>: Triggers.</a:t>
            </a:r>
          </a:p>
          <a:p>
            <a:pPr marL="628650" lvl="1" indent="-171450">
              <a:spcBef>
                <a:spcPts val="0"/>
              </a:spcBef>
              <a:buClr>
                <a:srgbClr val="737373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424242"/>
              </a:solidFill>
            </a:endParaRPr>
          </a:p>
          <a:p>
            <a:pPr marL="457200" lvl="1" indent="0">
              <a:spcBef>
                <a:spcPts val="0"/>
              </a:spcBef>
              <a:buClr>
                <a:srgbClr val="737373"/>
              </a:buClr>
              <a:buFont typeface="Roboto"/>
              <a:buNone/>
            </a:pPr>
            <a:endParaRPr lang="en-US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Benefits of server side code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6957" y="1280160"/>
            <a:ext cx="3855720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Run code inside Cosmos </a:t>
            </a:r>
            <a:r>
              <a:rPr lang="en-US" sz="1600" b="1" dirty="0" smtClean="0"/>
              <a:t>DB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Stored procedures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Triggers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User-defined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52735" y="1280160"/>
            <a:ext cx="3872163" cy="1158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Scoped by partition </a:t>
            </a:r>
            <a:r>
              <a:rPr lang="en-US" sz="1600" b="1" dirty="0" smtClean="0"/>
              <a:t>key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Read/write documents with that partition key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Fully transactional updates (ACID guarantee)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956" y="2842260"/>
            <a:ext cx="385572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Bounded </a:t>
            </a:r>
            <a:r>
              <a:rPr lang="en-US" sz="1600" b="1" dirty="0" smtClean="0"/>
              <a:t>execution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Implement continuation model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for long running processes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0956" y="2842260"/>
            <a:ext cx="3855720" cy="1219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Handle throttling (code 429</a:t>
            </a:r>
            <a:r>
              <a:rPr lang="en-US" sz="1600" b="1" dirty="0" smtClean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Implement retry logic when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exceeding reserved throughput</a:t>
            </a:r>
          </a:p>
        </p:txBody>
      </p:sp>
    </p:spTree>
    <p:extLst>
      <p:ext uri="{BB962C8B-B14F-4D97-AF65-F5344CB8AC3E}">
        <p14:creationId xmlns:p14="http://schemas.microsoft.com/office/powerpoint/2010/main" val="26489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  <p:sp>
        <p:nvSpPr>
          <p:cNvPr id="8" name="Google Shape;107;p17"/>
          <p:cNvSpPr txBox="1">
            <a:spLocks/>
          </p:cNvSpPr>
          <p:nvPr/>
        </p:nvSpPr>
        <p:spPr>
          <a:xfrm>
            <a:off x="288758" y="779930"/>
            <a:ext cx="8061158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Write a JavaScript </a:t>
            </a:r>
            <a:r>
              <a:rPr lang="en-US" b="1" dirty="0" smtClean="0">
                <a:solidFill>
                  <a:srgbClr val="424242"/>
                </a:solidFill>
              </a:rPr>
              <a:t>function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Obtain context </a:t>
            </a:r>
            <a:r>
              <a:rPr lang="en-US" b="1" dirty="0" smtClean="0">
                <a:solidFill>
                  <a:srgbClr val="424242"/>
                </a:solidFill>
              </a:rPr>
              <a:t>object</a:t>
            </a:r>
            <a:endParaRPr lang="en-US" b="1" dirty="0">
              <a:solidFill>
                <a:srgbClr val="424242"/>
              </a:solidFill>
            </a:endParaRP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Context </a:t>
            </a:r>
            <a:r>
              <a:rPr lang="en-US" b="1" dirty="0" smtClean="0">
                <a:solidFill>
                  <a:srgbClr val="424242"/>
                </a:solidFill>
              </a:rPr>
              <a:t>exposes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Collection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Request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Response</a:t>
            </a:r>
            <a:endParaRPr lang="en-US" b="1" dirty="0" smtClean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-56146" y="0"/>
            <a:ext cx="289078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lang="en-US"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34640" y="0"/>
            <a:ext cx="6309360" cy="5143500"/>
          </a:xfrm>
          <a:prstGeom prst="rect">
            <a:avLst/>
          </a:prstGeom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Creating Stored procedures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Document validation and manipulation Stored procedure.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Bulk Insert Stored procedure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Bulk delete stored procedure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Triggers</a:t>
            </a:r>
            <a:endParaRPr lang="en-US" dirty="0"/>
          </a:p>
        </p:txBody>
      </p:sp>
      <p:sp>
        <p:nvSpPr>
          <p:cNvPr id="8" name="Google Shape;107;p17"/>
          <p:cNvSpPr txBox="1">
            <a:spLocks/>
          </p:cNvSpPr>
          <p:nvPr/>
        </p:nvSpPr>
        <p:spPr>
          <a:xfrm>
            <a:off x="288758" y="779930"/>
            <a:ext cx="8061158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Attach </a:t>
            </a:r>
            <a:r>
              <a:rPr lang="en-US" b="1" dirty="0" smtClean="0">
                <a:solidFill>
                  <a:srgbClr val="424242"/>
                </a:solidFill>
              </a:rPr>
              <a:t>custom behavior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Access document being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created or replaced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Two trigger </a:t>
            </a:r>
            <a:r>
              <a:rPr lang="en-US" b="1" dirty="0" smtClean="0">
                <a:solidFill>
                  <a:srgbClr val="424242"/>
                </a:solidFill>
              </a:rPr>
              <a:t>types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Pre-trigger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Post-trigger</a:t>
            </a:r>
            <a:endParaRPr lang="en-US" b="1" dirty="0" smtClean="0">
              <a:solidFill>
                <a:srgbClr val="424242"/>
              </a:solidFill>
            </a:endParaRP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Not </a:t>
            </a:r>
            <a:r>
              <a:rPr lang="en-US" b="1" dirty="0" smtClean="0">
                <a:solidFill>
                  <a:srgbClr val="424242"/>
                </a:solidFill>
              </a:rPr>
              <a:t>fired automatically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Must be explicitly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requested with an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operation</a:t>
            </a:r>
            <a:endParaRPr lang="en-US" b="1" dirty="0" smtClean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Cosmos DB Evolution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08974" y="2063269"/>
            <a:ext cx="1331936" cy="225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10, 2017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798343" y="448843"/>
            <a:ext cx="7121" cy="461122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026389" y="523220"/>
            <a:ext cx="3039651" cy="33055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FFFFFF"/>
              </a:buClr>
              <a:buSzPts val="1800"/>
            </a:pPr>
            <a:r>
              <a:rPr lang="en-US" sz="1600" b="1" dirty="0">
                <a:solidFill>
                  <a:schemeClr val="tx2"/>
                </a:solidFill>
                <a:latin typeface="Roboto"/>
                <a:ea typeface="Roboto"/>
                <a:sym typeface="Roboto"/>
              </a:rPr>
              <a:t>Azure Cosmos DB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Turnkey global distribution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Horizontal partitioning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Low latency (single-digit millisecond)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SLAs for guarantees on 99.99%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availability, throughput, latency, and consistency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Local emulator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Multi-model, multi-API database</a:t>
            </a:r>
          </a:p>
          <a:p>
            <a:pPr marL="285750" lvl="0" indent="-285750">
              <a:buClrTx/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JSON (SQL API)</a:t>
            </a:r>
          </a:p>
          <a:p>
            <a:pPr marL="285750" lvl="0" indent="-285750">
              <a:buClrTx/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BSON (MongoDB API)</a:t>
            </a:r>
          </a:p>
          <a:p>
            <a:pPr marL="285750" lvl="0" indent="-285750">
              <a:buClrTx/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Graph (Gremlin API)</a:t>
            </a:r>
          </a:p>
          <a:p>
            <a:pPr marL="285750" lvl="0" indent="-285750">
              <a:buClrTx/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Key-value (Table API)</a:t>
            </a:r>
          </a:p>
          <a:p>
            <a:pPr marL="285750" lvl="0" indent="-285750">
              <a:buClrTx/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Columnar (Cassandra API)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C6B56C3-2ABF-4B9B-9784-1F5949760BE7}"/>
              </a:ext>
            </a:extLst>
          </p:cNvPr>
          <p:cNvSpPr/>
          <p:nvPr/>
        </p:nvSpPr>
        <p:spPr>
          <a:xfrm>
            <a:off x="308974" y="4579123"/>
            <a:ext cx="1331936" cy="225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36" name="Rounded Rectangle 44">
            <a:extLst>
              <a:ext uri="{FF2B5EF4-FFF2-40B4-BE49-F238E27FC236}">
                <a16:creationId xmlns:a16="http://schemas.microsoft.com/office/drawing/2014/main" xmlns="" id="{8928FB17-1F97-43D3-853F-3D5377A2EBFF}"/>
              </a:ext>
            </a:extLst>
          </p:cNvPr>
          <p:cNvSpPr/>
          <p:nvPr/>
        </p:nvSpPr>
        <p:spPr>
          <a:xfrm>
            <a:off x="5355396" y="528280"/>
            <a:ext cx="3575244" cy="33055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FFFFFF"/>
              </a:buClr>
              <a:buSzPts val="1800"/>
            </a:pPr>
            <a:r>
              <a:rPr lang="en-US" sz="1600" b="1" dirty="0">
                <a:solidFill>
                  <a:schemeClr val="tx2"/>
                </a:solidFill>
                <a:latin typeface="Roboto"/>
                <a:ea typeface="Roboto"/>
                <a:sym typeface="Roboto"/>
              </a:rPr>
              <a:t>New features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Multi master and conflict resolution</a:t>
            </a:r>
            <a:r>
              <a:rPr lang="en-US" dirty="0" smtClean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.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 smtClean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Reserved Capacity.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 smtClean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Cosmos Explorer.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99.999% write availability, all around the world</a:t>
            </a:r>
            <a:r>
              <a:rPr lang="en-US" dirty="0" smtClean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.</a:t>
            </a:r>
          </a:p>
          <a:p>
            <a:pPr lvl="0">
              <a:buClr>
                <a:srgbClr val="FFFFFF"/>
              </a:buClr>
              <a:buSzPts val="1800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Sharing provisioned throughput across multiple containers</a:t>
            </a:r>
          </a:p>
        </p:txBody>
      </p:sp>
      <p:cxnSp>
        <p:nvCxnSpPr>
          <p:cNvPr id="11" name="Straight Arrow Connector 10"/>
          <p:cNvCxnSpPr>
            <a:stCxn id="35" idx="3"/>
            <a:endCxn id="46" idx="1"/>
          </p:cNvCxnSpPr>
          <p:nvPr/>
        </p:nvCxnSpPr>
        <p:spPr>
          <a:xfrm>
            <a:off x="1640910" y="2176003"/>
            <a:ext cx="3854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3" idx="3"/>
            <a:endCxn id="36" idx="2"/>
          </p:cNvCxnSpPr>
          <p:nvPr/>
        </p:nvCxnSpPr>
        <p:spPr>
          <a:xfrm flipV="1">
            <a:off x="1640910" y="3833847"/>
            <a:ext cx="5502108" cy="8580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5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6" grpId="0" animBg="1"/>
      <p:bldP spid="33" grpId="0" animBg="1"/>
      <p:bldP spid="3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-56146" y="0"/>
            <a:ext cx="289078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lang="en-US"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34640" y="0"/>
            <a:ext cx="6309360" cy="5143500"/>
          </a:xfrm>
          <a:prstGeom prst="rect">
            <a:avLst/>
          </a:prstGeom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Creating Triggers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Pre-triggers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Post-triggers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Functions </a:t>
            </a:r>
            <a:endParaRPr lang="en-US" dirty="0"/>
          </a:p>
        </p:txBody>
      </p:sp>
      <p:sp>
        <p:nvSpPr>
          <p:cNvPr id="8" name="Google Shape;107;p17"/>
          <p:cNvSpPr txBox="1">
            <a:spLocks/>
          </p:cNvSpPr>
          <p:nvPr/>
        </p:nvSpPr>
        <p:spPr>
          <a:xfrm>
            <a:off x="288758" y="779930"/>
            <a:ext cx="8061158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Extend </a:t>
            </a:r>
            <a:r>
              <a:rPr lang="en-US" b="1" dirty="0" smtClean="0">
                <a:solidFill>
                  <a:srgbClr val="424242"/>
                </a:solidFill>
              </a:rPr>
              <a:t>the query </a:t>
            </a:r>
            <a:r>
              <a:rPr lang="en-US" b="1" dirty="0">
                <a:solidFill>
                  <a:srgbClr val="424242"/>
                </a:solidFill>
              </a:rPr>
              <a:t>language</a:t>
            </a:r>
            <a:endParaRPr lang="en-US" b="1" dirty="0" smtClean="0">
              <a:solidFill>
                <a:srgbClr val="424242"/>
              </a:solidFill>
            </a:endParaRP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Write custom </a:t>
            </a:r>
            <a:r>
              <a:rPr lang="en-US" b="1" dirty="0" smtClean="0">
                <a:solidFill>
                  <a:srgbClr val="424242"/>
                </a:solidFill>
              </a:rPr>
              <a:t>business logic </a:t>
            </a:r>
            <a:r>
              <a:rPr lang="en-US" b="1" dirty="0">
                <a:solidFill>
                  <a:srgbClr val="424242"/>
                </a:solidFill>
              </a:rPr>
              <a:t>that can be </a:t>
            </a:r>
            <a:r>
              <a:rPr lang="en-US" b="1" dirty="0" smtClean="0">
                <a:solidFill>
                  <a:srgbClr val="424242"/>
                </a:solidFill>
              </a:rPr>
              <a:t>called from </a:t>
            </a:r>
            <a:r>
              <a:rPr lang="en-US" b="1" dirty="0">
                <a:solidFill>
                  <a:srgbClr val="424242"/>
                </a:solidFill>
              </a:rPr>
              <a:t>inside </a:t>
            </a:r>
            <a:r>
              <a:rPr lang="en-US" b="1" dirty="0" smtClean="0">
                <a:solidFill>
                  <a:srgbClr val="424242"/>
                </a:solidFill>
              </a:rPr>
              <a:t>queries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Use with care</a:t>
            </a:r>
            <a:endParaRPr lang="en-US" b="1" dirty="0" smtClean="0">
              <a:solidFill>
                <a:srgbClr val="424242"/>
              </a:solidFill>
            </a:endParaRP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Querying on a </a:t>
            </a:r>
            <a:r>
              <a:rPr lang="en-US" b="1" dirty="0" smtClean="0">
                <a:solidFill>
                  <a:srgbClr val="424242"/>
                </a:solidFill>
              </a:rPr>
              <a:t>UDF requires </a:t>
            </a:r>
            <a:r>
              <a:rPr lang="en-US" b="1" dirty="0">
                <a:solidFill>
                  <a:srgbClr val="424242"/>
                </a:solidFill>
              </a:rPr>
              <a:t>a </a:t>
            </a:r>
            <a:r>
              <a:rPr lang="en-US" b="1" dirty="0" smtClean="0">
                <a:solidFill>
                  <a:srgbClr val="424242"/>
                </a:solidFill>
              </a:rPr>
              <a:t>scan (cannot use index)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No access </a:t>
            </a:r>
            <a:r>
              <a:rPr lang="en-US" b="1" dirty="0" smtClean="0">
                <a:solidFill>
                  <a:srgbClr val="424242"/>
                </a:solidFill>
              </a:rPr>
              <a:t>to context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Compute-only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JavaScript</a:t>
            </a:r>
            <a:endParaRPr lang="en-US" b="1" dirty="0" smtClean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-56146" y="0"/>
            <a:ext cx="289078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lang="en-US"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34640" y="0"/>
            <a:ext cx="6309360" cy="5143500"/>
          </a:xfrm>
          <a:prstGeom prst="rect">
            <a:avLst/>
          </a:prstGeom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User-Defined Functions (UDFs)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Understand Table API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779930"/>
            <a:ext cx="8061158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Introduction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How </a:t>
            </a:r>
            <a:r>
              <a:rPr lang="en-US" b="1" dirty="0">
                <a:solidFill>
                  <a:srgbClr val="424242"/>
                </a:solidFill>
              </a:rPr>
              <a:t>data is stored and how is it different from SQL API.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Demo</a:t>
            </a:r>
            <a:r>
              <a:rPr lang="en-US" b="1" dirty="0">
                <a:solidFill>
                  <a:srgbClr val="424242"/>
                </a:solidFill>
              </a:rPr>
              <a:t>: Working with Table API.	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Demo</a:t>
            </a:r>
            <a:r>
              <a:rPr lang="en-US" b="1" dirty="0">
                <a:solidFill>
                  <a:srgbClr val="424242"/>
                </a:solidFill>
              </a:rPr>
              <a:t>: Migrating data from Azure Table store to Table API or </a:t>
            </a:r>
            <a:r>
              <a:rPr lang="en-US" b="1" dirty="0" smtClean="0">
                <a:solidFill>
                  <a:srgbClr val="424242"/>
                </a:solidFill>
              </a:rPr>
              <a:t>Azure Cosmos </a:t>
            </a:r>
            <a:r>
              <a:rPr lang="en-US" b="1" dirty="0">
                <a:solidFill>
                  <a:srgbClr val="424242"/>
                </a:solidFill>
              </a:rPr>
              <a:t>DB</a:t>
            </a:r>
          </a:p>
          <a:p>
            <a:pPr marL="628650" lvl="1" indent="-171450">
              <a:spcBef>
                <a:spcPts val="0"/>
              </a:spcBef>
              <a:buClr>
                <a:srgbClr val="737373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424242"/>
              </a:solidFill>
            </a:endParaRPr>
          </a:p>
          <a:p>
            <a:pPr marL="457200" lvl="1" indent="0">
              <a:spcBef>
                <a:spcPts val="0"/>
              </a:spcBef>
              <a:buClr>
                <a:srgbClr val="737373"/>
              </a:buClr>
              <a:buFont typeface="Roboto"/>
              <a:buNone/>
            </a:pPr>
            <a:endParaRPr lang="en-US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  <a:endParaRPr lang="en-US" sz="2400" dirty="0"/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779930"/>
            <a:ext cx="8061158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Replaces Azure </a:t>
            </a:r>
            <a:r>
              <a:rPr lang="en-US" b="1" dirty="0">
                <a:solidFill>
                  <a:srgbClr val="424242"/>
                </a:solidFill>
              </a:rPr>
              <a:t>Table </a:t>
            </a:r>
            <a:r>
              <a:rPr lang="en-US" b="1" dirty="0" smtClean="0">
                <a:solidFill>
                  <a:srgbClr val="424242"/>
                </a:solidFill>
              </a:rPr>
              <a:t>storage.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Implement a </a:t>
            </a:r>
            <a:r>
              <a:rPr lang="en-US" b="1" dirty="0" smtClean="0">
                <a:solidFill>
                  <a:srgbClr val="424242"/>
                </a:solidFill>
              </a:rPr>
              <a:t>key-value data </a:t>
            </a:r>
            <a:r>
              <a:rPr lang="en-US" b="1" dirty="0">
                <a:solidFill>
                  <a:srgbClr val="424242"/>
                </a:solidFill>
              </a:rPr>
              <a:t>model</a:t>
            </a:r>
            <a:endParaRPr lang="en-US" b="1" dirty="0" smtClean="0">
              <a:solidFill>
                <a:srgbClr val="424242"/>
              </a:solidFill>
            </a:endParaRP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Key-value data model.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Key </a:t>
            </a:r>
            <a:r>
              <a:rPr lang="en-US" b="1" dirty="0" smtClean="0">
                <a:solidFill>
                  <a:srgbClr val="424242"/>
                </a:solidFill>
              </a:rPr>
              <a:t>= </a:t>
            </a:r>
            <a:r>
              <a:rPr lang="en-US" b="1" dirty="0" err="1" smtClean="0">
                <a:solidFill>
                  <a:srgbClr val="424242"/>
                </a:solidFill>
              </a:rPr>
              <a:t>PartitionKey</a:t>
            </a:r>
            <a:r>
              <a:rPr lang="en-US" b="1" dirty="0" smtClean="0">
                <a:solidFill>
                  <a:srgbClr val="424242"/>
                </a:solidFill>
              </a:rPr>
              <a:t> </a:t>
            </a:r>
            <a:r>
              <a:rPr lang="en-US" b="1" dirty="0">
                <a:solidFill>
                  <a:srgbClr val="424242"/>
                </a:solidFill>
              </a:rPr>
              <a:t>+ </a:t>
            </a:r>
            <a:r>
              <a:rPr lang="en-US" b="1" dirty="0" err="1">
                <a:solidFill>
                  <a:srgbClr val="424242"/>
                </a:solidFill>
              </a:rPr>
              <a:t>RowKey</a:t>
            </a:r>
            <a:endParaRPr lang="en-US" b="1" dirty="0">
              <a:solidFill>
                <a:srgbClr val="424242"/>
              </a:solidFill>
            </a:endParaRP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Value </a:t>
            </a:r>
            <a:r>
              <a:rPr lang="en-US" b="1" dirty="0" smtClean="0">
                <a:solidFill>
                  <a:srgbClr val="424242"/>
                </a:solidFill>
              </a:rPr>
              <a:t>= key-value </a:t>
            </a:r>
            <a:r>
              <a:rPr lang="en-US" b="1" dirty="0">
                <a:solidFill>
                  <a:srgbClr val="424242"/>
                </a:solidFill>
              </a:rPr>
              <a:t>pairs!</a:t>
            </a:r>
            <a:endParaRPr lang="en-US" b="1" dirty="0" smtClean="0">
              <a:solidFill>
                <a:srgbClr val="424242"/>
              </a:solidFill>
            </a:endParaRP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Leverage Cosmos </a:t>
            </a:r>
            <a:r>
              <a:rPr lang="en-US" b="1" dirty="0" smtClean="0">
                <a:solidFill>
                  <a:srgbClr val="424242"/>
                </a:solidFill>
              </a:rPr>
              <a:t>DB back end.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Predictable throughput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Global distribution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Automatic indexing</a:t>
            </a:r>
            <a:endParaRPr lang="en-US" b="1" dirty="0">
              <a:solidFill>
                <a:srgbClr val="424242"/>
              </a:solidFill>
            </a:endParaRPr>
          </a:p>
          <a:p>
            <a:pPr marL="457200" lvl="1" indent="0">
              <a:spcBef>
                <a:spcPts val="0"/>
              </a:spcBef>
              <a:buClr>
                <a:srgbClr val="737373"/>
              </a:buClr>
              <a:buFont typeface="Roboto"/>
              <a:buNone/>
            </a:pPr>
            <a:endParaRPr lang="en-US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SQL API vs. Table API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63919"/>
              </p:ext>
            </p:extLst>
          </p:nvPr>
        </p:nvGraphicFramePr>
        <p:xfrm>
          <a:off x="585538" y="839678"/>
          <a:ext cx="6096000" cy="1854200"/>
        </p:xfrm>
        <a:graphic>
          <a:graphicData uri="http://schemas.openxmlformats.org/drawingml/2006/table">
            <a:tbl>
              <a:tblPr firstRow="1" bandRow="1">
                <a:tableStyleId>{560AC6EC-82E2-4CB3-BF70-16F3FEC7C5DA}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Cosmos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PartitionKey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RowKey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98" y="3015915"/>
            <a:ext cx="6919913" cy="175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4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Understand and usage of Graph API</a:t>
            </a:r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779930"/>
            <a:ext cx="8061158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Introduction Graph API.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Different </a:t>
            </a:r>
            <a:r>
              <a:rPr lang="en-US" b="1" dirty="0">
                <a:solidFill>
                  <a:srgbClr val="424242"/>
                </a:solidFill>
              </a:rPr>
              <a:t>concepts.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Comparison </a:t>
            </a:r>
            <a:r>
              <a:rPr lang="en-US" b="1" dirty="0">
                <a:solidFill>
                  <a:srgbClr val="424242"/>
                </a:solidFill>
              </a:rPr>
              <a:t>between 3 models.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Demo</a:t>
            </a:r>
            <a:r>
              <a:rPr lang="en-US" b="1" dirty="0">
                <a:solidFill>
                  <a:srgbClr val="424242"/>
                </a:solidFill>
              </a:rPr>
              <a:t>: Working with Graph DB.</a:t>
            </a:r>
          </a:p>
          <a:p>
            <a:pPr marL="628650" lvl="1" indent="-171450">
              <a:spcBef>
                <a:spcPts val="0"/>
              </a:spcBef>
              <a:buClr>
                <a:srgbClr val="737373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424242"/>
              </a:solidFill>
            </a:endParaRPr>
          </a:p>
          <a:p>
            <a:pPr marL="457200" lvl="1" indent="0">
              <a:spcBef>
                <a:spcPts val="0"/>
              </a:spcBef>
              <a:buClr>
                <a:srgbClr val="737373"/>
              </a:buClr>
              <a:buFont typeface="Roboto"/>
              <a:buNone/>
            </a:pPr>
            <a:endParaRPr lang="en-US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Introduction Graph </a:t>
            </a:r>
            <a:r>
              <a:rPr lang="en-US" sz="2400" dirty="0" smtClean="0"/>
              <a:t>API.</a:t>
            </a:r>
            <a:endParaRPr lang="en-US" sz="2400" dirty="0"/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7" y="779930"/>
            <a:ext cx="8646695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Graph container.</a:t>
            </a:r>
            <a:endParaRPr lang="en-US" b="1" dirty="0" smtClean="0">
              <a:solidFill>
                <a:srgbClr val="424242"/>
              </a:solidFill>
            </a:endParaRPr>
          </a:p>
          <a:p>
            <a:pPr marL="628650" lvl="1" indent="-171450">
              <a:spcBef>
                <a:spcPts val="0"/>
              </a:spcBef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4242"/>
                </a:solidFill>
              </a:rPr>
              <a:t>Horizontal partitioning, </a:t>
            </a:r>
            <a:r>
              <a:rPr lang="en-US" dirty="0" smtClean="0">
                <a:solidFill>
                  <a:srgbClr val="424242"/>
                </a:solidFill>
              </a:rPr>
              <a:t>provisioned throughput</a:t>
            </a:r>
            <a:r>
              <a:rPr lang="en-US" dirty="0">
                <a:solidFill>
                  <a:srgbClr val="424242"/>
                </a:solidFill>
              </a:rPr>
              <a:t>, global distribution, indexing</a:t>
            </a:r>
            <a:endParaRPr lang="en-US" dirty="0" smtClean="0">
              <a:solidFill>
                <a:srgbClr val="424242"/>
              </a:solidFill>
            </a:endParaRP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Vertex and Edge objects.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4242"/>
                </a:solidFill>
              </a:rPr>
              <a:t>Entities and </a:t>
            </a:r>
            <a:r>
              <a:rPr lang="en-US" dirty="0" smtClean="0">
                <a:solidFill>
                  <a:srgbClr val="424242"/>
                </a:solidFill>
              </a:rPr>
              <a:t>relationships 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24242"/>
                </a:solidFill>
              </a:rPr>
              <a:t>Both </a:t>
            </a:r>
            <a:r>
              <a:rPr lang="en-US" dirty="0">
                <a:solidFill>
                  <a:srgbClr val="424242"/>
                </a:solidFill>
              </a:rPr>
              <a:t>can hold arbitrary key-value pairs</a:t>
            </a:r>
            <a:endParaRPr lang="en-US" dirty="0" smtClean="0">
              <a:solidFill>
                <a:srgbClr val="424242"/>
              </a:solidFill>
            </a:endParaRP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Create/Retrieve/Update/Delete.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24242"/>
                </a:solidFill>
              </a:rPr>
              <a:t>GraphSON</a:t>
            </a:r>
            <a:r>
              <a:rPr lang="en-US" dirty="0">
                <a:solidFill>
                  <a:srgbClr val="424242"/>
                </a:solidFill>
              </a:rPr>
              <a:t> and Gremlin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4242"/>
                </a:solidFill>
              </a:rPr>
              <a:t>Apache </a:t>
            </a:r>
            <a:r>
              <a:rPr lang="en-US" dirty="0" err="1" smtClean="0">
                <a:solidFill>
                  <a:srgbClr val="424242"/>
                </a:solidFill>
              </a:rPr>
              <a:t>TinkerPop</a:t>
            </a:r>
            <a:r>
              <a:rPr lang="en-US" dirty="0" smtClean="0">
                <a:solidFill>
                  <a:srgbClr val="424242"/>
                </a:solidFill>
              </a:rPr>
              <a:t> (http</a:t>
            </a:r>
            <a:r>
              <a:rPr lang="en-US" dirty="0">
                <a:solidFill>
                  <a:srgbClr val="424242"/>
                </a:solidFill>
              </a:rPr>
              <a:t>://</a:t>
            </a:r>
            <a:r>
              <a:rPr lang="en-US" dirty="0" smtClean="0">
                <a:solidFill>
                  <a:srgbClr val="424242"/>
                </a:solidFill>
              </a:rPr>
              <a:t>tinkerpop.apache.org)</a:t>
            </a:r>
            <a:endParaRPr lang="en-US" dirty="0">
              <a:solidFill>
                <a:srgbClr val="424242"/>
              </a:solidFill>
            </a:endParaRP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Focus on relationships.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4242"/>
                </a:solidFill>
              </a:rPr>
              <a:t>Chain relationship queries with </a:t>
            </a:r>
            <a:r>
              <a:rPr lang="en-US" dirty="0" smtClean="0">
                <a:solidFill>
                  <a:srgbClr val="424242"/>
                </a:solidFill>
              </a:rPr>
              <a:t>Gremlin.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Vertex and </a:t>
            </a:r>
            <a:r>
              <a:rPr lang="en-US" b="1" dirty="0" smtClean="0">
                <a:solidFill>
                  <a:srgbClr val="424242"/>
                </a:solidFill>
              </a:rPr>
              <a:t>Edge properties</a:t>
            </a:r>
            <a:r>
              <a:rPr lang="en-US" b="1" dirty="0">
                <a:solidFill>
                  <a:srgbClr val="424242"/>
                </a:solidFill>
              </a:rPr>
              <a:t>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4242"/>
                </a:solidFill>
              </a:rPr>
              <a:t>id (within partition </a:t>
            </a:r>
            <a:r>
              <a:rPr lang="en-US" dirty="0" smtClean="0">
                <a:solidFill>
                  <a:srgbClr val="424242"/>
                </a:solidFill>
              </a:rPr>
              <a:t>key) label </a:t>
            </a:r>
            <a:r>
              <a:rPr lang="en-US" dirty="0">
                <a:solidFill>
                  <a:srgbClr val="424242"/>
                </a:solidFill>
              </a:rPr>
              <a:t>(</a:t>
            </a:r>
            <a:r>
              <a:rPr lang="en-US" dirty="0" smtClean="0">
                <a:solidFill>
                  <a:srgbClr val="424242"/>
                </a:solidFill>
              </a:rPr>
              <a:t>type).  Additional arbitrary properties </a:t>
            </a:r>
            <a:r>
              <a:rPr lang="en-US" dirty="0">
                <a:solidFill>
                  <a:srgbClr val="424242"/>
                </a:solidFill>
              </a:rPr>
              <a:t>(</a:t>
            </a:r>
            <a:r>
              <a:rPr lang="en-US" dirty="0" smtClean="0">
                <a:solidFill>
                  <a:srgbClr val="424242"/>
                </a:solidFill>
              </a:rPr>
              <a:t>including the </a:t>
            </a:r>
            <a:r>
              <a:rPr lang="en-US" dirty="0">
                <a:solidFill>
                  <a:srgbClr val="424242"/>
                </a:solidFill>
              </a:rPr>
              <a:t>partition key).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Additional </a:t>
            </a:r>
            <a:r>
              <a:rPr lang="en-US" b="1" dirty="0" smtClean="0">
                <a:solidFill>
                  <a:srgbClr val="424242"/>
                </a:solidFill>
              </a:rPr>
              <a:t>Edge properties</a:t>
            </a:r>
            <a:r>
              <a:rPr lang="en-US" b="1" dirty="0">
                <a:solidFill>
                  <a:srgbClr val="424242"/>
                </a:solidFill>
              </a:rPr>
              <a:t>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24242"/>
                </a:solidFill>
              </a:rPr>
              <a:t>Cardinality (in-and-out vertices) and Create </a:t>
            </a:r>
            <a:r>
              <a:rPr lang="en-US" dirty="0">
                <a:solidFill>
                  <a:srgbClr val="424242"/>
                </a:solidFill>
              </a:rPr>
              <a:t>two edges </a:t>
            </a:r>
            <a:r>
              <a:rPr lang="en-US" dirty="0" smtClean="0">
                <a:solidFill>
                  <a:srgbClr val="424242"/>
                </a:solidFill>
              </a:rPr>
              <a:t>for bi-directionality</a:t>
            </a:r>
            <a:endParaRPr lang="en-US" dirty="0">
              <a:solidFill>
                <a:srgbClr val="424242"/>
              </a:solidFill>
            </a:endParaRPr>
          </a:p>
          <a:p>
            <a:pPr marL="457200" lvl="2" indent="0">
              <a:spcBef>
                <a:spcPts val="0"/>
              </a:spcBef>
              <a:buClr>
                <a:srgbClr val="737373"/>
              </a:buClr>
              <a:buSzPts val="1800"/>
              <a:buNone/>
            </a:pPr>
            <a:endParaRPr lang="en-US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Where it suites best</a:t>
            </a:r>
            <a:endParaRPr lang="en-US" sz="2400" dirty="0"/>
          </a:p>
        </p:txBody>
      </p:sp>
      <p:sp>
        <p:nvSpPr>
          <p:cNvPr id="3" name="Google Shape;107;p17"/>
          <p:cNvSpPr txBox="1">
            <a:spLocks/>
          </p:cNvSpPr>
          <p:nvPr/>
        </p:nvSpPr>
        <p:spPr>
          <a:xfrm>
            <a:off x="288758" y="779930"/>
            <a:ext cx="8061158" cy="412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24242"/>
                </a:solidFill>
              </a:rPr>
              <a:t>Complex relationships</a:t>
            </a:r>
            <a:r>
              <a:rPr lang="en-US" b="1" dirty="0">
                <a:solidFill>
                  <a:srgbClr val="424242"/>
                </a:solidFill>
              </a:rPr>
              <a:t>.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Many “</a:t>
            </a:r>
            <a:r>
              <a:rPr lang="en-US" b="1" dirty="0" smtClean="0">
                <a:solidFill>
                  <a:srgbClr val="424242"/>
                </a:solidFill>
              </a:rPr>
              <a:t>many-to-many” relationships</a:t>
            </a:r>
            <a:endParaRPr lang="en-US" b="1" dirty="0">
              <a:solidFill>
                <a:srgbClr val="424242"/>
              </a:solidFill>
            </a:endParaRP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Excessive JOINs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Analyze </a:t>
            </a:r>
            <a:r>
              <a:rPr lang="en-US" b="1" dirty="0" smtClean="0">
                <a:solidFill>
                  <a:srgbClr val="424242"/>
                </a:solidFill>
              </a:rPr>
              <a:t>interconnected data </a:t>
            </a:r>
            <a:r>
              <a:rPr lang="en-US" b="1" dirty="0">
                <a:solidFill>
                  <a:srgbClr val="424242"/>
                </a:solidFill>
              </a:rPr>
              <a:t>and relationships</a:t>
            </a:r>
          </a:p>
          <a:p>
            <a:pPr marL="171450" indent="-171450">
              <a:buClr>
                <a:srgbClr val="73737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Typical </a:t>
            </a:r>
            <a:r>
              <a:rPr lang="en-US" b="1" dirty="0" smtClean="0">
                <a:solidFill>
                  <a:srgbClr val="424242"/>
                </a:solidFill>
              </a:rPr>
              <a:t>graph applications</a:t>
            </a:r>
            <a:r>
              <a:rPr lang="en-US" b="1" dirty="0">
                <a:solidFill>
                  <a:srgbClr val="424242"/>
                </a:solidFill>
              </a:rPr>
              <a:t>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Social networks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Recommendation engines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Knowledge graphs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/>
                </a:solidFill>
              </a:rPr>
              <a:t>Many more…</a:t>
            </a:r>
          </a:p>
          <a:p>
            <a:pPr marL="0" indent="0">
              <a:buClr>
                <a:srgbClr val="737373"/>
              </a:buClr>
              <a:buNone/>
            </a:pPr>
            <a:endParaRPr lang="en-US" b="1" dirty="0">
              <a:solidFill>
                <a:srgbClr val="424242"/>
              </a:solidFill>
            </a:endParaRPr>
          </a:p>
          <a:p>
            <a:pPr marL="628650" lvl="1" indent="-171450">
              <a:spcBef>
                <a:spcPts val="0"/>
              </a:spcBef>
              <a:buClr>
                <a:srgbClr val="737373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424242"/>
              </a:solidFill>
            </a:endParaRPr>
          </a:p>
          <a:p>
            <a:pPr marL="457200" lvl="1" indent="0">
              <a:spcBef>
                <a:spcPts val="0"/>
              </a:spcBef>
              <a:buClr>
                <a:srgbClr val="737373"/>
              </a:buClr>
              <a:buFont typeface="Roboto"/>
              <a:buNone/>
            </a:pPr>
            <a:endParaRPr lang="en-US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what is next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20750" y="738188"/>
            <a:ext cx="8223250" cy="768350"/>
          </a:xfrm>
        </p:spPr>
        <p:txBody>
          <a:bodyPr/>
          <a:lstStyle/>
          <a:p>
            <a:r>
              <a:rPr lang="en" dirty="0"/>
              <a:t>Cosmos Database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6453"/>
            <a:ext cx="9144000" cy="475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105;p17"/>
          <p:cNvSpPr txBox="1">
            <a:spLocks/>
          </p:cNvSpPr>
          <p:nvPr/>
        </p:nvSpPr>
        <p:spPr>
          <a:xfrm>
            <a:off x="0" y="7815"/>
            <a:ext cx="3136232" cy="37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1800" b="1" dirty="0">
                <a:solidFill>
                  <a:schemeClr val="dk1"/>
                </a:solidFill>
              </a:rPr>
              <a:t>Evolution of Document DB</a:t>
            </a:r>
          </a:p>
        </p:txBody>
      </p:sp>
      <p:sp>
        <p:nvSpPr>
          <p:cNvPr id="5" name="Google Shape;105;p17"/>
          <p:cNvSpPr txBox="1">
            <a:spLocks/>
          </p:cNvSpPr>
          <p:nvPr/>
        </p:nvSpPr>
        <p:spPr>
          <a:xfrm>
            <a:off x="0" y="4766304"/>
            <a:ext cx="2999874" cy="37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1800" b="1" dirty="0">
                <a:solidFill>
                  <a:schemeClr val="dk1"/>
                </a:solidFill>
              </a:rPr>
              <a:t>Trunkey global distribution</a:t>
            </a:r>
          </a:p>
        </p:txBody>
      </p:sp>
      <p:sp>
        <p:nvSpPr>
          <p:cNvPr id="6" name="Google Shape;105;p17"/>
          <p:cNvSpPr txBox="1">
            <a:spLocks/>
          </p:cNvSpPr>
          <p:nvPr/>
        </p:nvSpPr>
        <p:spPr>
          <a:xfrm>
            <a:off x="6986337" y="15630"/>
            <a:ext cx="2157662" cy="37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1800" b="1" dirty="0">
                <a:solidFill>
                  <a:schemeClr val="dk1"/>
                </a:solidFill>
              </a:rPr>
              <a:t>Multi Model API</a:t>
            </a:r>
          </a:p>
        </p:txBody>
      </p:sp>
      <p:sp>
        <p:nvSpPr>
          <p:cNvPr id="7" name="Google Shape;105;p17"/>
          <p:cNvSpPr txBox="1">
            <a:spLocks/>
          </p:cNvSpPr>
          <p:nvPr/>
        </p:nvSpPr>
        <p:spPr>
          <a:xfrm>
            <a:off x="6392778" y="4766098"/>
            <a:ext cx="2751221" cy="37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1800" b="1" dirty="0">
                <a:solidFill>
                  <a:schemeClr val="dk1"/>
                </a:solidFill>
              </a:rPr>
              <a:t>Virtually unlimited Scale</a:t>
            </a:r>
          </a:p>
        </p:txBody>
      </p:sp>
    </p:spTree>
    <p:extLst>
      <p:ext uri="{BB962C8B-B14F-4D97-AF65-F5344CB8AC3E}">
        <p14:creationId xmlns:p14="http://schemas.microsoft.com/office/powerpoint/2010/main" val="20102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Getting Started with Cosmos DB</a:t>
            </a:r>
          </a:p>
        </p:txBody>
      </p:sp>
      <p:sp>
        <p:nvSpPr>
          <p:cNvPr id="4" name="Google Shape;107;p17"/>
          <p:cNvSpPr txBox="1">
            <a:spLocks/>
          </p:cNvSpPr>
          <p:nvPr/>
        </p:nvSpPr>
        <p:spPr>
          <a:xfrm>
            <a:off x="288758" y="842211"/>
            <a:ext cx="8061158" cy="388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Cosmos DB Key Capabilities.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Multiple API’s and Data Models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Demo: Creating Azure resource and Cosmos DB account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Demo: Local Emulator, how to install and use.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</a:rPr>
              <a:t>Demo: Creating Collections and documents</a:t>
            </a:r>
          </a:p>
        </p:txBody>
      </p:sp>
    </p:spTree>
    <p:extLst>
      <p:ext uri="{BB962C8B-B14F-4D97-AF65-F5344CB8AC3E}">
        <p14:creationId xmlns:p14="http://schemas.microsoft.com/office/powerpoint/2010/main" val="3834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3274</Words>
  <Application>Microsoft Office PowerPoint</Application>
  <PresentationFormat>On-screen Show (16:9)</PresentationFormat>
  <Paragraphs>830</Paragraphs>
  <Slides>79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Roboto</vt:lpstr>
      <vt:lpstr>Wingdings</vt:lpstr>
      <vt:lpstr>Gotham-Book</vt:lpstr>
      <vt:lpstr>Material</vt:lpstr>
      <vt:lpstr>Azure Cosmos Database</vt:lpstr>
      <vt:lpstr>Your Instructor Always available to support and answer your questions.</vt:lpstr>
      <vt:lpstr>Overview</vt:lpstr>
      <vt:lpstr>What is NoSQL</vt:lpstr>
      <vt:lpstr>PowerPoint Presentation</vt:lpstr>
      <vt:lpstr>PowerPoint Presentation</vt:lpstr>
      <vt:lpstr>PowerPoint Presentation</vt:lpstr>
      <vt:lpstr>Cosmos Database</vt:lpstr>
      <vt:lpstr>Getting Started with Cosmos DB</vt:lpstr>
      <vt:lpstr>Cosmos DB Key Capabilities</vt:lpstr>
      <vt:lpstr>Azure Cosmos DB Architecture</vt:lpstr>
      <vt:lpstr>PowerPoint Presentation</vt:lpstr>
      <vt:lpstr>Performance and Throughput</vt:lpstr>
      <vt:lpstr>How to measure Performance</vt:lpstr>
      <vt:lpstr>What is RU</vt:lpstr>
      <vt:lpstr>PowerPoint Presentation</vt:lpstr>
      <vt:lpstr>Pricing</vt:lpstr>
      <vt:lpstr>PowerPoint Presentation</vt:lpstr>
      <vt:lpstr>Horizontal Partitioning and backup recovery</vt:lpstr>
      <vt:lpstr>What is Partitioning</vt:lpstr>
      <vt:lpstr>Key Points Note Regarding Partitions</vt:lpstr>
      <vt:lpstr>Prerequisites for partitioning</vt:lpstr>
      <vt:lpstr>Best practices when choosing a partition key</vt:lpstr>
      <vt:lpstr>Benefits of Partitioning</vt:lpstr>
      <vt:lpstr>Cross Partition Queries</vt:lpstr>
      <vt:lpstr>Automatic backup and restore with Azure DB.</vt:lpstr>
      <vt:lpstr>PowerPoint Presentation</vt:lpstr>
      <vt:lpstr>Summary</vt:lpstr>
      <vt:lpstr>Data distribution</vt:lpstr>
      <vt:lpstr>Introduction to data distributions</vt:lpstr>
      <vt:lpstr>How replication works</vt:lpstr>
      <vt:lpstr>Key benefits and Use cases</vt:lpstr>
      <vt:lpstr>Different options available and Failover properties</vt:lpstr>
      <vt:lpstr>PowerPoint Presentation</vt:lpstr>
      <vt:lpstr>Consistence levels.</vt:lpstr>
      <vt:lpstr>Distributed databases and consistency</vt:lpstr>
      <vt:lpstr>Scope of consistency</vt:lpstr>
      <vt:lpstr>Tunable consistency models </vt:lpstr>
      <vt:lpstr>PowerPoint Presentation</vt:lpstr>
      <vt:lpstr>SQL API</vt:lpstr>
      <vt:lpstr>What is Document Database</vt:lpstr>
      <vt:lpstr>Difference between relational and Document DB </vt:lpstr>
      <vt:lpstr>Difference between relational and Document DB </vt:lpstr>
      <vt:lpstr>Difference between relational and Document DB </vt:lpstr>
      <vt:lpstr>Difference between relational and Document DB </vt:lpstr>
      <vt:lpstr>Cosmos DB Hierarchical resource model.</vt:lpstr>
      <vt:lpstr>Recourse Prosperities, Self-Link and URI.</vt:lpstr>
      <vt:lpstr>Data migration tool and Demo</vt:lpstr>
      <vt:lpstr>SQL operators and functions</vt:lpstr>
      <vt:lpstr>PowerPoint Presentation</vt:lpstr>
      <vt:lpstr>PowerPoint Presentation</vt:lpstr>
      <vt:lpstr>Programming with .NET SDK</vt:lpstr>
      <vt:lpstr>Introduction</vt:lpstr>
      <vt:lpstr>Working with .Net SDK for SQL API</vt:lpstr>
      <vt:lpstr>Working with .Net SDK for SQL API</vt:lpstr>
      <vt:lpstr>Working with .Net SDK for SQL API</vt:lpstr>
      <vt:lpstr>Working with .Net SDK for SQL API</vt:lpstr>
      <vt:lpstr>PowerPoint Presentation</vt:lpstr>
      <vt:lpstr>Indexing in Cosmos Database.</vt:lpstr>
      <vt:lpstr>Introduction</vt:lpstr>
      <vt:lpstr>PowerPoint Presentation</vt:lpstr>
      <vt:lpstr>Indexing Policies Index management.</vt:lpstr>
      <vt:lpstr>Indexing Policies Index management.</vt:lpstr>
      <vt:lpstr>PowerPoint Presentation</vt:lpstr>
      <vt:lpstr>Stored procedures, Functions and Triggers</vt:lpstr>
      <vt:lpstr>Introduction and Benefits of server side code.</vt:lpstr>
      <vt:lpstr>Stored procedures</vt:lpstr>
      <vt:lpstr>PowerPoint Presentation</vt:lpstr>
      <vt:lpstr>Working with Triggers</vt:lpstr>
      <vt:lpstr>PowerPoint Presentation</vt:lpstr>
      <vt:lpstr>Working with Functions </vt:lpstr>
      <vt:lpstr>PowerPoint Presentation</vt:lpstr>
      <vt:lpstr>Understand Table API</vt:lpstr>
      <vt:lpstr>Introduction</vt:lpstr>
      <vt:lpstr>SQL API vs. Table API</vt:lpstr>
      <vt:lpstr>Understand and usage of Graph API</vt:lpstr>
      <vt:lpstr>Introduction Graph API.</vt:lpstr>
      <vt:lpstr>Where it suites best</vt:lpstr>
      <vt:lpstr>Summary and what is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Nag</dc:creator>
  <cp:lastModifiedBy>Windows User</cp:lastModifiedBy>
  <cp:revision>269</cp:revision>
  <dcterms:modified xsi:type="dcterms:W3CDTF">2018-10-21T12:01:40Z</dcterms:modified>
</cp:coreProperties>
</file>