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rtl="0" algn="ctr">
              <a:spcBef>
                <a:spcPts val="0"/>
              </a:spcBef>
              <a:buSzPct val="100000"/>
              <a:defRPr sz="4000"/>
            </a:lvl1pPr>
            <a:lvl2pPr lvl="1" rtl="0" algn="ctr">
              <a:spcBef>
                <a:spcPts val="0"/>
              </a:spcBef>
              <a:buSzPct val="100000"/>
              <a:defRPr sz="4000"/>
            </a:lvl2pPr>
            <a:lvl3pPr lvl="2" rtl="0" algn="ctr">
              <a:spcBef>
                <a:spcPts val="0"/>
              </a:spcBef>
              <a:buSzPct val="100000"/>
              <a:defRPr sz="4000"/>
            </a:lvl3pPr>
            <a:lvl4pPr lvl="3" rtl="0" algn="ctr">
              <a:spcBef>
                <a:spcPts val="0"/>
              </a:spcBef>
              <a:buSzPct val="100000"/>
              <a:defRPr sz="4000"/>
            </a:lvl4pPr>
            <a:lvl5pPr lvl="4" rtl="0" algn="ctr">
              <a:spcBef>
                <a:spcPts val="0"/>
              </a:spcBef>
              <a:buSzPct val="100000"/>
              <a:defRPr sz="4000"/>
            </a:lvl5pPr>
            <a:lvl6pPr lvl="5" rtl="0" algn="ctr">
              <a:spcBef>
                <a:spcPts val="0"/>
              </a:spcBef>
              <a:buSzPct val="100000"/>
              <a:defRPr sz="4000"/>
            </a:lvl6pPr>
            <a:lvl7pPr lvl="6" rtl="0" algn="ctr">
              <a:spcBef>
                <a:spcPts val="0"/>
              </a:spcBef>
              <a:buSzPct val="100000"/>
              <a:defRPr sz="4000"/>
            </a:lvl7pPr>
            <a:lvl8pPr lvl="7" rtl="0" algn="ctr">
              <a:spcBef>
                <a:spcPts val="0"/>
              </a:spcBef>
              <a:buSzPct val="100000"/>
              <a:defRPr sz="4000"/>
            </a:lvl8pPr>
            <a:lvl9pPr lvl="8" rtl="0"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rtl="0" algn="ctr">
              <a:spcBef>
                <a:spcPts val="0"/>
              </a:spcBef>
              <a:buClr>
                <a:schemeClr val="accent5"/>
              </a:buClr>
              <a:buSzPct val="100000"/>
              <a:defRPr sz="13000">
                <a:solidFill>
                  <a:schemeClr val="accent5"/>
                </a:solidFill>
              </a:defRPr>
            </a:lvl1pPr>
            <a:lvl2pPr lvl="1" rtl="0" algn="ctr">
              <a:spcBef>
                <a:spcPts val="0"/>
              </a:spcBef>
              <a:buClr>
                <a:schemeClr val="accent5"/>
              </a:buClr>
              <a:buSzPct val="100000"/>
              <a:defRPr sz="13000">
                <a:solidFill>
                  <a:schemeClr val="accent5"/>
                </a:solidFill>
              </a:defRPr>
            </a:lvl2pPr>
            <a:lvl3pPr lvl="2" rtl="0" algn="ctr">
              <a:spcBef>
                <a:spcPts val="0"/>
              </a:spcBef>
              <a:buClr>
                <a:schemeClr val="accent5"/>
              </a:buClr>
              <a:buSzPct val="100000"/>
              <a:defRPr sz="13000">
                <a:solidFill>
                  <a:schemeClr val="accent5"/>
                </a:solidFill>
              </a:defRPr>
            </a:lvl3pPr>
            <a:lvl4pPr lvl="3" rtl="0" algn="ctr">
              <a:spcBef>
                <a:spcPts val="0"/>
              </a:spcBef>
              <a:buClr>
                <a:schemeClr val="accent5"/>
              </a:buClr>
              <a:buSzPct val="100000"/>
              <a:defRPr sz="13000">
                <a:solidFill>
                  <a:schemeClr val="accent5"/>
                </a:solidFill>
              </a:defRPr>
            </a:lvl4pPr>
            <a:lvl5pPr lvl="4" rtl="0" algn="ctr">
              <a:spcBef>
                <a:spcPts val="0"/>
              </a:spcBef>
              <a:buClr>
                <a:schemeClr val="accent5"/>
              </a:buClr>
              <a:buSzPct val="100000"/>
              <a:defRPr sz="13000">
                <a:solidFill>
                  <a:schemeClr val="accent5"/>
                </a:solidFill>
              </a:defRPr>
            </a:lvl5pPr>
            <a:lvl6pPr lvl="5" rtl="0" algn="ctr">
              <a:spcBef>
                <a:spcPts val="0"/>
              </a:spcBef>
              <a:buClr>
                <a:schemeClr val="accent5"/>
              </a:buClr>
              <a:buSzPct val="100000"/>
              <a:defRPr sz="13000">
                <a:solidFill>
                  <a:schemeClr val="accent5"/>
                </a:solidFill>
              </a:defRPr>
            </a:lvl6pPr>
            <a:lvl7pPr lvl="6" rtl="0" algn="ctr">
              <a:spcBef>
                <a:spcPts val="0"/>
              </a:spcBef>
              <a:buClr>
                <a:schemeClr val="accent5"/>
              </a:buClr>
              <a:buSzPct val="100000"/>
              <a:defRPr sz="13000">
                <a:solidFill>
                  <a:schemeClr val="accent5"/>
                </a:solidFill>
              </a:defRPr>
            </a:lvl7pPr>
            <a:lvl8pPr lvl="7" rtl="0" algn="ctr">
              <a:spcBef>
                <a:spcPts val="0"/>
              </a:spcBef>
              <a:buClr>
                <a:schemeClr val="accent5"/>
              </a:buClr>
              <a:buSzPct val="100000"/>
              <a:defRPr sz="13000">
                <a:solidFill>
                  <a:schemeClr val="accent5"/>
                </a:solidFill>
              </a:defRPr>
            </a:lvl8pPr>
            <a:lvl9pPr lvl="8" rtl="0"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None/>
              <a:defRPr sz="2100">
                <a:solidFill>
                  <a:schemeClr val="accent5"/>
                </a:solidFill>
              </a:defRPr>
            </a:lvl1pPr>
            <a:lvl2pPr lvl="1" rtl="0" algn="ctr">
              <a:lnSpc>
                <a:spcPct val="100000"/>
              </a:lnSpc>
              <a:spcBef>
                <a:spcPts val="0"/>
              </a:spcBef>
              <a:spcAft>
                <a:spcPts val="0"/>
              </a:spcAft>
              <a:buClr>
                <a:schemeClr val="accent5"/>
              </a:buClr>
              <a:buSzPct val="100000"/>
              <a:buNone/>
              <a:defRPr sz="2100">
                <a:solidFill>
                  <a:schemeClr val="accent5"/>
                </a:solidFill>
              </a:defRPr>
            </a:lvl2pPr>
            <a:lvl3pPr lvl="2" rtl="0" algn="ctr">
              <a:lnSpc>
                <a:spcPct val="100000"/>
              </a:lnSpc>
              <a:spcBef>
                <a:spcPts val="0"/>
              </a:spcBef>
              <a:spcAft>
                <a:spcPts val="0"/>
              </a:spcAft>
              <a:buClr>
                <a:schemeClr val="accent5"/>
              </a:buClr>
              <a:buSzPct val="100000"/>
              <a:buNone/>
              <a:defRPr sz="2100">
                <a:solidFill>
                  <a:schemeClr val="accent5"/>
                </a:solidFill>
              </a:defRPr>
            </a:lvl3pPr>
            <a:lvl4pPr lvl="3" rtl="0" algn="ctr">
              <a:lnSpc>
                <a:spcPct val="100000"/>
              </a:lnSpc>
              <a:spcBef>
                <a:spcPts val="0"/>
              </a:spcBef>
              <a:spcAft>
                <a:spcPts val="0"/>
              </a:spcAft>
              <a:buClr>
                <a:schemeClr val="accent5"/>
              </a:buClr>
              <a:buSzPct val="100000"/>
              <a:buNone/>
              <a:defRPr sz="2100">
                <a:solidFill>
                  <a:schemeClr val="accent5"/>
                </a:solidFill>
              </a:defRPr>
            </a:lvl4pPr>
            <a:lvl5pPr lvl="4" rtl="0" algn="ctr">
              <a:lnSpc>
                <a:spcPct val="100000"/>
              </a:lnSpc>
              <a:spcBef>
                <a:spcPts val="0"/>
              </a:spcBef>
              <a:spcAft>
                <a:spcPts val="0"/>
              </a:spcAft>
              <a:buClr>
                <a:schemeClr val="accent5"/>
              </a:buClr>
              <a:buSzPct val="100000"/>
              <a:buNone/>
              <a:defRPr sz="2100">
                <a:solidFill>
                  <a:schemeClr val="accent5"/>
                </a:solidFill>
              </a:defRPr>
            </a:lvl5pPr>
            <a:lvl6pPr lvl="5" rtl="0" algn="ctr">
              <a:lnSpc>
                <a:spcPct val="100000"/>
              </a:lnSpc>
              <a:spcBef>
                <a:spcPts val="0"/>
              </a:spcBef>
              <a:spcAft>
                <a:spcPts val="0"/>
              </a:spcAft>
              <a:buClr>
                <a:schemeClr val="accent5"/>
              </a:buClr>
              <a:buSzPct val="100000"/>
              <a:buNone/>
              <a:defRPr sz="2100">
                <a:solidFill>
                  <a:schemeClr val="accent5"/>
                </a:solidFill>
              </a:defRPr>
            </a:lvl6pPr>
            <a:lvl7pPr lvl="6" rtl="0" algn="ctr">
              <a:lnSpc>
                <a:spcPct val="100000"/>
              </a:lnSpc>
              <a:spcBef>
                <a:spcPts val="0"/>
              </a:spcBef>
              <a:spcAft>
                <a:spcPts val="0"/>
              </a:spcAft>
              <a:buClr>
                <a:schemeClr val="accent5"/>
              </a:buClr>
              <a:buSzPct val="100000"/>
              <a:buNone/>
              <a:defRPr sz="2100">
                <a:solidFill>
                  <a:schemeClr val="accent5"/>
                </a:solidFill>
              </a:defRPr>
            </a:lvl7pPr>
            <a:lvl8pPr lvl="7" rtl="0" algn="ctr">
              <a:lnSpc>
                <a:spcPct val="100000"/>
              </a:lnSpc>
              <a:spcBef>
                <a:spcPts val="0"/>
              </a:spcBef>
              <a:spcAft>
                <a:spcPts val="0"/>
              </a:spcAft>
              <a:buClr>
                <a:schemeClr val="accent5"/>
              </a:buClr>
              <a:buSzPct val="100000"/>
              <a:buNone/>
              <a:defRPr sz="2100">
                <a:solidFill>
                  <a:schemeClr val="accent5"/>
                </a:solidFill>
              </a:defRPr>
            </a:lvl8pPr>
            <a:lvl9pPr lvl="8" rtl="0"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rt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GB"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5.png"/><Relationship Id="rId4"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3.png"/><Relationship Id="rId4"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arch.proquest.com.online.library.marist.edu/indexinglinkhandler/sng/au/Anchugam,+K/$N?accountid=28549" TargetMode="External"/><Relationship Id="rId4" Type="http://schemas.openxmlformats.org/officeDocument/2006/relationships/hyperlink" Target="http://search.proquest.com.online.library.marist.edu/indexinglinkhandler/sng/au/Tamilselvi,+M/$N?accountid=28549" TargetMode="External"/><Relationship Id="rId9" Type="http://schemas.openxmlformats.org/officeDocument/2006/relationships/hyperlink" Target="http://www.cisco.com/" TargetMode="External"/><Relationship Id="rId5" Type="http://schemas.openxmlformats.org/officeDocument/2006/relationships/hyperlink" Target="http://search.proquest.com.online.library.marist.edu/pubidlinkhandler/sng/pubtitle/International+Journal+of+Computer+Science+and+Network+Security+$28IJCSNS$29/$N/1026368/DocView/1350974054/fulltext/ABAF634D02294D32PQ/1?accountid=28549" TargetMode="External"/><Relationship Id="rId6" Type="http://schemas.openxmlformats.org/officeDocument/2006/relationships/hyperlink" Target="https://en.wikipedia.org/wiki/MD5" TargetMode="External"/><Relationship Id="rId7" Type="http://schemas.openxmlformats.org/officeDocument/2006/relationships/hyperlink" Target="http://academic.eb.com.online.library.marist.edu/levels/collegiate/article/475339" TargetMode="External"/><Relationship Id="rId8" Type="http://schemas.openxmlformats.org/officeDocument/2006/relationships/hyperlink" Target="http://research.ijcaonline.org/volume67/number19/pxc3887224.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GB" sz="2900"/>
              <a:t>Study of Encryption algorithms and implementation using IPsec tunnelling</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GB" sz="2300"/>
              <a:t>Anirudh Nagulapalli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DES Algorithm</a:t>
            </a:r>
          </a:p>
        </p:txBody>
      </p:sp>
      <p:sp>
        <p:nvSpPr>
          <p:cNvPr id="120" name="Shape 12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GB"/>
              <a:t>The DES Algorithm or Data Encryption Standard Algorithm is initially developed by International Business Machines Corporation (IBM) and endorsed by National Bureau of Standards in 1975. </a:t>
            </a:r>
          </a:p>
          <a:p>
            <a:pPr lvl="0" rtl="0">
              <a:spcBef>
                <a:spcPts val="0"/>
              </a:spcBef>
              <a:spcAft>
                <a:spcPts val="0"/>
              </a:spcAft>
              <a:buNone/>
            </a:pPr>
            <a:r>
              <a:t/>
            </a:r>
            <a:endParaRPr/>
          </a:p>
          <a:p>
            <a:pPr indent="-228600" lvl="0" marL="457200">
              <a:spcBef>
                <a:spcPts val="0"/>
              </a:spcBef>
              <a:spcAft>
                <a:spcPts val="0"/>
              </a:spcAft>
            </a:pPr>
            <a:r>
              <a:rPr lang="en-GB"/>
              <a:t>The DES is a product block cipher consisting of 16 iteration (or) rounds of permutation process are cascaded. The block size is 64 bits but only 56 bits can be chosen by the user which are the key bits. The rest 8 bits are the check bits (or) parity bits.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3DES Algorithm</a:t>
            </a:r>
          </a:p>
        </p:txBody>
      </p:sp>
      <p:sp>
        <p:nvSpPr>
          <p:cNvPr id="126" name="Shape 12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GB"/>
              <a:t>The 3DES or Triple Data Encryption Algorithm (TDEA) was developed by International Business Machines Corporation (IBM) in 1978 so as to overcome the obvious flaws from the DES. </a:t>
            </a:r>
          </a:p>
          <a:p>
            <a:pPr lvl="0" rtl="0">
              <a:spcBef>
                <a:spcPts val="0"/>
              </a:spcBef>
              <a:spcAft>
                <a:spcPts val="0"/>
              </a:spcAft>
              <a:buNone/>
            </a:pPr>
            <a:r>
              <a:t/>
            </a:r>
            <a:endParaRPr/>
          </a:p>
          <a:p>
            <a:pPr indent="-228600" lvl="0" marL="457200" rtl="0">
              <a:spcBef>
                <a:spcPts val="0"/>
              </a:spcBef>
              <a:spcAft>
                <a:spcPts val="0"/>
              </a:spcAft>
            </a:pPr>
            <a:r>
              <a:rPr lang="en-GB"/>
              <a:t>The DES initially used 56-bit key which wasn’t enough to encrypt sensitive data.</a:t>
            </a:r>
          </a:p>
          <a:p>
            <a:pPr lvl="0" rtl="0">
              <a:spcBef>
                <a:spcPts val="0"/>
              </a:spcBef>
              <a:spcAft>
                <a:spcPts val="0"/>
              </a:spcAft>
              <a:buNone/>
            </a:pPr>
            <a:r>
              <a:t/>
            </a:r>
            <a:endParaRPr/>
          </a:p>
          <a:p>
            <a:pPr indent="-228600" lvl="0" marL="457200">
              <a:spcBef>
                <a:spcPts val="0"/>
              </a:spcBef>
              <a:spcAft>
                <a:spcPts val="0"/>
              </a:spcAft>
            </a:pPr>
            <a:r>
              <a:rPr lang="en-GB"/>
              <a:t>The new algorithm simply extends the key count to 168 which is three times of 56. Hence it uses 3 keys K1, K2 and K3 each 64 bit long.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AES Algorithm</a:t>
            </a:r>
          </a:p>
        </p:txBody>
      </p:sp>
      <p:sp>
        <p:nvSpPr>
          <p:cNvPr id="132" name="Shape 132"/>
          <p:cNvSpPr txBox="1"/>
          <p:nvPr>
            <p:ph idx="1" type="body"/>
          </p:nvPr>
        </p:nvSpPr>
        <p:spPr>
          <a:xfrm>
            <a:off x="387900" y="1203949"/>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GB"/>
              <a:t>AES is the new encryption standard which replaced DES in 2001.</a:t>
            </a:r>
          </a:p>
          <a:p>
            <a:pPr lvl="0" rtl="0">
              <a:spcBef>
                <a:spcPts val="0"/>
              </a:spcBef>
              <a:spcAft>
                <a:spcPts val="0"/>
              </a:spcAft>
              <a:buNone/>
            </a:pPr>
            <a:r>
              <a:t/>
            </a:r>
            <a:endParaRPr/>
          </a:p>
          <a:p>
            <a:pPr indent="-228600" lvl="0" marL="457200" rtl="0">
              <a:spcBef>
                <a:spcPts val="0"/>
              </a:spcBef>
              <a:spcAft>
                <a:spcPts val="0"/>
              </a:spcAft>
            </a:pPr>
            <a:r>
              <a:rPr lang="en-GB"/>
              <a:t> The main advantage of this algorithm is that it supports any combination of data (128 bits) and any key length of 128, 192 and 256 bits. This algorithm is also referred to as AES-128, AES-192, AES-256 where the number depends on the length of the key. </a:t>
            </a:r>
          </a:p>
          <a:p>
            <a:pPr lvl="0" rtl="0">
              <a:spcBef>
                <a:spcPts val="0"/>
              </a:spcBef>
              <a:spcAft>
                <a:spcPts val="0"/>
              </a:spcAft>
              <a:buNone/>
            </a:pPr>
            <a:r>
              <a:t/>
            </a:r>
            <a:endParaRPr/>
          </a:p>
          <a:p>
            <a:pPr indent="-228600" lvl="0" marL="457200">
              <a:spcBef>
                <a:spcPts val="0"/>
              </a:spcBef>
              <a:spcAft>
                <a:spcPts val="0"/>
              </a:spcAft>
            </a:pPr>
            <a:r>
              <a:rPr lang="en-GB"/>
              <a:t>This algorithm goes 10 iterations for 128 bit keys, 12 iterations for 192 bit keys, 14 iterations for 256- bit keys in order to generate the Cipher text during Encryption or to retrieve the plain text during Decryption. This standard was advantageous over the remaining as it provided excellent security and fast.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Setting up the network</a:t>
            </a:r>
          </a:p>
        </p:txBody>
      </p:sp>
      <p:sp>
        <p:nvSpPr>
          <p:cNvPr id="138" name="Shape 13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spcAft>
                <a:spcPts val="0"/>
              </a:spcAft>
              <a:buNone/>
            </a:pPr>
            <a:r>
              <a:rPr lang="en-GB"/>
              <a:t>The above encryption algorithms and  many like these can be implemented in a Cisco Packet Tracer by setting up a IPsec VPN tunnel between two sites.</a:t>
            </a:r>
          </a:p>
          <a:p>
            <a:pPr lvl="0">
              <a:spcBef>
                <a:spcPts val="0"/>
              </a:spcBef>
              <a:spcAft>
                <a:spcPts val="0"/>
              </a:spcAft>
              <a:buNone/>
            </a:pPr>
            <a:r>
              <a:t/>
            </a:r>
            <a:endParaRPr/>
          </a:p>
          <a:p>
            <a:pPr lvl="0">
              <a:spcBef>
                <a:spcPts val="0"/>
              </a:spcBef>
              <a:spcAft>
                <a:spcPts val="0"/>
              </a:spcAft>
              <a:buNone/>
            </a:pPr>
            <a:r>
              <a:rPr lang="en-GB"/>
              <a:t>Here, the Routers 1 and 3 are in two different sites and are connected by establishing an IPsec VPN</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366587" y="152400"/>
            <a:ext cx="8410826"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GB"/>
              <a:t>The ISAKMP Phase 1 and 2 properties are to be configured on the respective routers.</a:t>
            </a:r>
          </a:p>
          <a:p>
            <a:pPr indent="-228600" lvl="0" marL="457200" rtl="0">
              <a:spcBef>
                <a:spcPts val="0"/>
              </a:spcBef>
              <a:spcAft>
                <a:spcPts val="0"/>
              </a:spcAft>
            </a:pPr>
            <a:r>
              <a:rPr lang="en-GB"/>
              <a:t>The Phase 1 properties are generally called as ‘HAGLE’ which stands for ‘Hashing, Authentication, Group available, Lifetime, Encryption type’. After configuring the tunnel with these properties, a password has to be set which involves key [key name] [address]. </a:t>
            </a:r>
          </a:p>
          <a:p>
            <a:pPr indent="-228600" lvl="0" marL="457200" rtl="0">
              <a:spcBef>
                <a:spcPts val="0"/>
              </a:spcBef>
              <a:spcAft>
                <a:spcPts val="0"/>
              </a:spcAft>
            </a:pPr>
            <a:r>
              <a:rPr lang="en-GB"/>
              <a:t>The Phase 2 involves configuring the hashing algorithm, which algorithm is to be used for encryption and authentication for integrity and also giving the transform-set a name.</a:t>
            </a:r>
          </a:p>
          <a:p>
            <a:pPr lvl="0">
              <a:spcBef>
                <a:spcPts val="0"/>
              </a:spcBef>
              <a:spcAft>
                <a:spcPts val="0"/>
              </a:spcAft>
              <a:buNone/>
            </a:pPr>
            <a:r>
              <a:t/>
            </a:r>
            <a:endParaRPr sz="1200">
              <a:solidFill>
                <a:srgbClr val="000000"/>
              </a:solidFill>
              <a:latin typeface="Arial"/>
              <a:ea typeface="Arial"/>
              <a:cs typeface="Arial"/>
              <a:sym typeface="Arial"/>
            </a:endParaRPr>
          </a:p>
        </p:txBody>
      </p:sp>
      <p:sp>
        <p:nvSpPr>
          <p:cNvPr id="149" name="Shape 14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Objectives involved in setting up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605325" y="184550"/>
            <a:ext cx="8368200" cy="686100"/>
          </a:xfrm>
          <a:prstGeom prst="rect">
            <a:avLst/>
          </a:prstGeom>
        </p:spPr>
        <p:txBody>
          <a:bodyPr anchorCtr="0" anchor="b" bIns="91425" lIns="91425" rIns="91425" tIns="91425">
            <a:noAutofit/>
          </a:bodyPr>
          <a:lstStyle/>
          <a:p>
            <a:pPr lvl="0">
              <a:spcBef>
                <a:spcPts val="0"/>
              </a:spcBef>
              <a:buNone/>
            </a:pPr>
            <a:r>
              <a:rPr lang="en-GB" sz="1400"/>
              <a:t>Before Router 1 PC pings Router 3 PC</a:t>
            </a:r>
          </a:p>
        </p:txBody>
      </p:sp>
      <p:pic>
        <p:nvPicPr>
          <p:cNvPr id="155" name="Shape 155"/>
          <p:cNvPicPr preferRelativeResize="0"/>
          <p:nvPr/>
        </p:nvPicPr>
        <p:blipFill>
          <a:blip r:embed="rId3">
            <a:alphaModFix/>
          </a:blip>
          <a:stretch>
            <a:fillRect/>
          </a:stretch>
        </p:blipFill>
        <p:spPr>
          <a:xfrm>
            <a:off x="605325" y="980325"/>
            <a:ext cx="3334273" cy="3694576"/>
          </a:xfrm>
          <a:prstGeom prst="rect">
            <a:avLst/>
          </a:prstGeom>
          <a:noFill/>
          <a:ln>
            <a:noFill/>
          </a:ln>
        </p:spPr>
      </p:pic>
      <p:pic>
        <p:nvPicPr>
          <p:cNvPr id="156" name="Shape 156"/>
          <p:cNvPicPr preferRelativeResize="0"/>
          <p:nvPr/>
        </p:nvPicPr>
        <p:blipFill>
          <a:blip r:embed="rId4">
            <a:alphaModFix/>
          </a:blip>
          <a:stretch>
            <a:fillRect/>
          </a:stretch>
        </p:blipFill>
        <p:spPr>
          <a:xfrm>
            <a:off x="4939575" y="980325"/>
            <a:ext cx="3098824" cy="3694575"/>
          </a:xfrm>
          <a:prstGeom prst="rect">
            <a:avLst/>
          </a:prstGeom>
          <a:noFill/>
          <a:ln>
            <a:noFill/>
          </a:ln>
        </p:spPr>
      </p:pic>
      <p:sp>
        <p:nvSpPr>
          <p:cNvPr id="157" name="Shape 157"/>
          <p:cNvSpPr txBox="1"/>
          <p:nvPr/>
        </p:nvSpPr>
        <p:spPr>
          <a:xfrm>
            <a:off x="4896850" y="467500"/>
            <a:ext cx="7383600" cy="769200"/>
          </a:xfrm>
          <a:prstGeom prst="rect">
            <a:avLst/>
          </a:prstGeom>
          <a:noFill/>
          <a:ln>
            <a:noFill/>
          </a:ln>
        </p:spPr>
        <p:txBody>
          <a:bodyPr anchorCtr="0" anchor="t" bIns="91425" lIns="91425" rIns="91425" tIns="91425">
            <a:noAutofit/>
          </a:bodyPr>
          <a:lstStyle/>
          <a:p>
            <a:pPr lvl="0" rtl="0">
              <a:spcBef>
                <a:spcPts val="0"/>
              </a:spcBef>
              <a:buNone/>
            </a:pPr>
            <a:r>
              <a:rPr lang="en-GB">
                <a:solidFill>
                  <a:schemeClr val="dk1"/>
                </a:solidFill>
                <a:latin typeface="Roboto Slab"/>
                <a:ea typeface="Roboto Slab"/>
                <a:cs typeface="Roboto Slab"/>
                <a:sym typeface="Roboto Slab"/>
              </a:rPr>
              <a:t>After Router 1 PC pings Router 3 PC</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nvSpPr>
        <p:spPr>
          <a:xfrm>
            <a:off x="623850" y="521300"/>
            <a:ext cx="3042300" cy="606900"/>
          </a:xfrm>
          <a:prstGeom prst="rect">
            <a:avLst/>
          </a:prstGeom>
          <a:noFill/>
          <a:ln>
            <a:noFill/>
          </a:ln>
        </p:spPr>
        <p:txBody>
          <a:bodyPr anchorCtr="0" anchor="t" bIns="91425" lIns="91425" rIns="91425" tIns="91425">
            <a:noAutofit/>
          </a:bodyPr>
          <a:lstStyle/>
          <a:p>
            <a:pPr lvl="0">
              <a:spcBef>
                <a:spcPts val="0"/>
              </a:spcBef>
              <a:buNone/>
            </a:pPr>
            <a:r>
              <a:rPr lang="en-GB">
                <a:solidFill>
                  <a:schemeClr val="dk1"/>
                </a:solidFill>
                <a:latin typeface="Roboto Slab"/>
                <a:ea typeface="Roboto Slab"/>
                <a:cs typeface="Roboto Slab"/>
                <a:sym typeface="Roboto Slab"/>
              </a:rPr>
              <a:t>3DES Encryption</a:t>
            </a:r>
          </a:p>
        </p:txBody>
      </p:sp>
      <p:sp>
        <p:nvSpPr>
          <p:cNvPr id="163" name="Shape 163"/>
          <p:cNvSpPr txBox="1"/>
          <p:nvPr/>
        </p:nvSpPr>
        <p:spPr>
          <a:xfrm>
            <a:off x="4811275" y="435825"/>
            <a:ext cx="1769100" cy="606900"/>
          </a:xfrm>
          <a:prstGeom prst="rect">
            <a:avLst/>
          </a:prstGeom>
          <a:noFill/>
          <a:ln>
            <a:noFill/>
          </a:ln>
        </p:spPr>
        <p:txBody>
          <a:bodyPr anchorCtr="0" anchor="t" bIns="91425" lIns="91425" rIns="91425" tIns="91425">
            <a:noAutofit/>
          </a:bodyPr>
          <a:lstStyle/>
          <a:p>
            <a:pPr lvl="0">
              <a:spcBef>
                <a:spcPts val="0"/>
              </a:spcBef>
              <a:buNone/>
            </a:pPr>
            <a:r>
              <a:rPr lang="en-GB">
                <a:solidFill>
                  <a:schemeClr val="dk1"/>
                </a:solidFill>
                <a:latin typeface="Roboto Slab"/>
                <a:ea typeface="Roboto Slab"/>
                <a:cs typeface="Roboto Slab"/>
                <a:sym typeface="Roboto Slab"/>
              </a:rPr>
              <a:t>AES</a:t>
            </a:r>
            <a:r>
              <a:rPr lang="en-GB">
                <a:solidFill>
                  <a:schemeClr val="dk1"/>
                </a:solidFill>
                <a:latin typeface="Roboto Slab"/>
                <a:ea typeface="Roboto Slab"/>
                <a:cs typeface="Roboto Slab"/>
                <a:sym typeface="Roboto Slab"/>
              </a:rPr>
              <a:t> Encryption</a:t>
            </a:r>
          </a:p>
        </p:txBody>
      </p:sp>
      <p:pic>
        <p:nvPicPr>
          <p:cNvPr id="164" name="Shape 164"/>
          <p:cNvPicPr preferRelativeResize="0"/>
          <p:nvPr/>
        </p:nvPicPr>
        <p:blipFill>
          <a:blip r:embed="rId3">
            <a:alphaModFix/>
          </a:blip>
          <a:stretch>
            <a:fillRect/>
          </a:stretch>
        </p:blipFill>
        <p:spPr>
          <a:xfrm>
            <a:off x="733100" y="1042725"/>
            <a:ext cx="2933062" cy="3795977"/>
          </a:xfrm>
          <a:prstGeom prst="rect">
            <a:avLst/>
          </a:prstGeom>
          <a:noFill/>
          <a:ln>
            <a:noFill/>
          </a:ln>
        </p:spPr>
      </p:pic>
      <p:pic>
        <p:nvPicPr>
          <p:cNvPr id="165" name="Shape 165"/>
          <p:cNvPicPr preferRelativeResize="0"/>
          <p:nvPr/>
        </p:nvPicPr>
        <p:blipFill>
          <a:blip r:embed="rId4">
            <a:alphaModFix/>
          </a:blip>
          <a:stretch>
            <a:fillRect/>
          </a:stretch>
        </p:blipFill>
        <p:spPr>
          <a:xfrm>
            <a:off x="4871075" y="999975"/>
            <a:ext cx="2933062" cy="37959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Conclusion</a:t>
            </a:r>
          </a:p>
        </p:txBody>
      </p:sp>
      <p:sp>
        <p:nvSpPr>
          <p:cNvPr id="171" name="Shape 17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buAutoNum type="arabicPeriod"/>
            </a:pPr>
            <a:r>
              <a:rPr lang="en-GB"/>
              <a:t>As the use of internet is growing rapidly, the security threats also increase day by day. So to provide security to the network and data, different encryption methods are used. </a:t>
            </a:r>
          </a:p>
          <a:p>
            <a:pPr indent="-228600" lvl="0" marL="457200" rtl="0">
              <a:spcBef>
                <a:spcPts val="0"/>
              </a:spcBef>
              <a:spcAft>
                <a:spcPts val="0"/>
              </a:spcAft>
              <a:buAutoNum type="arabicPeriod"/>
            </a:pPr>
            <a:r>
              <a:rPr lang="en-GB"/>
              <a:t>Each and every type of algorithm is unique and has its own pros and cons. A combination of algorithms can be used to secure our data effectively.</a:t>
            </a:r>
          </a:p>
          <a:p>
            <a:pPr indent="-228600" lvl="0" marL="457200">
              <a:spcBef>
                <a:spcPts val="0"/>
              </a:spcBef>
              <a:spcAft>
                <a:spcPts val="0"/>
              </a:spcAft>
              <a:buAutoNum type="arabicPeriod"/>
            </a:pPr>
            <a:r>
              <a:rPr lang="en-GB"/>
              <a:t>According to a research done, AES proved to be the efficient encryption in terms of speed, time, data throughput.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References</a:t>
            </a:r>
          </a:p>
        </p:txBody>
      </p:sp>
      <p:sp>
        <p:nvSpPr>
          <p:cNvPr id="177" name="Shape 177"/>
          <p:cNvSpPr txBox="1"/>
          <p:nvPr>
            <p:ph idx="1" type="body"/>
          </p:nvPr>
        </p:nvSpPr>
        <p:spPr>
          <a:xfrm>
            <a:off x="387900" y="127617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buAutoNum type="arabicPeriod"/>
            </a:pPr>
            <a:r>
              <a:rPr lang="en-GB"/>
              <a:t>New Data Encryption Standard Algorithm</a:t>
            </a:r>
          </a:p>
          <a:p>
            <a:pPr indent="0" lvl="0" marL="457200" rtl="0">
              <a:spcBef>
                <a:spcPts val="0"/>
              </a:spcBef>
              <a:spcAft>
                <a:spcPts val="0"/>
              </a:spcAft>
              <a:buNone/>
            </a:pPr>
            <a:r>
              <a:rPr lang="en-GB">
                <a:hlinkClick r:id="rId3"/>
              </a:rPr>
              <a:t>Anchugam, K</a:t>
            </a:r>
            <a:r>
              <a:rPr lang="en-GB"/>
              <a:t>; </a:t>
            </a:r>
            <a:r>
              <a:rPr lang="en-GB">
                <a:hlinkClick r:id="rId4"/>
              </a:rPr>
              <a:t>Tamilselvi, M</a:t>
            </a:r>
            <a:r>
              <a:rPr lang="en-GB"/>
              <a:t>. </a:t>
            </a:r>
            <a:r>
              <a:rPr lang="en-GB">
                <a:hlinkClick r:id="rId5"/>
              </a:rPr>
              <a:t>International Journal of Computer Science and Network Security </a:t>
            </a:r>
          </a:p>
          <a:p>
            <a:pPr indent="-228600" lvl="0" marL="457200" rtl="0">
              <a:spcBef>
                <a:spcPts val="0"/>
              </a:spcBef>
              <a:spcAft>
                <a:spcPts val="0"/>
              </a:spcAft>
              <a:buAutoNum type="arabicPeriod"/>
            </a:pPr>
            <a:r>
              <a:rPr lang="en-GB" u="sng">
                <a:hlinkClick r:id="rId6"/>
              </a:rPr>
              <a:t>https://en.wikipedia.org/wiki/MD5</a:t>
            </a:r>
          </a:p>
          <a:p>
            <a:pPr indent="-228600" lvl="0" marL="457200" rtl="0">
              <a:spcBef>
                <a:spcPts val="0"/>
              </a:spcBef>
              <a:spcAft>
                <a:spcPts val="0"/>
              </a:spcAft>
              <a:buAutoNum type="arabicPeriod"/>
            </a:pPr>
            <a:r>
              <a:rPr lang="en-GB"/>
              <a:t>Data Encryption Standard (DES), William L. Hosch </a:t>
            </a:r>
            <a:r>
              <a:rPr lang="en-GB" u="sng">
                <a:hlinkClick r:id="rId7"/>
              </a:rPr>
              <a:t>http://academic.eb.com.online.library.marist.edu/levels/collegiate/article/475339</a:t>
            </a:r>
            <a:r>
              <a:rPr lang="en-GB"/>
              <a:t>					</a:t>
            </a:r>
          </a:p>
          <a:p>
            <a:pPr indent="-228600" lvl="0" marL="457200" rtl="0">
              <a:spcBef>
                <a:spcPts val="0"/>
              </a:spcBef>
              <a:spcAft>
                <a:spcPts val="0"/>
              </a:spcAft>
              <a:buAutoNum type="arabicPeriod"/>
            </a:pPr>
            <a:r>
              <a:rPr lang="en-GB" u="sng">
                <a:hlinkClick r:id="rId8"/>
              </a:rPr>
              <a:t>A Study of Encryption Algorithms (RSA, DES, 3DES and AES) for Information Security</a:t>
            </a:r>
            <a:r>
              <a:rPr lang="en-GB"/>
              <a:t>, Gurpreet Singh; Supriya, International Journal of Computer Applications</a:t>
            </a:r>
          </a:p>
          <a:p>
            <a:pPr indent="-228600" lvl="0" marL="457200">
              <a:spcBef>
                <a:spcPts val="0"/>
              </a:spcBef>
              <a:spcAft>
                <a:spcPts val="0"/>
              </a:spcAft>
              <a:buAutoNum type="arabicPeriod"/>
            </a:pPr>
            <a:r>
              <a:rPr lang="en-GB" u="sng">
                <a:hlinkClick r:id="rId9"/>
              </a:rPr>
              <a:t>http://www.cisco.com/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Contents</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AutoNum type="arabicPeriod"/>
            </a:pPr>
            <a:r>
              <a:rPr lang="en-GB"/>
              <a:t>Introduction</a:t>
            </a:r>
          </a:p>
          <a:p>
            <a:pPr indent="-228600" lvl="0" marL="457200" rtl="0">
              <a:spcBef>
                <a:spcPts val="0"/>
              </a:spcBef>
              <a:buAutoNum type="arabicPeriod"/>
            </a:pPr>
            <a:r>
              <a:rPr lang="en-GB"/>
              <a:t>Cryptography</a:t>
            </a:r>
          </a:p>
          <a:p>
            <a:pPr indent="-228600" lvl="0" marL="457200" rtl="0">
              <a:spcBef>
                <a:spcPts val="0"/>
              </a:spcBef>
              <a:buAutoNum type="arabicPeriod"/>
            </a:pPr>
            <a:r>
              <a:rPr lang="en-GB"/>
              <a:t>Encryption Algorithms</a:t>
            </a:r>
          </a:p>
          <a:p>
            <a:pPr indent="-228600" lvl="1" marL="914400" rtl="0">
              <a:spcBef>
                <a:spcPts val="0"/>
              </a:spcBef>
              <a:buAutoNum type="alphaLcPeriod"/>
            </a:pPr>
            <a:r>
              <a:rPr lang="en-GB"/>
              <a:t>MD5 Algorithm</a:t>
            </a:r>
          </a:p>
          <a:p>
            <a:pPr indent="-228600" lvl="1" marL="914400" rtl="0">
              <a:spcBef>
                <a:spcPts val="0"/>
              </a:spcBef>
              <a:buAutoNum type="alphaLcPeriod"/>
            </a:pPr>
            <a:r>
              <a:rPr lang="en-GB"/>
              <a:t>DES Algorithm</a:t>
            </a:r>
          </a:p>
          <a:p>
            <a:pPr indent="-228600" lvl="1" marL="914400" rtl="0">
              <a:spcBef>
                <a:spcPts val="0"/>
              </a:spcBef>
              <a:buAutoNum type="alphaLcPeriod"/>
            </a:pPr>
            <a:r>
              <a:rPr lang="en-GB"/>
              <a:t>3DES Algorithm</a:t>
            </a:r>
          </a:p>
          <a:p>
            <a:pPr indent="-228600" lvl="1" marL="914400" rtl="0">
              <a:spcBef>
                <a:spcPts val="0"/>
              </a:spcBef>
              <a:buAutoNum type="alphaLcPeriod"/>
            </a:pPr>
            <a:r>
              <a:rPr lang="en-GB"/>
              <a:t>AES Algorithm</a:t>
            </a:r>
          </a:p>
          <a:p>
            <a:pPr indent="-228600" lvl="0" marL="457200" rtl="0">
              <a:spcBef>
                <a:spcPts val="0"/>
              </a:spcBef>
              <a:buAutoNum type="arabicPeriod"/>
            </a:pPr>
            <a:r>
              <a:rPr lang="en-GB"/>
              <a:t>Setting up the network</a:t>
            </a:r>
          </a:p>
          <a:p>
            <a:pPr indent="-228600" lvl="0" marL="457200" rtl="0">
              <a:spcBef>
                <a:spcPts val="0"/>
              </a:spcBef>
              <a:buAutoNum type="arabicPeriod"/>
            </a:pPr>
            <a:r>
              <a:rPr lang="en-GB"/>
              <a:t>Conclusion</a:t>
            </a:r>
          </a:p>
          <a:p>
            <a:pPr indent="-228600" lvl="0" marL="457200" rtl="0">
              <a:spcBef>
                <a:spcPts val="0"/>
              </a:spcBef>
              <a:buAutoNum type="arabicPeriod"/>
            </a:pPr>
            <a:r>
              <a:rPr lang="en-GB"/>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Introduction</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GB"/>
              <a:t>The ultimate goal of a successful encryption algorithm is to provide the network, security from unauthorised access. </a:t>
            </a:r>
          </a:p>
          <a:p>
            <a:pPr lvl="0" rtl="0">
              <a:spcBef>
                <a:spcPts val="0"/>
              </a:spcBef>
              <a:spcAft>
                <a:spcPts val="0"/>
              </a:spcAft>
              <a:buNone/>
            </a:pPr>
            <a:r>
              <a:t/>
            </a:r>
            <a:endParaRPr/>
          </a:p>
          <a:p>
            <a:pPr indent="-228600" lvl="0" marL="457200" rtl="0">
              <a:spcBef>
                <a:spcPts val="0"/>
              </a:spcBef>
              <a:spcAft>
                <a:spcPts val="0"/>
              </a:spcAft>
            </a:pPr>
            <a:r>
              <a:rPr lang="en-GB"/>
              <a:t>Cryptography is the science of using mathematics to encrypt and decrypt information. </a:t>
            </a:r>
          </a:p>
          <a:p>
            <a:pPr lvl="0" rtl="0">
              <a:spcBef>
                <a:spcPts val="0"/>
              </a:spcBef>
              <a:spcAft>
                <a:spcPts val="0"/>
              </a:spcAft>
              <a:buNone/>
            </a:pPr>
            <a:r>
              <a:t/>
            </a:r>
            <a:endParaRPr/>
          </a:p>
          <a:p>
            <a:pPr indent="-228600" lvl="0" marL="457200">
              <a:spcBef>
                <a:spcPts val="0"/>
              </a:spcBef>
              <a:spcAft>
                <a:spcPts val="0"/>
              </a:spcAft>
            </a:pPr>
            <a:r>
              <a:rPr lang="en-GB"/>
              <a:t>Cryptography deals with writing messages secretly so that it promotes data integrity. This can be done through various ways like setting up a firewall, using various encryption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Cryptography</a:t>
            </a:r>
          </a:p>
        </p:txBody>
      </p:sp>
      <p:sp>
        <p:nvSpPr>
          <p:cNvPr id="82" name="Shape 82"/>
          <p:cNvSpPr txBox="1"/>
          <p:nvPr>
            <p:ph idx="1" type="body"/>
          </p:nvPr>
        </p:nvSpPr>
        <p:spPr>
          <a:xfrm>
            <a:off x="387900" y="143857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GB"/>
              <a:t>Cryptography comes from ‘kryptos’ which means ‘Secret’ and ‘graphy’ which means ‘writing</a:t>
            </a:r>
          </a:p>
          <a:p>
            <a:pPr indent="-228600" lvl="0" marL="457200" rtl="0">
              <a:spcBef>
                <a:spcPts val="0"/>
              </a:spcBef>
              <a:spcAft>
                <a:spcPts val="0"/>
              </a:spcAft>
            </a:pPr>
            <a:r>
              <a:rPr lang="en-GB"/>
              <a:t>Encryption is the process in which data (plaintext) is translated into something that appears to be random and meaningless ciphertext to store on insecure media or can also be transmitted on an insecure network (like the Internet) and it cannot be read by anyone except the intended recipient.</a:t>
            </a:r>
          </a:p>
          <a:p>
            <a:pPr indent="-228600" lvl="0" marL="457200">
              <a:spcBef>
                <a:spcPts val="0"/>
              </a:spcBef>
              <a:spcAft>
                <a:spcPts val="0"/>
              </a:spcAft>
            </a:pPr>
            <a:r>
              <a:rPr lang="en-GB"/>
              <a:t>To encrypt, the algorithm mathematically combines the information to be protected with a supplied key. The result of this combination is the encrypted data.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Goals of Cryptography</a:t>
            </a:r>
          </a:p>
        </p:txBody>
      </p:sp>
      <p:sp>
        <p:nvSpPr>
          <p:cNvPr id="88" name="Shape 8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a:spcBef>
                <a:spcPts val="0"/>
              </a:spcBef>
              <a:spcAft>
                <a:spcPts val="0"/>
              </a:spcAft>
              <a:buAutoNum type="arabicPeriod"/>
            </a:pPr>
            <a:r>
              <a:rPr lang="en-GB"/>
              <a:t>Confidentiality</a:t>
            </a:r>
          </a:p>
          <a:p>
            <a:pPr indent="-228600" lvl="0" marL="457200">
              <a:spcBef>
                <a:spcPts val="0"/>
              </a:spcBef>
              <a:spcAft>
                <a:spcPts val="0"/>
              </a:spcAft>
              <a:buAutoNum type="arabicPeriod"/>
            </a:pPr>
            <a:r>
              <a:rPr lang="en-GB"/>
              <a:t>Authentication</a:t>
            </a:r>
          </a:p>
          <a:p>
            <a:pPr indent="-228600" lvl="0" marL="457200" rtl="0">
              <a:spcBef>
                <a:spcPts val="0"/>
              </a:spcBef>
              <a:spcAft>
                <a:spcPts val="0"/>
              </a:spcAft>
              <a:buAutoNum type="arabicPeriod"/>
            </a:pPr>
            <a:r>
              <a:rPr lang="en-GB"/>
              <a:t>Data Integrity</a:t>
            </a:r>
          </a:p>
          <a:p>
            <a:pPr indent="-228600" lvl="0" marL="457200">
              <a:spcBef>
                <a:spcPts val="0"/>
              </a:spcBef>
              <a:spcAft>
                <a:spcPts val="0"/>
              </a:spcAft>
              <a:buAutoNum type="arabicPeriod"/>
            </a:pPr>
            <a:r>
              <a:rPr lang="en-GB"/>
              <a:t>Access control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Encryption - Decryption</a:t>
            </a:r>
          </a:p>
        </p:txBody>
      </p:sp>
      <p:sp>
        <p:nvSpPr>
          <p:cNvPr id="94" name="Shape 94"/>
          <p:cNvSpPr txBox="1"/>
          <p:nvPr>
            <p:ph idx="1" type="body"/>
          </p:nvPr>
        </p:nvSpPr>
        <p:spPr>
          <a:xfrm>
            <a:off x="387900" y="1310349"/>
            <a:ext cx="8368200" cy="3078900"/>
          </a:xfrm>
          <a:prstGeom prst="rect">
            <a:avLst/>
          </a:prstGeom>
        </p:spPr>
        <p:txBody>
          <a:bodyPr anchorCtr="0" anchor="t" bIns="91425" lIns="91425" rIns="91425" tIns="91425">
            <a:noAutofit/>
          </a:bodyPr>
          <a:lstStyle/>
          <a:p>
            <a:pPr lvl="0" rtl="0">
              <a:spcBef>
                <a:spcPts val="0"/>
              </a:spcBef>
              <a:spcAft>
                <a:spcPts val="0"/>
              </a:spcAft>
              <a:buNone/>
            </a:pPr>
            <a:r>
              <a:rPr lang="en-GB"/>
              <a:t>The main concept of Cryptography consists of two parts. </a:t>
            </a:r>
          </a:p>
          <a:p>
            <a:pPr indent="-228600" lvl="0" marL="457200" rtl="0">
              <a:spcBef>
                <a:spcPts val="0"/>
              </a:spcBef>
              <a:spcAft>
                <a:spcPts val="0"/>
              </a:spcAft>
            </a:pPr>
            <a:r>
              <a:rPr lang="en-GB"/>
              <a:t>Encryption</a:t>
            </a:r>
          </a:p>
          <a:p>
            <a:pPr indent="-228600" lvl="0" marL="457200" rtl="0">
              <a:spcBef>
                <a:spcPts val="0"/>
              </a:spcBef>
              <a:spcAft>
                <a:spcPts val="0"/>
              </a:spcAft>
            </a:pPr>
            <a:r>
              <a:rPr lang="en-GB"/>
              <a:t>Decryption </a:t>
            </a:r>
          </a:p>
          <a:p>
            <a:pPr lvl="0" rtl="0">
              <a:spcBef>
                <a:spcPts val="0"/>
              </a:spcBef>
              <a:spcAft>
                <a:spcPts val="0"/>
              </a:spcAft>
              <a:buNone/>
            </a:pPr>
            <a:r>
              <a:t/>
            </a:r>
            <a:endParaRPr/>
          </a:p>
          <a:p>
            <a:pPr lvl="0" rtl="0">
              <a:spcBef>
                <a:spcPts val="0"/>
              </a:spcBef>
              <a:spcAft>
                <a:spcPts val="0"/>
              </a:spcAft>
              <a:buNone/>
            </a:pPr>
            <a:r>
              <a:rPr lang="en-GB"/>
              <a:t>During Encryption, a readable plain text is converted into an unreadable Cipher text using a ‘key’. This ‘key’ is called as ‘Cipher’. The number of bits of the Cipher depends upon the type of algorithm used. The Cipher text is simply a set of random integers and alphabets combined together. </a:t>
            </a:r>
          </a:p>
          <a:p>
            <a:pPr lvl="0" rtl="0">
              <a:spcBef>
                <a:spcPts val="0"/>
              </a:spcBef>
              <a:spcAft>
                <a:spcPts val="0"/>
              </a:spcAft>
              <a:buNone/>
            </a:pPr>
            <a:r>
              <a:t/>
            </a:r>
            <a:endParaRPr/>
          </a:p>
          <a:p>
            <a:pPr lvl="0">
              <a:spcBef>
                <a:spcPts val="0"/>
              </a:spcBef>
              <a:spcAft>
                <a:spcPts val="0"/>
              </a:spcAft>
              <a:buNone/>
            </a:pPr>
            <a:r>
              <a:rPr lang="en-GB"/>
              <a:t>During the Decryption process, the same ‘key’ is used and the Cipher text is converted to the original plain text as it is.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descr="Screen Shot 2016-12-06 at 2.15.43 PM.png" id="99" name="Shape 99"/>
          <p:cNvPicPr preferRelativeResize="0"/>
          <p:nvPr/>
        </p:nvPicPr>
        <p:blipFill>
          <a:blip r:embed="rId3">
            <a:alphaModFix/>
          </a:blip>
          <a:stretch>
            <a:fillRect/>
          </a:stretch>
        </p:blipFill>
        <p:spPr>
          <a:xfrm>
            <a:off x="0" y="1216175"/>
            <a:ext cx="9143999" cy="3428999"/>
          </a:xfrm>
          <a:prstGeom prst="rect">
            <a:avLst/>
          </a:prstGeom>
          <a:noFill/>
          <a:ln>
            <a:noFill/>
          </a:ln>
        </p:spPr>
      </p:pic>
      <p:sp>
        <p:nvSpPr>
          <p:cNvPr id="100" name="Shape 10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Classification of Encryption methods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GB"/>
              <a:t>MD5 Algorithm</a:t>
            </a:r>
          </a:p>
        </p:txBody>
      </p:sp>
      <p:sp>
        <p:nvSpPr>
          <p:cNvPr id="106" name="Shape 10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GB"/>
              <a:t>The MD5 algorithm stands for Message Digest algorithm 5. </a:t>
            </a:r>
          </a:p>
          <a:p>
            <a:pPr indent="-228600" lvl="0" marL="457200" rtl="0">
              <a:spcBef>
                <a:spcPts val="0"/>
              </a:spcBef>
              <a:spcAft>
                <a:spcPts val="0"/>
              </a:spcAft>
            </a:pPr>
            <a:r>
              <a:rPr lang="en-GB"/>
              <a:t>This was invented by Ronald Rivest in 1991. There are two types of hashing in MD5 algorithm. </a:t>
            </a:r>
          </a:p>
          <a:p>
            <a:pPr indent="-228600" lvl="1" marL="914400" rtl="0">
              <a:spcBef>
                <a:spcPts val="0"/>
              </a:spcBef>
              <a:spcAft>
                <a:spcPts val="0"/>
              </a:spcAft>
            </a:pPr>
            <a:r>
              <a:rPr lang="en-GB"/>
              <a:t>Type 5 MD5 hashing</a:t>
            </a:r>
          </a:p>
          <a:p>
            <a:pPr indent="-228600" lvl="1" marL="914400" rtl="0">
              <a:spcBef>
                <a:spcPts val="0"/>
              </a:spcBef>
              <a:spcAft>
                <a:spcPts val="0"/>
              </a:spcAft>
            </a:pPr>
            <a:r>
              <a:rPr lang="en-GB"/>
              <a:t>Type 7 MD5 hashing</a:t>
            </a:r>
          </a:p>
          <a:p>
            <a:pPr indent="-228600" lvl="0" marL="457200">
              <a:spcBef>
                <a:spcPts val="0"/>
              </a:spcBef>
              <a:spcAft>
                <a:spcPts val="0"/>
              </a:spcAft>
            </a:pPr>
            <a:r>
              <a:rPr lang="en-GB"/>
              <a:t>The idea behind the type 7 algorithm is providing the plain text a hash function and converting it into a 128 bit MD5 hash. Also it can be easily decrypted so it’s not reliable. On the other hand type 5 hashing can be enabled using a keyword called ‘Secret’. The type 5 MD5 encryption is always a better option and can be seen below</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379350" y="575425"/>
            <a:ext cx="4158600" cy="3078900"/>
          </a:xfrm>
          <a:prstGeom prst="rect">
            <a:avLst/>
          </a:prstGeom>
        </p:spPr>
        <p:txBody>
          <a:bodyPr anchorCtr="0" anchor="t" bIns="91425" lIns="91425" rIns="91425" tIns="91425">
            <a:noAutofit/>
          </a:bodyPr>
          <a:lstStyle/>
          <a:p>
            <a:pPr lvl="0">
              <a:spcBef>
                <a:spcPts val="0"/>
              </a:spcBef>
              <a:buNone/>
            </a:pPr>
            <a:r>
              <a:rPr lang="en-GB" sz="2400"/>
              <a:t>Before Password Encryption</a:t>
            </a:r>
          </a:p>
        </p:txBody>
      </p:sp>
      <p:sp>
        <p:nvSpPr>
          <p:cNvPr id="112" name="Shape 112"/>
          <p:cNvSpPr txBox="1"/>
          <p:nvPr>
            <p:ph idx="2" type="body"/>
          </p:nvPr>
        </p:nvSpPr>
        <p:spPr>
          <a:xfrm>
            <a:off x="4739125" y="575425"/>
            <a:ext cx="3999900" cy="3078900"/>
          </a:xfrm>
          <a:prstGeom prst="rect">
            <a:avLst/>
          </a:prstGeom>
        </p:spPr>
        <p:txBody>
          <a:bodyPr anchorCtr="0" anchor="t" bIns="91425" lIns="91425" rIns="91425" tIns="91425">
            <a:noAutofit/>
          </a:bodyPr>
          <a:lstStyle/>
          <a:p>
            <a:pPr lvl="0">
              <a:spcBef>
                <a:spcPts val="0"/>
              </a:spcBef>
              <a:buNone/>
            </a:pPr>
            <a:r>
              <a:rPr lang="en-GB" sz="2400"/>
              <a:t>After Password Encryption</a:t>
            </a:r>
          </a:p>
        </p:txBody>
      </p:sp>
      <p:pic>
        <p:nvPicPr>
          <p:cNvPr descr="Screen Shot 2016-12-04 at 8.52.13 PM.png" id="113" name="Shape 113"/>
          <p:cNvPicPr preferRelativeResize="0"/>
          <p:nvPr/>
        </p:nvPicPr>
        <p:blipFill>
          <a:blip r:embed="rId3">
            <a:alphaModFix/>
          </a:blip>
          <a:stretch>
            <a:fillRect/>
          </a:stretch>
        </p:blipFill>
        <p:spPr>
          <a:xfrm>
            <a:off x="327726" y="1401525"/>
            <a:ext cx="3999900" cy="3533535"/>
          </a:xfrm>
          <a:prstGeom prst="rect">
            <a:avLst/>
          </a:prstGeom>
          <a:noFill/>
          <a:ln>
            <a:noFill/>
          </a:ln>
        </p:spPr>
      </p:pic>
      <p:pic>
        <p:nvPicPr>
          <p:cNvPr descr="Screen Shot 2016-12-04 at 8.53.20 PM.png" id="114" name="Shape 114"/>
          <p:cNvPicPr preferRelativeResize="0"/>
          <p:nvPr/>
        </p:nvPicPr>
        <p:blipFill>
          <a:blip r:embed="rId4">
            <a:alphaModFix/>
          </a:blip>
          <a:stretch>
            <a:fillRect/>
          </a:stretch>
        </p:blipFill>
        <p:spPr>
          <a:xfrm>
            <a:off x="4766464" y="1425662"/>
            <a:ext cx="3945223" cy="3485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