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lvl1pPr algn="ctr" defTabSz="584200">
      <a:defRPr sz="2400">
        <a:solidFill>
          <a:srgbClr val="414141"/>
        </a:solidFill>
        <a:latin typeface="Palatino"/>
        <a:ea typeface="Palatino"/>
        <a:cs typeface="Palatino"/>
        <a:sym typeface="Palatino"/>
      </a:defRPr>
    </a:lvl1pPr>
    <a:lvl2pPr indent="228600" algn="ctr" defTabSz="584200">
      <a:defRPr sz="2400">
        <a:solidFill>
          <a:srgbClr val="414141"/>
        </a:solidFill>
        <a:latin typeface="Palatino"/>
        <a:ea typeface="Palatino"/>
        <a:cs typeface="Palatino"/>
        <a:sym typeface="Palatino"/>
      </a:defRPr>
    </a:lvl2pPr>
    <a:lvl3pPr indent="457200" algn="ctr" defTabSz="584200">
      <a:defRPr sz="2400">
        <a:solidFill>
          <a:srgbClr val="414141"/>
        </a:solidFill>
        <a:latin typeface="Palatino"/>
        <a:ea typeface="Palatino"/>
        <a:cs typeface="Palatino"/>
        <a:sym typeface="Palatino"/>
      </a:defRPr>
    </a:lvl3pPr>
    <a:lvl4pPr indent="685800" algn="ctr" defTabSz="584200">
      <a:defRPr sz="2400">
        <a:solidFill>
          <a:srgbClr val="414141"/>
        </a:solidFill>
        <a:latin typeface="Palatino"/>
        <a:ea typeface="Palatino"/>
        <a:cs typeface="Palatino"/>
        <a:sym typeface="Palatino"/>
      </a:defRPr>
    </a:lvl4pPr>
    <a:lvl5pPr indent="914400" algn="ctr" defTabSz="584200">
      <a:defRPr sz="2400">
        <a:solidFill>
          <a:srgbClr val="414141"/>
        </a:solidFill>
        <a:latin typeface="Palatino"/>
        <a:ea typeface="Palatino"/>
        <a:cs typeface="Palatino"/>
        <a:sym typeface="Palatino"/>
      </a:defRPr>
    </a:lvl5pPr>
    <a:lvl6pPr indent="1143000" algn="ctr" defTabSz="584200">
      <a:defRPr sz="2400">
        <a:solidFill>
          <a:srgbClr val="414141"/>
        </a:solidFill>
        <a:latin typeface="Palatino"/>
        <a:ea typeface="Palatino"/>
        <a:cs typeface="Palatino"/>
        <a:sym typeface="Palatino"/>
      </a:defRPr>
    </a:lvl6pPr>
    <a:lvl7pPr indent="1371600" algn="ctr" defTabSz="584200">
      <a:defRPr sz="2400">
        <a:solidFill>
          <a:srgbClr val="414141"/>
        </a:solidFill>
        <a:latin typeface="Palatino"/>
        <a:ea typeface="Palatino"/>
        <a:cs typeface="Palatino"/>
        <a:sym typeface="Palatino"/>
      </a:defRPr>
    </a:lvl7pPr>
    <a:lvl8pPr indent="1600200" algn="ctr" defTabSz="584200">
      <a:defRPr sz="2400">
        <a:solidFill>
          <a:srgbClr val="414141"/>
        </a:solidFill>
        <a:latin typeface="Palatino"/>
        <a:ea typeface="Palatino"/>
        <a:cs typeface="Palatino"/>
        <a:sym typeface="Palatino"/>
      </a:defRPr>
    </a:lvl8pPr>
    <a:lvl9pPr indent="1828800" algn="ctr" defTabSz="584200">
      <a:defRPr sz="2400">
        <a:solidFill>
          <a:srgbClr val="414141"/>
        </a:solidFill>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6C7C4E"/>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rgbClr val="A8C3DF"/>
              </a:solidFill>
              <a:prstDash val="solid"/>
              <a:miter lim="400000"/>
            </a:ln>
          </a:left>
          <a:right>
            <a:ln w="12700" cap="flat">
              <a:solidFill>
                <a:srgbClr val="A8C3DF"/>
              </a:solidFill>
              <a:prstDash val="solid"/>
              <a:miter lim="400000"/>
            </a:ln>
          </a:right>
          <a:top>
            <a:ln w="12700" cap="flat">
              <a:solidFill>
                <a:srgbClr val="A8C3DF"/>
              </a:solidFill>
              <a:prstDash val="solid"/>
              <a:miter lim="400000"/>
            </a:ln>
          </a:top>
          <a:bottom>
            <a:ln w="12700" cap="flat">
              <a:solidFill>
                <a:srgbClr val="A8C3DF"/>
              </a:solidFill>
              <a:prstDash val="solid"/>
              <a:miter lim="400000"/>
            </a:ln>
          </a:bottom>
          <a:insideH>
            <a:ln w="12700" cap="flat">
              <a:solidFill>
                <a:srgbClr val="A8C3DF"/>
              </a:solidFill>
              <a:prstDash val="solid"/>
              <a:miter lim="400000"/>
            </a:ln>
          </a:insideH>
          <a:insideV>
            <a:ln w="12700" cap="flat">
              <a:solidFill>
                <a:srgbClr val="A8C3DF"/>
              </a:solidFill>
              <a:prstDash val="solid"/>
              <a:miter lim="400000"/>
            </a:ln>
          </a:insideV>
        </a:tcBdr>
        <a:fill>
          <a:noFill/>
        </a:fill>
      </a:tcStyle>
    </a:wholeTbl>
    <a:band2H>
      <a:tcTxStyle b="def" i="def"/>
      <a:tcStyle>
        <a:tcBdr/>
        <a:fill>
          <a:solidFill>
            <a:srgbClr val="A8C3DF">
              <a:alpha val="3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314975"/>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496392"/>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ph type="sldImg"/>
          </p:nvPr>
        </p:nvSpPr>
        <p:spPr>
          <a:xfrm>
            <a:off x="1143000" y="685800"/>
            <a:ext cx="4572000" cy="3429000"/>
          </a:xfrm>
          <a:prstGeom prst="rect">
            <a:avLst/>
          </a:prstGeom>
        </p:spPr>
        <p:txBody>
          <a:bodyPr/>
          <a:lstStyle/>
          <a:p>
            <a:pPr lvl="0"/>
          </a:p>
        </p:txBody>
      </p:sp>
      <p:sp>
        <p:nvSpPr>
          <p:cNvPr id="41" name="Shape 4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nvSpPr>
        <p:spPr>
          <a:xfrm>
            <a:off x="508000" y="659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8" name="Shape 8"/>
          <p:cNvSpPr/>
          <p:nvPr/>
        </p:nvSpPr>
        <p:spPr>
          <a:xfrm>
            <a:off x="508000" y="408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9" name="Shape 9"/>
          <p:cNvSpPr/>
          <p:nvPr/>
        </p:nvSpPr>
        <p:spPr>
          <a:xfrm rot="16200000">
            <a:off x="7172923" y="53476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0" name="Shape 10"/>
          <p:cNvSpPr/>
          <p:nvPr>
            <p:ph type="title"/>
          </p:nvPr>
        </p:nvSpPr>
        <p:spPr>
          <a:xfrm>
            <a:off x="508000" y="4140200"/>
            <a:ext cx="7200900" cy="2413000"/>
          </a:xfrm>
          <a:prstGeom prst="rect">
            <a:avLst/>
          </a:prstGeom>
        </p:spPr>
        <p:txBody>
          <a:bodyPr/>
          <a:lstStyle>
            <a:lvl1pPr algn="l"/>
          </a:lstStyle>
          <a:p>
            <a:pPr lvl="0">
              <a:defRPr sz="1800">
                <a:solidFill>
                  <a:srgbClr val="000000"/>
                </a:solidFill>
              </a:defRPr>
            </a:pPr>
            <a:r>
              <a:rPr sz="7000">
                <a:solidFill>
                  <a:srgbClr val="D93E2B"/>
                </a:solidFill>
              </a:rPr>
              <a:t>Title Text</a:t>
            </a:r>
          </a:p>
        </p:txBody>
      </p:sp>
      <p:sp>
        <p:nvSpPr>
          <p:cNvPr id="11" name="Shape 11"/>
          <p:cNvSpPr/>
          <p:nvPr>
            <p:ph type="body"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endParaRPr sz="2400">
              <a:solidFill>
                <a:srgbClr val="414141"/>
              </a:solidFill>
            </a:endParaRPr>
          </a:p>
          <a:p>
            <a:pPr lvl="1">
              <a:defRPr sz="1800">
                <a:solidFill>
                  <a:srgbClr val="000000"/>
                </a:solidFill>
              </a:defRPr>
            </a:pPr>
            <a:r>
              <a:rPr sz="2400">
                <a:solidFill>
                  <a:srgbClr val="414141"/>
                </a:solidFill>
              </a:rPr>
              <a:t>Body Level Two</a:t>
            </a:r>
            <a:endParaRPr sz="2400">
              <a:solidFill>
                <a:srgbClr val="414141"/>
              </a:solidFill>
            </a:endParaRPr>
          </a:p>
          <a:p>
            <a:pPr lvl="2">
              <a:defRPr sz="1800">
                <a:solidFill>
                  <a:srgbClr val="000000"/>
                </a:solidFill>
              </a:defRPr>
            </a:pPr>
            <a:r>
              <a:rPr sz="2400">
                <a:solidFill>
                  <a:srgbClr val="414141"/>
                </a:solidFill>
              </a:rPr>
              <a:t>Body Level Three</a:t>
            </a:r>
            <a:endParaRPr sz="2400">
              <a:solidFill>
                <a:srgbClr val="414141"/>
              </a:solidFill>
            </a:endParaRPr>
          </a:p>
          <a:p>
            <a:pPr lvl="3">
              <a:defRPr sz="1800">
                <a:solidFill>
                  <a:srgbClr val="000000"/>
                </a:solidFill>
              </a:defRPr>
            </a:pPr>
            <a:r>
              <a:rPr sz="2400">
                <a:solidFill>
                  <a:srgbClr val="414141"/>
                </a:solidFill>
              </a:rPr>
              <a:t>Body Level Four</a:t>
            </a:r>
            <a:endParaRPr sz="2400">
              <a:solidFill>
                <a:srgbClr val="414141"/>
              </a:solidFill>
            </a:endParaRPr>
          </a:p>
          <a:p>
            <a:pPr lvl="4">
              <a:defRPr sz="1800">
                <a:solidFill>
                  <a:srgbClr val="000000"/>
                </a:solidFill>
              </a:defRPr>
            </a:pPr>
            <a:r>
              <a:rPr sz="2400">
                <a:solidFill>
                  <a:srgbClr val="414141"/>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3" name="Shape 13"/>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913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5" name="Shape 15"/>
          <p:cNvSpPr/>
          <p:nvPr/>
        </p:nvSpPr>
        <p:spPr>
          <a:xfrm>
            <a:off x="508000" y="662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6" name="Shape 16"/>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7" name="Shape 17"/>
          <p:cNvSpPr/>
          <p:nvPr>
            <p:ph type="title"/>
          </p:nvPr>
        </p:nvSpPr>
        <p:spPr>
          <a:xfrm>
            <a:off x="508000" y="6680200"/>
            <a:ext cx="7200900" cy="2413000"/>
          </a:xfrm>
          <a:prstGeom prst="rect">
            <a:avLst/>
          </a:prstGeom>
        </p:spPr>
        <p:txBody>
          <a:bodyPr/>
          <a:lstStyle>
            <a:lvl1pPr algn="l"/>
          </a:lstStyle>
          <a:p>
            <a:pPr lvl="0">
              <a:defRPr sz="1800">
                <a:solidFill>
                  <a:srgbClr val="000000"/>
                </a:solidFill>
              </a:defRPr>
            </a:pPr>
            <a:r>
              <a:rPr sz="7000">
                <a:solidFill>
                  <a:srgbClr val="D93E2B"/>
                </a:solidFill>
              </a:rPr>
              <a:t>Title Text</a:t>
            </a:r>
          </a:p>
        </p:txBody>
      </p:sp>
      <p:sp>
        <p:nvSpPr>
          <p:cNvPr id="18" name="Shape 18"/>
          <p:cNvSpPr/>
          <p:nvPr>
            <p:ph type="body"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endParaRPr sz="2400">
              <a:solidFill>
                <a:srgbClr val="414141"/>
              </a:solidFill>
            </a:endParaRPr>
          </a:p>
          <a:p>
            <a:pPr lvl="1">
              <a:defRPr sz="1800">
                <a:solidFill>
                  <a:srgbClr val="000000"/>
                </a:solidFill>
              </a:defRPr>
            </a:pPr>
            <a:r>
              <a:rPr sz="2400">
                <a:solidFill>
                  <a:srgbClr val="414141"/>
                </a:solidFill>
              </a:rPr>
              <a:t>Body Level Two</a:t>
            </a:r>
            <a:endParaRPr sz="2400">
              <a:solidFill>
                <a:srgbClr val="414141"/>
              </a:solidFill>
            </a:endParaRPr>
          </a:p>
          <a:p>
            <a:pPr lvl="2">
              <a:defRPr sz="1800">
                <a:solidFill>
                  <a:srgbClr val="000000"/>
                </a:solidFill>
              </a:defRPr>
            </a:pPr>
            <a:r>
              <a:rPr sz="2400">
                <a:solidFill>
                  <a:srgbClr val="414141"/>
                </a:solidFill>
              </a:rPr>
              <a:t>Body Level Three</a:t>
            </a:r>
            <a:endParaRPr sz="2400">
              <a:solidFill>
                <a:srgbClr val="414141"/>
              </a:solidFill>
            </a:endParaRPr>
          </a:p>
          <a:p>
            <a:pPr lvl="3">
              <a:defRPr sz="1800">
                <a:solidFill>
                  <a:srgbClr val="000000"/>
                </a:solidFill>
              </a:defRPr>
            </a:pPr>
            <a:r>
              <a:rPr sz="2400">
                <a:solidFill>
                  <a:srgbClr val="414141"/>
                </a:solidFill>
              </a:rPr>
              <a:t>Body Level Four</a:t>
            </a:r>
            <a:endParaRPr sz="2400">
              <a:solidFill>
                <a:srgbClr val="414141"/>
              </a:solidFill>
            </a:endParaRPr>
          </a:p>
          <a:p>
            <a:pPr lvl="4">
              <a:defRPr sz="1800">
                <a:solidFill>
                  <a:srgbClr val="000000"/>
                </a:solidFill>
              </a:defRPr>
            </a:pPr>
            <a:r>
              <a:rPr sz="2400">
                <a:solidFill>
                  <a:srgbClr val="414141"/>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20" name="Shape 20"/>
          <p:cNvSpPr/>
          <p:nvPr>
            <p:ph type="title"/>
          </p:nvPr>
        </p:nvSpPr>
        <p:spPr>
          <a:xfrm>
            <a:off x="508000" y="3670300"/>
            <a:ext cx="11988800" cy="2413000"/>
          </a:xfrm>
          <a:prstGeom prst="rect">
            <a:avLst/>
          </a:prstGeom>
        </p:spPr>
        <p:txBody>
          <a:bodyPr/>
          <a:lstStyle/>
          <a:p>
            <a:pPr lvl="0">
              <a:defRPr sz="1800">
                <a:solidFill>
                  <a:srgbClr val="000000"/>
                </a:solidFill>
              </a:defRPr>
            </a:pPr>
            <a:r>
              <a:rPr sz="7000">
                <a:solidFill>
                  <a:srgbClr val="D93E2B"/>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22" name="Shape 22"/>
          <p:cNvSpPr/>
          <p:nvPr/>
        </p:nvSpPr>
        <p:spPr>
          <a:xfrm>
            <a:off x="508000" y="4876800"/>
            <a:ext cx="567637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3" name="Shape 23"/>
          <p:cNvSpPr/>
          <p:nvPr/>
        </p:nvSpPr>
        <p:spPr>
          <a:xfrm>
            <a:off x="508000" y="2768600"/>
            <a:ext cx="5676316"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4" name="Shape 24"/>
          <p:cNvSpPr/>
          <p:nvPr>
            <p:ph type="title"/>
          </p:nvPr>
        </p:nvSpPr>
        <p:spPr>
          <a:xfrm>
            <a:off x="508000" y="2806700"/>
            <a:ext cx="5676900" cy="2032000"/>
          </a:xfrm>
          <a:prstGeom prst="rect">
            <a:avLst/>
          </a:prstGeom>
        </p:spPr>
        <p:txBody>
          <a:bodyPr/>
          <a:lstStyle>
            <a:lvl1pPr algn="l">
              <a:defRPr sz="5600"/>
            </a:lvl1pPr>
          </a:lstStyle>
          <a:p>
            <a:pPr lvl="0">
              <a:defRPr sz="1800">
                <a:solidFill>
                  <a:srgbClr val="000000"/>
                </a:solidFill>
              </a:defRPr>
            </a:pPr>
            <a:r>
              <a:rPr sz="5600">
                <a:solidFill>
                  <a:srgbClr val="D93E2B"/>
                </a:solidFill>
              </a:rPr>
              <a:t>Title Text</a:t>
            </a:r>
          </a:p>
        </p:txBody>
      </p:sp>
      <p:sp>
        <p:nvSpPr>
          <p:cNvPr id="25" name="Shape 25"/>
          <p:cNvSpPr/>
          <p:nvPr>
            <p:ph type="body"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Body Level One</a:t>
            </a:r>
            <a:endParaRPr sz="2400">
              <a:solidFill>
                <a:srgbClr val="414141"/>
              </a:solidFill>
            </a:endParaRPr>
          </a:p>
          <a:p>
            <a:pPr lvl="1">
              <a:defRPr sz="1800">
                <a:solidFill>
                  <a:srgbClr val="000000"/>
                </a:solidFill>
              </a:defRPr>
            </a:pPr>
            <a:r>
              <a:rPr sz="2400">
                <a:solidFill>
                  <a:srgbClr val="414141"/>
                </a:solidFill>
              </a:rPr>
              <a:t>Body Level Two</a:t>
            </a:r>
            <a:endParaRPr sz="2400">
              <a:solidFill>
                <a:srgbClr val="414141"/>
              </a:solidFill>
            </a:endParaRPr>
          </a:p>
          <a:p>
            <a:pPr lvl="2">
              <a:defRPr sz="1800">
                <a:solidFill>
                  <a:srgbClr val="000000"/>
                </a:solidFill>
              </a:defRPr>
            </a:pPr>
            <a:r>
              <a:rPr sz="2400">
                <a:solidFill>
                  <a:srgbClr val="414141"/>
                </a:solidFill>
              </a:rPr>
              <a:t>Body Level Three</a:t>
            </a:r>
            <a:endParaRPr sz="2400">
              <a:solidFill>
                <a:srgbClr val="414141"/>
              </a:solidFill>
            </a:endParaRPr>
          </a:p>
          <a:p>
            <a:pPr lvl="3">
              <a:defRPr sz="1800">
                <a:solidFill>
                  <a:srgbClr val="000000"/>
                </a:solidFill>
              </a:defRPr>
            </a:pPr>
            <a:r>
              <a:rPr sz="2400">
                <a:solidFill>
                  <a:srgbClr val="414141"/>
                </a:solidFill>
              </a:rPr>
              <a:t>Body Level Four</a:t>
            </a:r>
            <a:endParaRPr sz="2400">
              <a:solidFill>
                <a:srgbClr val="414141"/>
              </a:solidFill>
            </a:endParaRPr>
          </a:p>
          <a:p>
            <a:pPr lvl="4">
              <a:defRPr sz="1800">
                <a:solidFill>
                  <a:srgbClr val="000000"/>
                </a:solidFill>
              </a:defRPr>
            </a:pPr>
            <a:r>
              <a:rPr sz="2400">
                <a:solidFill>
                  <a:srgbClr val="414141"/>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
        <p:nvSpPr>
          <p:cNvPr id="30" name="Shape 30"/>
          <p:cNvSpPr/>
          <p:nvPr>
            <p:ph type="body" idx="1"/>
          </p:nvPr>
        </p:nvSpPr>
        <p:spPr>
          <a:prstGeom prst="rect">
            <a:avLst/>
          </a:prstGeom>
        </p:spPr>
        <p:txBody>
          <a:bodyPr/>
          <a:lstStyle/>
          <a:p>
            <a:pPr lvl="0">
              <a:defRPr sz="1800">
                <a:solidFill>
                  <a:srgbClr val="000000"/>
                </a:solidFill>
              </a:defRPr>
            </a:pPr>
            <a:r>
              <a:rPr sz="3600">
                <a:solidFill>
                  <a:srgbClr val="414141"/>
                </a:solidFill>
              </a:rPr>
              <a:t>Body Level One</a:t>
            </a:r>
            <a:endParaRPr sz="3600">
              <a:solidFill>
                <a:srgbClr val="414141"/>
              </a:solidFill>
            </a:endParaRPr>
          </a:p>
          <a:p>
            <a:pPr lvl="1">
              <a:defRPr sz="1800">
                <a:solidFill>
                  <a:srgbClr val="000000"/>
                </a:solidFill>
              </a:defRPr>
            </a:pPr>
            <a:r>
              <a:rPr sz="3600">
                <a:solidFill>
                  <a:srgbClr val="414141"/>
                </a:solidFill>
              </a:rPr>
              <a:t>Body Level Two</a:t>
            </a:r>
            <a:endParaRPr sz="3600">
              <a:solidFill>
                <a:srgbClr val="414141"/>
              </a:solidFill>
            </a:endParaRPr>
          </a:p>
          <a:p>
            <a:pPr lvl="2">
              <a:defRPr sz="1800">
                <a:solidFill>
                  <a:srgbClr val="000000"/>
                </a:solidFill>
              </a:defRPr>
            </a:pPr>
            <a:r>
              <a:rPr sz="3600">
                <a:solidFill>
                  <a:srgbClr val="414141"/>
                </a:solidFill>
              </a:rPr>
              <a:t>Body Level Three</a:t>
            </a:r>
            <a:endParaRPr sz="3600">
              <a:solidFill>
                <a:srgbClr val="414141"/>
              </a:solidFill>
            </a:endParaRPr>
          </a:p>
          <a:p>
            <a:pPr lvl="3">
              <a:defRPr sz="1800">
                <a:solidFill>
                  <a:srgbClr val="000000"/>
                </a:solidFill>
              </a:defRPr>
            </a:pPr>
            <a:r>
              <a:rPr sz="3600">
                <a:solidFill>
                  <a:srgbClr val="414141"/>
                </a:solidFill>
              </a:rPr>
              <a:t>Body Level Four</a:t>
            </a:r>
            <a:endParaRPr sz="3600">
              <a:solidFill>
                <a:srgbClr val="414141"/>
              </a:solidFill>
            </a:endParaRPr>
          </a:p>
          <a:p>
            <a:pPr lvl="4">
              <a:defRPr sz="1800">
                <a:solidFill>
                  <a:srgbClr val="000000"/>
                </a:solidFill>
              </a:defRPr>
            </a:pPr>
            <a:r>
              <a:rPr sz="3600">
                <a:solidFill>
                  <a:srgbClr val="414141"/>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7000">
                <a:solidFill>
                  <a:srgbClr val="D93E2B"/>
                </a:solidFill>
              </a:rPr>
              <a:t>Title Text</a:t>
            </a:r>
          </a:p>
        </p:txBody>
      </p:sp>
      <p:sp>
        <p:nvSpPr>
          <p:cNvPr id="33" name="Shape 33"/>
          <p:cNvSpPr/>
          <p:nvPr>
            <p:ph type="body"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lvl="0">
              <a:defRPr sz="1800">
                <a:solidFill>
                  <a:srgbClr val="000000"/>
                </a:solidFill>
              </a:defRPr>
            </a:pPr>
            <a:r>
              <a:rPr sz="3000">
                <a:solidFill>
                  <a:srgbClr val="414141"/>
                </a:solidFill>
              </a:rPr>
              <a:t>Body Level One</a:t>
            </a:r>
            <a:endParaRPr sz="3000">
              <a:solidFill>
                <a:srgbClr val="414141"/>
              </a:solidFill>
            </a:endParaRPr>
          </a:p>
          <a:p>
            <a:pPr lvl="1">
              <a:defRPr sz="1800">
                <a:solidFill>
                  <a:srgbClr val="000000"/>
                </a:solidFill>
              </a:defRPr>
            </a:pPr>
            <a:r>
              <a:rPr sz="3000">
                <a:solidFill>
                  <a:srgbClr val="414141"/>
                </a:solidFill>
              </a:rPr>
              <a:t>Body Level Two</a:t>
            </a:r>
            <a:endParaRPr sz="3000">
              <a:solidFill>
                <a:srgbClr val="414141"/>
              </a:solidFill>
            </a:endParaRPr>
          </a:p>
          <a:p>
            <a:pPr lvl="2">
              <a:defRPr sz="1800">
                <a:solidFill>
                  <a:srgbClr val="000000"/>
                </a:solidFill>
              </a:defRPr>
            </a:pPr>
            <a:r>
              <a:rPr sz="3000">
                <a:solidFill>
                  <a:srgbClr val="414141"/>
                </a:solidFill>
              </a:rPr>
              <a:t>Body Level Three</a:t>
            </a:r>
            <a:endParaRPr sz="3000">
              <a:solidFill>
                <a:srgbClr val="414141"/>
              </a:solidFill>
            </a:endParaRPr>
          </a:p>
          <a:p>
            <a:pPr lvl="3">
              <a:defRPr sz="1800">
                <a:solidFill>
                  <a:srgbClr val="000000"/>
                </a:solidFill>
              </a:defRPr>
            </a:pPr>
            <a:r>
              <a:rPr sz="3000">
                <a:solidFill>
                  <a:srgbClr val="414141"/>
                </a:solidFill>
              </a:rPr>
              <a:t>Body Level Four</a:t>
            </a:r>
            <a:endParaRPr sz="3000">
              <a:solidFill>
                <a:srgbClr val="414141"/>
              </a:solidFill>
            </a:endParaRPr>
          </a:p>
          <a:p>
            <a:pPr lvl="4">
              <a:defRPr sz="1800">
                <a:solidFill>
                  <a:srgbClr val="000000"/>
                </a:solidFill>
              </a:defRPr>
            </a:pPr>
            <a:r>
              <a:rPr sz="3000">
                <a:solidFill>
                  <a:srgbClr val="414141"/>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5" name="Shape 35"/>
          <p:cNvSpPr/>
          <p:nvPr>
            <p:ph type="body" idx="1"/>
          </p:nvPr>
        </p:nvSpPr>
        <p:spPr>
          <a:xfrm>
            <a:off x="508000" y="1270000"/>
            <a:ext cx="11988800" cy="7213600"/>
          </a:xfrm>
          <a:prstGeom prst="rect">
            <a:avLst/>
          </a:prstGeom>
        </p:spPr>
        <p:txBody>
          <a:bodyPr/>
          <a:lstStyle/>
          <a:p>
            <a:pPr lvl="0">
              <a:defRPr sz="1800">
                <a:solidFill>
                  <a:srgbClr val="000000"/>
                </a:solidFill>
              </a:defRPr>
            </a:pPr>
            <a:r>
              <a:rPr sz="3600">
                <a:solidFill>
                  <a:srgbClr val="414141"/>
                </a:solidFill>
              </a:rPr>
              <a:t>Body Level One</a:t>
            </a:r>
            <a:endParaRPr sz="3600">
              <a:solidFill>
                <a:srgbClr val="414141"/>
              </a:solidFill>
            </a:endParaRPr>
          </a:p>
          <a:p>
            <a:pPr lvl="1">
              <a:defRPr sz="1800">
                <a:solidFill>
                  <a:srgbClr val="000000"/>
                </a:solidFill>
              </a:defRPr>
            </a:pPr>
            <a:r>
              <a:rPr sz="3600">
                <a:solidFill>
                  <a:srgbClr val="414141"/>
                </a:solidFill>
              </a:rPr>
              <a:t>Body Level Two</a:t>
            </a:r>
            <a:endParaRPr sz="3600">
              <a:solidFill>
                <a:srgbClr val="414141"/>
              </a:solidFill>
            </a:endParaRPr>
          </a:p>
          <a:p>
            <a:pPr lvl="2">
              <a:defRPr sz="1800">
                <a:solidFill>
                  <a:srgbClr val="000000"/>
                </a:solidFill>
              </a:defRPr>
            </a:pPr>
            <a:r>
              <a:rPr sz="3600">
                <a:solidFill>
                  <a:srgbClr val="414141"/>
                </a:solidFill>
              </a:rPr>
              <a:t>Body Level Three</a:t>
            </a:r>
            <a:endParaRPr sz="3600">
              <a:solidFill>
                <a:srgbClr val="414141"/>
              </a:solidFill>
            </a:endParaRPr>
          </a:p>
          <a:p>
            <a:pPr lvl="3">
              <a:defRPr sz="1800">
                <a:solidFill>
                  <a:srgbClr val="000000"/>
                </a:solidFill>
              </a:defRPr>
            </a:pPr>
            <a:r>
              <a:rPr sz="3600">
                <a:solidFill>
                  <a:srgbClr val="414141"/>
                </a:solidFill>
              </a:rPr>
              <a:t>Body Level Four</a:t>
            </a:r>
            <a:endParaRPr sz="3600">
              <a:solidFill>
                <a:srgbClr val="414141"/>
              </a:solidFill>
            </a:endParaRPr>
          </a:p>
          <a:p>
            <a:pPr lvl="4">
              <a:defRPr sz="1800">
                <a:solidFill>
                  <a:srgbClr val="000000"/>
                </a:solidFill>
              </a:defRPr>
            </a:pPr>
            <a:r>
              <a:rPr sz="3600">
                <a:solidFill>
                  <a:srgbClr val="414141"/>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000">
                <a:solidFill>
                  <a:srgbClr val="D93E2B"/>
                </a:solidFill>
              </a:rP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414141"/>
                </a:solidFill>
              </a:rPr>
              <a:t>Body Level One</a:t>
            </a:r>
            <a:endParaRPr sz="3600">
              <a:solidFill>
                <a:srgbClr val="414141"/>
              </a:solidFill>
            </a:endParaRPr>
          </a:p>
          <a:p>
            <a:pPr lvl="1">
              <a:defRPr sz="1800">
                <a:solidFill>
                  <a:srgbClr val="000000"/>
                </a:solidFill>
              </a:defRPr>
            </a:pPr>
            <a:r>
              <a:rPr sz="3600">
                <a:solidFill>
                  <a:srgbClr val="414141"/>
                </a:solidFill>
              </a:rPr>
              <a:t>Body Level Two</a:t>
            </a:r>
            <a:endParaRPr sz="3600">
              <a:solidFill>
                <a:srgbClr val="414141"/>
              </a:solidFill>
            </a:endParaRPr>
          </a:p>
          <a:p>
            <a:pPr lvl="2">
              <a:defRPr sz="1800">
                <a:solidFill>
                  <a:srgbClr val="000000"/>
                </a:solidFill>
              </a:defRPr>
            </a:pPr>
            <a:r>
              <a:rPr sz="3600">
                <a:solidFill>
                  <a:srgbClr val="414141"/>
                </a:solidFill>
              </a:rPr>
              <a:t>Body Level Three</a:t>
            </a:r>
            <a:endParaRPr sz="3600">
              <a:solidFill>
                <a:srgbClr val="414141"/>
              </a:solidFill>
            </a:endParaRPr>
          </a:p>
          <a:p>
            <a:pPr lvl="3">
              <a:defRPr sz="1800">
                <a:solidFill>
                  <a:srgbClr val="000000"/>
                </a:solidFill>
              </a:defRPr>
            </a:pPr>
            <a:r>
              <a:rPr sz="3600">
                <a:solidFill>
                  <a:srgbClr val="414141"/>
                </a:solidFill>
              </a:rPr>
              <a:t>Body Level Four</a:t>
            </a:r>
            <a:endParaRPr sz="3600">
              <a:solidFill>
                <a:srgbClr val="414141"/>
              </a:solidFill>
            </a:endParaRPr>
          </a:p>
          <a:p>
            <a:pPr lvl="4">
              <a:defRPr sz="1800">
                <a:solidFill>
                  <a:srgbClr val="000000"/>
                </a:solidFill>
              </a:defRPr>
            </a:pPr>
            <a:r>
              <a:rPr sz="3600">
                <a:solidFill>
                  <a:srgbClr val="414141"/>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lnSpc>
          <a:spcPct val="90000"/>
        </a:lnSpc>
        <a:spcBef>
          <a:spcPts val="1600"/>
        </a:spcBef>
        <a:defRPr sz="7000">
          <a:solidFill>
            <a:srgbClr val="D93E2B"/>
          </a:solidFill>
          <a:latin typeface="+mn-lt"/>
          <a:ea typeface="+mn-ea"/>
          <a:cs typeface="+mn-cs"/>
          <a:sym typeface="Bodoni SvtyTwo ITC TT-Book"/>
        </a:defRPr>
      </a:lvl1pPr>
      <a:lvl2pPr indent="228600" algn="ctr" defTabSz="584200">
        <a:lnSpc>
          <a:spcPct val="90000"/>
        </a:lnSpc>
        <a:spcBef>
          <a:spcPts val="1600"/>
        </a:spcBef>
        <a:defRPr sz="7000">
          <a:solidFill>
            <a:srgbClr val="D93E2B"/>
          </a:solidFill>
          <a:latin typeface="+mn-lt"/>
          <a:ea typeface="+mn-ea"/>
          <a:cs typeface="+mn-cs"/>
          <a:sym typeface="Bodoni SvtyTwo ITC TT-Book"/>
        </a:defRPr>
      </a:lvl2pPr>
      <a:lvl3pPr indent="457200" algn="ctr" defTabSz="584200">
        <a:lnSpc>
          <a:spcPct val="90000"/>
        </a:lnSpc>
        <a:spcBef>
          <a:spcPts val="1600"/>
        </a:spcBef>
        <a:defRPr sz="7000">
          <a:solidFill>
            <a:srgbClr val="D93E2B"/>
          </a:solidFill>
          <a:latin typeface="+mn-lt"/>
          <a:ea typeface="+mn-ea"/>
          <a:cs typeface="+mn-cs"/>
          <a:sym typeface="Bodoni SvtyTwo ITC TT-Book"/>
        </a:defRPr>
      </a:lvl3pPr>
      <a:lvl4pPr indent="685800" algn="ctr" defTabSz="584200">
        <a:lnSpc>
          <a:spcPct val="90000"/>
        </a:lnSpc>
        <a:spcBef>
          <a:spcPts val="1600"/>
        </a:spcBef>
        <a:defRPr sz="7000">
          <a:solidFill>
            <a:srgbClr val="D93E2B"/>
          </a:solidFill>
          <a:latin typeface="+mn-lt"/>
          <a:ea typeface="+mn-ea"/>
          <a:cs typeface="+mn-cs"/>
          <a:sym typeface="Bodoni SvtyTwo ITC TT-Book"/>
        </a:defRPr>
      </a:lvl4pPr>
      <a:lvl5pPr indent="914400" algn="ctr" defTabSz="584200">
        <a:lnSpc>
          <a:spcPct val="90000"/>
        </a:lnSpc>
        <a:spcBef>
          <a:spcPts val="1600"/>
        </a:spcBef>
        <a:defRPr sz="7000">
          <a:solidFill>
            <a:srgbClr val="D93E2B"/>
          </a:solidFill>
          <a:latin typeface="+mn-lt"/>
          <a:ea typeface="+mn-ea"/>
          <a:cs typeface="+mn-cs"/>
          <a:sym typeface="Bodoni SvtyTwo ITC TT-Book"/>
        </a:defRPr>
      </a:lvl5pPr>
      <a:lvl6pPr indent="1143000" algn="ctr" defTabSz="584200">
        <a:lnSpc>
          <a:spcPct val="90000"/>
        </a:lnSpc>
        <a:spcBef>
          <a:spcPts val="1600"/>
        </a:spcBef>
        <a:defRPr sz="7000">
          <a:solidFill>
            <a:srgbClr val="D93E2B"/>
          </a:solidFill>
          <a:latin typeface="+mn-lt"/>
          <a:ea typeface="+mn-ea"/>
          <a:cs typeface="+mn-cs"/>
          <a:sym typeface="Bodoni SvtyTwo ITC TT-Book"/>
        </a:defRPr>
      </a:lvl6pPr>
      <a:lvl7pPr indent="1371600" algn="ctr" defTabSz="584200">
        <a:lnSpc>
          <a:spcPct val="90000"/>
        </a:lnSpc>
        <a:spcBef>
          <a:spcPts val="1600"/>
        </a:spcBef>
        <a:defRPr sz="7000">
          <a:solidFill>
            <a:srgbClr val="D93E2B"/>
          </a:solidFill>
          <a:latin typeface="+mn-lt"/>
          <a:ea typeface="+mn-ea"/>
          <a:cs typeface="+mn-cs"/>
          <a:sym typeface="Bodoni SvtyTwo ITC TT-Book"/>
        </a:defRPr>
      </a:lvl7pPr>
      <a:lvl8pPr indent="1600200" algn="ctr" defTabSz="584200">
        <a:lnSpc>
          <a:spcPct val="90000"/>
        </a:lnSpc>
        <a:spcBef>
          <a:spcPts val="1600"/>
        </a:spcBef>
        <a:defRPr sz="7000">
          <a:solidFill>
            <a:srgbClr val="D93E2B"/>
          </a:solidFill>
          <a:latin typeface="+mn-lt"/>
          <a:ea typeface="+mn-ea"/>
          <a:cs typeface="+mn-cs"/>
          <a:sym typeface="Bodoni SvtyTwo ITC TT-Book"/>
        </a:defRPr>
      </a:lvl8pPr>
      <a:lvl9pPr indent="1828800" algn="ctr" defTabSz="584200">
        <a:lnSpc>
          <a:spcPct val="90000"/>
        </a:lnSpc>
        <a:spcBef>
          <a:spcPts val="1600"/>
        </a:spcBef>
        <a:defRPr sz="7000">
          <a:solidFill>
            <a:srgbClr val="D93E2B"/>
          </a:solidFill>
          <a:latin typeface="+mn-lt"/>
          <a:ea typeface="+mn-ea"/>
          <a:cs typeface="+mn-cs"/>
          <a:sym typeface="Bodoni SvtyTwo ITC TT-Book"/>
        </a:defRPr>
      </a:lvl9pPr>
    </p:titleStyle>
    <p:bodyStyle>
      <a:lvl1pPr marL="4699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1pPr>
      <a:lvl2pPr marL="9398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2pPr>
      <a:lvl3pPr marL="14097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3pPr>
      <a:lvl4pPr marL="18796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4pPr>
      <a:lvl5pPr marL="23495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5pPr>
      <a:lvl6pPr marL="28194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6pPr>
      <a:lvl7pPr marL="32893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7pPr>
      <a:lvl8pPr marL="37592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8pPr>
      <a:lvl9pPr marL="42291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9pPr>
    </p:bodyStyle>
    <p:otherStyle>
      <a:lvl1pPr algn="ctr" defTabSz="584200">
        <a:defRPr>
          <a:solidFill>
            <a:schemeClr val="tx1"/>
          </a:solidFill>
          <a:latin typeface="+mn-lt"/>
          <a:ea typeface="+mn-ea"/>
          <a:cs typeface="+mn-cs"/>
          <a:sym typeface="Palatino"/>
        </a:defRPr>
      </a:lvl1pPr>
      <a:lvl2pPr indent="228600" algn="ctr" defTabSz="584200">
        <a:defRPr>
          <a:solidFill>
            <a:schemeClr val="tx1"/>
          </a:solidFill>
          <a:latin typeface="+mn-lt"/>
          <a:ea typeface="+mn-ea"/>
          <a:cs typeface="+mn-cs"/>
          <a:sym typeface="Palatino"/>
        </a:defRPr>
      </a:lvl2pPr>
      <a:lvl3pPr indent="457200" algn="ctr" defTabSz="584200">
        <a:defRPr>
          <a:solidFill>
            <a:schemeClr val="tx1"/>
          </a:solidFill>
          <a:latin typeface="+mn-lt"/>
          <a:ea typeface="+mn-ea"/>
          <a:cs typeface="+mn-cs"/>
          <a:sym typeface="Palatino"/>
        </a:defRPr>
      </a:lvl3pPr>
      <a:lvl4pPr indent="685800" algn="ctr" defTabSz="584200">
        <a:defRPr>
          <a:solidFill>
            <a:schemeClr val="tx1"/>
          </a:solidFill>
          <a:latin typeface="+mn-lt"/>
          <a:ea typeface="+mn-ea"/>
          <a:cs typeface="+mn-cs"/>
          <a:sym typeface="Palatino"/>
        </a:defRPr>
      </a:lvl4pPr>
      <a:lvl5pPr indent="914400" algn="ctr" defTabSz="584200">
        <a:defRPr>
          <a:solidFill>
            <a:schemeClr val="tx1"/>
          </a:solidFill>
          <a:latin typeface="+mn-lt"/>
          <a:ea typeface="+mn-ea"/>
          <a:cs typeface="+mn-cs"/>
          <a:sym typeface="Palatino"/>
        </a:defRPr>
      </a:lvl5pPr>
      <a:lvl6pPr indent="1143000" algn="ctr" defTabSz="584200">
        <a:defRPr>
          <a:solidFill>
            <a:schemeClr val="tx1"/>
          </a:solidFill>
          <a:latin typeface="+mn-lt"/>
          <a:ea typeface="+mn-ea"/>
          <a:cs typeface="+mn-cs"/>
          <a:sym typeface="Palatino"/>
        </a:defRPr>
      </a:lvl6pPr>
      <a:lvl7pPr indent="1371600" algn="ctr" defTabSz="584200">
        <a:defRPr>
          <a:solidFill>
            <a:schemeClr val="tx1"/>
          </a:solidFill>
          <a:latin typeface="+mn-lt"/>
          <a:ea typeface="+mn-ea"/>
          <a:cs typeface="+mn-cs"/>
          <a:sym typeface="Palatino"/>
        </a:defRPr>
      </a:lvl7pPr>
      <a:lvl8pPr indent="1600200" algn="ctr" defTabSz="584200">
        <a:defRPr>
          <a:solidFill>
            <a:schemeClr val="tx1"/>
          </a:solidFill>
          <a:latin typeface="+mn-lt"/>
          <a:ea typeface="+mn-ea"/>
          <a:cs typeface="+mn-cs"/>
          <a:sym typeface="Palatino"/>
        </a:defRPr>
      </a:lvl8pPr>
      <a:lvl9pPr indent="1828800" algn="ctr" defTabSz="584200">
        <a:defRPr>
          <a:solidFill>
            <a:schemeClr val="tx1"/>
          </a:solidFill>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times.cs.uiuc.edu/~wang296/Data/"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defTabSz="420624">
              <a:spcBef>
                <a:spcPts val="1100"/>
              </a:spcBef>
              <a:defRPr sz="1800">
                <a:solidFill>
                  <a:srgbClr val="000000"/>
                </a:solidFill>
              </a:defRPr>
            </a:pPr>
            <a:r>
              <a:rPr sz="5040">
                <a:solidFill>
                  <a:srgbClr val="D93E2B"/>
                </a:solidFill>
              </a:rPr>
              <a:t>CS 6965 - FINAL PROJECT </a:t>
            </a:r>
            <a:r>
              <a:rPr sz="5040">
                <a:solidFill>
                  <a:srgbClr val="276865"/>
                </a:solidFill>
              </a:rPr>
              <a:t>LINK PREDICTION IN BIPARTITE NETWORKS</a:t>
            </a:r>
          </a:p>
        </p:txBody>
      </p:sp>
      <p:sp>
        <p:nvSpPr>
          <p:cNvPr id="44" name="Shape 44"/>
          <p:cNvSpPr/>
          <p:nvPr>
            <p:ph type="body" idx="1"/>
          </p:nvPr>
        </p:nvSpPr>
        <p:spPr>
          <a:prstGeom prst="rect">
            <a:avLst/>
          </a:prstGeom>
        </p:spPr>
        <p:txBody>
          <a:bodyPr/>
          <a:lstStyle/>
          <a:p>
            <a:pPr lvl="0">
              <a:defRPr sz="1800">
                <a:solidFill>
                  <a:srgbClr val="000000"/>
                </a:solidFill>
              </a:defRPr>
            </a:pPr>
            <a:r>
              <a:rPr sz="2400">
                <a:solidFill>
                  <a:srgbClr val="414141"/>
                </a:solidFill>
              </a:rPr>
              <a:t>Anirudh Narasimhamurthy(u0941400)</a:t>
            </a:r>
            <a:endParaRPr sz="2400">
              <a:solidFill>
                <a:srgbClr val="414141"/>
              </a:solidFill>
            </a:endParaRPr>
          </a:p>
          <a:p>
            <a:pPr lvl="0">
              <a:defRPr sz="1800">
                <a:solidFill>
                  <a:srgbClr val="000000"/>
                </a:solidFill>
              </a:defRPr>
            </a:pPr>
            <a:r>
              <a:rPr sz="2400">
                <a:solidFill>
                  <a:srgbClr val="414141"/>
                </a:solidFill>
              </a:rPr>
              <a:t>Soumya Smruti Mishra(u0926085)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p>
            <a:pPr lvl="0">
              <a:defRPr sz="1800">
                <a:solidFill>
                  <a:srgbClr val="000000"/>
                </a:solidFill>
              </a:defRPr>
            </a:pPr>
            <a:r>
              <a:rPr sz="7000">
                <a:solidFill>
                  <a:srgbClr val="D93E2B"/>
                </a:solidFill>
              </a:rPr>
              <a:t>Similarity Metrics</a:t>
            </a:r>
          </a:p>
        </p:txBody>
      </p:sp>
      <p:sp>
        <p:nvSpPr>
          <p:cNvPr id="75" name="Shape 75"/>
          <p:cNvSpPr/>
          <p:nvPr>
            <p:ph type="body" idx="1"/>
          </p:nvPr>
        </p:nvSpPr>
        <p:spPr>
          <a:xfrm>
            <a:off x="508000" y="2161282"/>
            <a:ext cx="11988800" cy="6563618"/>
          </a:xfrm>
          <a:prstGeom prst="rect">
            <a:avLst/>
          </a:prstGeom>
        </p:spPr>
        <p:txBody>
          <a:bodyPr/>
          <a:lstStyle/>
          <a:p>
            <a:pPr lvl="0" marL="455803" indent="-455803" defTabSz="566674">
              <a:spcBef>
                <a:spcPts val="2300"/>
              </a:spcBef>
              <a:defRPr sz="1800">
                <a:solidFill>
                  <a:srgbClr val="000000"/>
                </a:solidFill>
              </a:defRPr>
            </a:pPr>
            <a:r>
              <a:rPr sz="2328">
                <a:solidFill>
                  <a:srgbClr val="414141"/>
                </a:solidFill>
              </a:rPr>
              <a:t>Similarity metrics which were used for link prediction[3] in normal graphs cannot be directly used for bipartite setting because neighbors of nodes on opposite sides of network  do not intersect.</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Instead we want both sets of nodes to contain same type of nodes. </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To do this, we chose the approach given in [4]. Two sets S(x)&amp; S(y) was chosen for our similarity metrics given nodes (x; y) on opposite sides of the graph.</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 S(x): nodes 2 hops away from x: This produces a set of nodes on the same side of the network as x because traveling distance 2 goes to the other side of the network and back again.</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 S(y): y's neighbors: These nodes are on the opposite of the graph of y, so they are on the same side as x.</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Thus both sets only contain nodes on x's side, so we can easily use them to compute distance metrics.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body" idx="1"/>
          </p:nvPr>
        </p:nvSpPr>
        <p:spPr>
          <a:prstGeom prst="rect">
            <a:avLst/>
          </a:prstGeom>
        </p:spPr>
        <p:txBody>
          <a:bodyPr/>
          <a:lstStyle/>
          <a:p>
            <a:pPr lvl="0" marL="0" indent="0" defTabSz="455675">
              <a:lnSpc>
                <a:spcPct val="90000"/>
              </a:lnSpc>
              <a:spcBef>
                <a:spcPts val="1200"/>
              </a:spcBef>
              <a:buClrTx/>
              <a:buSzTx/>
              <a:buFontTx/>
              <a:buNone/>
              <a:defRPr sz="1800">
                <a:solidFill>
                  <a:srgbClr val="000000"/>
                </a:solidFill>
              </a:defRPr>
            </a:pPr>
            <a:r>
              <a:rPr sz="3432">
                <a:solidFill>
                  <a:srgbClr val="D93E2B"/>
                </a:solidFill>
                <a:latin typeface="+mn-lt"/>
                <a:ea typeface="+mn-ea"/>
                <a:cs typeface="+mn-cs"/>
                <a:sym typeface="Bodoni SvtyTwo ITC TT-Book"/>
              </a:rPr>
              <a:t>Why the similarity measure works ?</a:t>
            </a:r>
            <a:endParaRPr sz="3432">
              <a:solidFill>
                <a:srgbClr val="D93E2B"/>
              </a:solidFill>
              <a:latin typeface="+mn-lt"/>
              <a:ea typeface="+mn-ea"/>
              <a:cs typeface="+mn-cs"/>
              <a:sym typeface="Bodoni SvtyTwo ITC TT-Book"/>
            </a:endParaRPr>
          </a:p>
          <a:p>
            <a:pPr lvl="0" marL="366522" indent="-366522" defTabSz="455675">
              <a:spcBef>
                <a:spcPts val="1800"/>
              </a:spcBef>
              <a:defRPr sz="1800">
                <a:solidFill>
                  <a:srgbClr val="000000"/>
                </a:solidFill>
              </a:defRPr>
            </a:pPr>
            <a:r>
              <a:rPr sz="1871">
                <a:solidFill>
                  <a:srgbClr val="414141"/>
                </a:solidFill>
              </a:rPr>
              <a:t>The intuition is that S(x) returns nodes which are similar to x since they are two hops away and on same side of the network or graph.</a:t>
            </a:r>
            <a:endParaRPr sz="1871">
              <a:solidFill>
                <a:srgbClr val="414141"/>
              </a:solidFill>
            </a:endParaRPr>
          </a:p>
          <a:p>
            <a:pPr lvl="0" marL="366522" indent="-366522" defTabSz="455675">
              <a:spcBef>
                <a:spcPts val="1800"/>
              </a:spcBef>
              <a:defRPr sz="1800">
                <a:solidFill>
                  <a:srgbClr val="000000"/>
                </a:solidFill>
              </a:defRPr>
            </a:pPr>
            <a:r>
              <a:rPr sz="1871">
                <a:solidFill>
                  <a:srgbClr val="414141"/>
                </a:solidFill>
              </a:rPr>
              <a:t>In other words users who review same hotels as you do are similar to you.</a:t>
            </a:r>
            <a:endParaRPr sz="1871">
              <a:solidFill>
                <a:srgbClr val="414141"/>
              </a:solidFill>
            </a:endParaRPr>
          </a:p>
          <a:p>
            <a:pPr lvl="0" marL="366522" indent="-366522" defTabSz="455675">
              <a:spcBef>
                <a:spcPts val="1800"/>
              </a:spcBef>
              <a:defRPr sz="1800">
                <a:solidFill>
                  <a:srgbClr val="000000"/>
                </a:solidFill>
              </a:defRPr>
            </a:pPr>
            <a:r>
              <a:rPr sz="1871">
                <a:solidFill>
                  <a:srgbClr val="414141"/>
                </a:solidFill>
              </a:rPr>
              <a:t>Thus if a lot of users review the same hotel y, i.e S(y) and users who review y has a large overlap with S(x) then you are likely to review that hotel too in the future.</a:t>
            </a:r>
            <a:endParaRPr sz="1871">
              <a:solidFill>
                <a:srgbClr val="414141"/>
              </a:solidFill>
            </a:endParaRPr>
          </a:p>
          <a:p>
            <a:pPr lvl="0" marL="0" indent="0" defTabSz="455675">
              <a:lnSpc>
                <a:spcPct val="90000"/>
              </a:lnSpc>
              <a:spcBef>
                <a:spcPts val="1200"/>
              </a:spcBef>
              <a:buClrTx/>
              <a:buSzTx/>
              <a:buFontTx/>
              <a:buNone/>
              <a:defRPr sz="1800">
                <a:solidFill>
                  <a:srgbClr val="000000"/>
                </a:solidFill>
              </a:defRPr>
            </a:pPr>
            <a:r>
              <a:rPr sz="3432" u="sng">
                <a:solidFill>
                  <a:srgbClr val="D93E2B"/>
                </a:solidFill>
                <a:latin typeface="Bodoni SvtyTwo ITC TT-Bold"/>
                <a:ea typeface="Bodoni SvtyTwo ITC TT-Bold"/>
                <a:cs typeface="Bodoni SvtyTwo ITC TT-Bold"/>
                <a:sym typeface="Bodoni SvtyTwo ITC TT-Bold"/>
              </a:rPr>
              <a:t>Similarity metrics used</a:t>
            </a:r>
            <a:endParaRPr sz="3432" u="sng">
              <a:solidFill>
                <a:srgbClr val="D93E2B"/>
              </a:solidFill>
              <a:latin typeface="Bodoni SvtyTwo ITC TT-Bold"/>
              <a:ea typeface="Bodoni SvtyTwo ITC TT-Bold"/>
              <a:cs typeface="Bodoni SvtyTwo ITC TT-Bold"/>
              <a:sym typeface="Bodoni SvtyTwo ITC TT-Bold"/>
            </a:endParaRPr>
          </a:p>
          <a:p>
            <a:pPr lvl="0" marL="366522" indent="-366522" defTabSz="455675">
              <a:spcBef>
                <a:spcPts val="1800"/>
              </a:spcBef>
              <a:defRPr sz="1800">
                <a:solidFill>
                  <a:srgbClr val="000000"/>
                </a:solidFill>
              </a:defRPr>
            </a:pPr>
            <a:endParaRPr sz="1871">
              <a:solidFill>
                <a:srgbClr val="414141"/>
              </a:solidFill>
            </a:endParaRPr>
          </a:p>
          <a:p>
            <a:pPr lvl="0" marL="366522" indent="-366522" defTabSz="455675">
              <a:spcBef>
                <a:spcPts val="1800"/>
              </a:spcBef>
              <a:defRPr sz="1800">
                <a:solidFill>
                  <a:srgbClr val="000000"/>
                </a:solidFill>
              </a:defRPr>
            </a:pPr>
            <a:endParaRPr sz="1871">
              <a:solidFill>
                <a:srgbClr val="414141"/>
              </a:solidFill>
            </a:endParaRPr>
          </a:p>
          <a:p>
            <a:pPr lvl="0" marL="366522" indent="-366522" defTabSz="455675">
              <a:spcBef>
                <a:spcPts val="1800"/>
              </a:spcBef>
              <a:defRPr sz="1800">
                <a:solidFill>
                  <a:srgbClr val="000000"/>
                </a:solidFill>
              </a:defRPr>
            </a:pPr>
            <a:endParaRPr sz="1871">
              <a:solidFill>
                <a:srgbClr val="414141"/>
              </a:solidFill>
            </a:endParaRPr>
          </a:p>
          <a:p>
            <a:pPr lvl="0" marL="366522" indent="-366522" defTabSz="455675">
              <a:spcBef>
                <a:spcPts val="1800"/>
              </a:spcBef>
              <a:defRPr sz="1800">
                <a:solidFill>
                  <a:srgbClr val="000000"/>
                </a:solidFill>
              </a:defRPr>
            </a:pPr>
            <a:r>
              <a:rPr sz="1871">
                <a:solidFill>
                  <a:srgbClr val="414141"/>
                </a:solidFill>
              </a:rPr>
              <a:t>These were the similarity metrics which we had used for link prediction in bipartite graphs.</a:t>
            </a:r>
            <a:endParaRPr sz="1871">
              <a:solidFill>
                <a:srgbClr val="414141"/>
              </a:solidFill>
            </a:endParaRPr>
          </a:p>
          <a:p>
            <a:pPr lvl="0" marL="366522" indent="-366522" defTabSz="455675">
              <a:spcBef>
                <a:spcPts val="1800"/>
              </a:spcBef>
              <a:defRPr sz="1800">
                <a:solidFill>
                  <a:srgbClr val="000000"/>
                </a:solidFill>
              </a:defRPr>
            </a:pPr>
            <a:r>
              <a:rPr sz="1871">
                <a:solidFill>
                  <a:srgbClr val="414141"/>
                </a:solidFill>
              </a:rPr>
              <a:t>With this similarity measure every candidate edge would be given a score or weight and the ones above a threshold would be used for predicting the existence of future links.</a:t>
            </a:r>
            <a:endParaRPr sz="1871">
              <a:solidFill>
                <a:srgbClr val="414141"/>
              </a:solidFill>
            </a:endParaRPr>
          </a:p>
        </p:txBody>
      </p:sp>
      <p:pic>
        <p:nvPicPr>
          <p:cNvPr id="78" name="Screen Shot 2015-12-06 at 10.41.38 PM.png"/>
          <p:cNvPicPr/>
          <p:nvPr/>
        </p:nvPicPr>
        <p:blipFill>
          <a:blip r:embed="rId2">
            <a:extLst/>
          </a:blip>
          <a:stretch>
            <a:fillRect/>
          </a:stretch>
        </p:blipFill>
        <p:spPr>
          <a:xfrm>
            <a:off x="2581097" y="4903837"/>
            <a:ext cx="4921606" cy="1215926"/>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a:defRPr sz="1800">
                <a:solidFill>
                  <a:srgbClr val="000000"/>
                </a:solidFill>
              </a:defRPr>
            </a:pPr>
            <a:r>
              <a:rPr sz="7000">
                <a:solidFill>
                  <a:srgbClr val="D93E2B"/>
                </a:solidFill>
              </a:rPr>
              <a:t>Low Rank Approximation or SVD</a:t>
            </a:r>
          </a:p>
        </p:txBody>
      </p:sp>
      <p:sp>
        <p:nvSpPr>
          <p:cNvPr id="81" name="Shape 81"/>
          <p:cNvSpPr/>
          <p:nvPr>
            <p:ph type="body" idx="1"/>
          </p:nvPr>
        </p:nvSpPr>
        <p:spPr>
          <a:xfrm>
            <a:off x="508000" y="2166193"/>
            <a:ext cx="11988800" cy="6558707"/>
          </a:xfrm>
          <a:prstGeom prst="rect">
            <a:avLst/>
          </a:prstGeom>
        </p:spPr>
        <p:txBody>
          <a:bodyPr/>
          <a:lstStyle/>
          <a:p>
            <a:pPr lvl="0" marL="455803" indent="-455803" defTabSz="566674">
              <a:spcBef>
                <a:spcPts val="2300"/>
              </a:spcBef>
              <a:defRPr sz="1800">
                <a:solidFill>
                  <a:srgbClr val="000000"/>
                </a:solidFill>
              </a:defRPr>
            </a:pPr>
            <a:r>
              <a:rPr sz="2328">
                <a:solidFill>
                  <a:srgbClr val="414141"/>
                </a:solidFill>
              </a:rPr>
              <a:t>Another way of viewing link prediction is to say it is a way of predicting new entries in the adjacency matrix of the graph.</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For large matrices like ours, computing a low rank matrix A_k of rank ‘k’ which approximates A is one of the common techniques.</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We used SVD for the approximation and this can be computed efficiently for small ‘k’ even for a large sparse matrix such as an adjacency matrix. (Scipy packages)</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The entries of the low rank approximation A_k is used as scores for candidate edges.</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Bipartite graph has nice properties : a) symmetric b)large number of entries are guaranteed to be zero.</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This allows us to compute SVD of user-hotel matrix instead of the adjacency matrix.</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We are effectively learning k-dimensional feature vectors for each user and each business such that the dot product between them is high if an edge is present.</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sz="1800">
                <a:solidFill>
                  <a:srgbClr val="000000"/>
                </a:solidFill>
              </a:defRPr>
            </a:pPr>
            <a:r>
              <a:rPr sz="7000">
                <a:solidFill>
                  <a:srgbClr val="D93E2B"/>
                </a:solidFill>
              </a:rPr>
              <a:t>Unsupervised Random Walk</a:t>
            </a:r>
          </a:p>
        </p:txBody>
      </p:sp>
      <p:sp>
        <p:nvSpPr>
          <p:cNvPr id="84" name="Shape 84"/>
          <p:cNvSpPr/>
          <p:nvPr>
            <p:ph type="body" idx="1"/>
          </p:nvPr>
        </p:nvSpPr>
        <p:spPr>
          <a:xfrm>
            <a:off x="508000" y="2175023"/>
            <a:ext cx="11988800" cy="6549877"/>
          </a:xfrm>
          <a:prstGeom prst="rect">
            <a:avLst/>
          </a:prstGeom>
        </p:spPr>
        <p:txBody>
          <a:bodyPr/>
          <a:lstStyle/>
          <a:p>
            <a:pPr lvl="0" marL="399415" indent="-399415" defTabSz="496570">
              <a:spcBef>
                <a:spcPts val="2000"/>
              </a:spcBef>
              <a:defRPr sz="1800">
                <a:solidFill>
                  <a:srgbClr val="000000"/>
                </a:solidFill>
              </a:defRPr>
            </a:pPr>
            <a:r>
              <a:rPr sz="2040">
                <a:solidFill>
                  <a:srgbClr val="414141"/>
                </a:solidFill>
              </a:rPr>
              <a:t>We used random walks to produce a score for each candidate edge (u,v).</a:t>
            </a:r>
            <a:endParaRPr sz="2040">
              <a:solidFill>
                <a:srgbClr val="414141"/>
              </a:solidFill>
            </a:endParaRPr>
          </a:p>
          <a:p>
            <a:pPr lvl="0" marL="399415" indent="-399415" defTabSz="496570">
              <a:spcBef>
                <a:spcPts val="2000"/>
              </a:spcBef>
              <a:defRPr sz="1800">
                <a:solidFill>
                  <a:srgbClr val="000000"/>
                </a:solidFill>
              </a:defRPr>
            </a:pPr>
            <a:r>
              <a:rPr sz="2040">
                <a:solidFill>
                  <a:srgbClr val="414141"/>
                </a:solidFill>
              </a:rPr>
              <a:t>Suppose each edge (u, v)  belongs to E is assigned a weight w(u,v). Then each edge (u, v)  belongs to E can be assigned a transition probability M_(u,v) = w(u, v)/d(u) where</a:t>
            </a:r>
            <a:endParaRPr sz="2040">
              <a:solidFill>
                <a:srgbClr val="414141"/>
              </a:solidFill>
            </a:endParaRPr>
          </a:p>
          <a:p>
            <a:pPr lvl="0" marL="399415" indent="-399415" defTabSz="496570">
              <a:spcBef>
                <a:spcPts val="2000"/>
              </a:spcBef>
              <a:defRPr sz="1800">
                <a:solidFill>
                  <a:srgbClr val="000000"/>
                </a:solidFill>
              </a:defRPr>
            </a:pPr>
            <a:endParaRPr sz="2040">
              <a:solidFill>
                <a:srgbClr val="414141"/>
              </a:solidFill>
            </a:endParaRPr>
          </a:p>
          <a:p>
            <a:pPr lvl="0" marL="399415" indent="-399415" defTabSz="496570">
              <a:spcBef>
                <a:spcPts val="2000"/>
              </a:spcBef>
              <a:defRPr sz="1800">
                <a:solidFill>
                  <a:srgbClr val="000000"/>
                </a:solidFill>
              </a:defRPr>
            </a:pPr>
            <a:endParaRPr sz="2040">
              <a:solidFill>
                <a:srgbClr val="414141"/>
              </a:solidFill>
            </a:endParaRPr>
          </a:p>
          <a:p>
            <a:pPr lvl="0" marL="399415" indent="-399415" defTabSz="496570">
              <a:spcBef>
                <a:spcPts val="2000"/>
              </a:spcBef>
              <a:defRPr sz="1800">
                <a:solidFill>
                  <a:srgbClr val="000000"/>
                </a:solidFill>
              </a:defRPr>
            </a:pPr>
            <a:r>
              <a:rPr sz="2040">
                <a:solidFill>
                  <a:srgbClr val="414141"/>
                </a:solidFill>
              </a:rPr>
              <a:t>These transition probabilities tell us or help us in the random traversal of the graph.</a:t>
            </a:r>
            <a:endParaRPr sz="2040">
              <a:solidFill>
                <a:srgbClr val="414141"/>
              </a:solidFill>
            </a:endParaRPr>
          </a:p>
          <a:p>
            <a:pPr lvl="0" marL="399415" indent="-399415" defTabSz="496570">
              <a:spcBef>
                <a:spcPts val="2000"/>
              </a:spcBef>
              <a:defRPr sz="1800">
                <a:solidFill>
                  <a:srgbClr val="000000"/>
                </a:solidFill>
              </a:defRPr>
            </a:pPr>
            <a:r>
              <a:rPr sz="2040">
                <a:solidFill>
                  <a:srgbClr val="414141"/>
                </a:solidFill>
              </a:rPr>
              <a:t>And so when we do this for  a long time, we would know which nodes we would tend to visit by this process. We use the stationary distribution p_s</a:t>
            </a:r>
            <a:endParaRPr sz="2040">
              <a:solidFill>
                <a:srgbClr val="414141"/>
              </a:solidFill>
            </a:endParaRPr>
          </a:p>
          <a:p>
            <a:pPr lvl="0" marL="399415" indent="-399415" defTabSz="496570">
              <a:spcBef>
                <a:spcPts val="2000"/>
              </a:spcBef>
              <a:defRPr sz="1800">
                <a:solidFill>
                  <a:srgbClr val="000000"/>
                </a:solidFill>
              </a:defRPr>
            </a:pPr>
            <a:r>
              <a:rPr sz="2040">
                <a:solidFill>
                  <a:srgbClr val="414141"/>
                </a:solidFill>
              </a:rPr>
              <a:t>We used simple heuristically chosen edge weights instead of learning the weights in a supervised way. Intuitively, we want links that are more relevant to have higher weight for the random walk. To capture this, we weighted edges that were created more recently higher.</a:t>
            </a:r>
            <a:endParaRPr sz="2040">
              <a:solidFill>
                <a:srgbClr val="414141"/>
              </a:solidFill>
            </a:endParaRPr>
          </a:p>
          <a:p>
            <a:pPr lvl="0" marL="399415" indent="-399415" defTabSz="496570">
              <a:spcBef>
                <a:spcPts val="2000"/>
              </a:spcBef>
              <a:defRPr sz="1800">
                <a:solidFill>
                  <a:srgbClr val="000000"/>
                </a:solidFill>
              </a:defRPr>
            </a:pPr>
            <a:r>
              <a:rPr sz="2040">
                <a:solidFill>
                  <a:srgbClr val="414141"/>
                </a:solidFill>
              </a:rPr>
              <a:t>Specifically, we gave each edge a weight of w_uv = 1=(c+a_uv) where a_uv is the age of the edge (u, v) and c is a positive constant.</a:t>
            </a:r>
          </a:p>
        </p:txBody>
      </p:sp>
      <p:pic>
        <p:nvPicPr>
          <p:cNvPr id="85" name="Screen Shot 2015-12-06 at 11.52.18 PM.png"/>
          <p:cNvPicPr/>
          <p:nvPr/>
        </p:nvPicPr>
        <p:blipFill>
          <a:blip r:embed="rId2">
            <a:extLst/>
          </a:blip>
          <a:stretch>
            <a:fillRect/>
          </a:stretch>
        </p:blipFill>
        <p:spPr>
          <a:xfrm>
            <a:off x="2794748" y="3784600"/>
            <a:ext cx="4976904" cy="733922"/>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a:lstStyle>
            <a:lvl1pPr defTabSz="549148">
              <a:spcBef>
                <a:spcPts val="1500"/>
              </a:spcBef>
              <a:defRPr sz="6580"/>
            </a:lvl1pPr>
          </a:lstStyle>
          <a:p>
            <a:pPr lvl="0">
              <a:defRPr sz="1800">
                <a:solidFill>
                  <a:srgbClr val="000000"/>
                </a:solidFill>
              </a:defRPr>
            </a:pPr>
            <a:r>
              <a:rPr sz="6580">
                <a:solidFill>
                  <a:srgbClr val="D93E2B"/>
                </a:solidFill>
              </a:rPr>
              <a:t>Supervised Binary Classifier(xgboost)</a:t>
            </a:r>
          </a:p>
        </p:txBody>
      </p:sp>
      <p:sp>
        <p:nvSpPr>
          <p:cNvPr id="88" name="Shape 88"/>
          <p:cNvSpPr/>
          <p:nvPr>
            <p:ph type="body" idx="1"/>
          </p:nvPr>
        </p:nvSpPr>
        <p:spPr>
          <a:xfrm>
            <a:off x="508000" y="2166193"/>
            <a:ext cx="11988800" cy="6558707"/>
          </a:xfrm>
          <a:prstGeom prst="rect">
            <a:avLst/>
          </a:prstGeom>
        </p:spPr>
        <p:txBody>
          <a:bodyPr/>
          <a:lstStyle/>
          <a:p>
            <a:pPr lvl="0" marL="469900" indent="-469900">
              <a:defRPr sz="1800">
                <a:solidFill>
                  <a:srgbClr val="000000"/>
                </a:solidFill>
              </a:defRPr>
            </a:pPr>
            <a:r>
              <a:rPr sz="2400">
                <a:solidFill>
                  <a:srgbClr val="414141"/>
                </a:solidFill>
              </a:rPr>
              <a:t>Binary classifier can also be used for link prediction.</a:t>
            </a:r>
            <a:endParaRPr sz="2400">
              <a:solidFill>
                <a:srgbClr val="414141"/>
              </a:solidFill>
            </a:endParaRPr>
          </a:p>
          <a:p>
            <a:pPr lvl="0" marL="469900" indent="-469900">
              <a:defRPr sz="1800">
                <a:solidFill>
                  <a:srgbClr val="000000"/>
                </a:solidFill>
              </a:defRPr>
            </a:pPr>
            <a:r>
              <a:rPr sz="2400">
                <a:solidFill>
                  <a:srgbClr val="414141"/>
                </a:solidFill>
              </a:rPr>
              <a:t>The primary task of the classifier would be to predict, given two nodes, whether a link will occur between them in the future.</a:t>
            </a:r>
            <a:endParaRPr sz="2400">
              <a:solidFill>
                <a:srgbClr val="414141"/>
              </a:solidFill>
            </a:endParaRPr>
          </a:p>
          <a:p>
            <a:pPr lvl="0" marL="469900" indent="-469900">
              <a:defRPr sz="1800">
                <a:solidFill>
                  <a:srgbClr val="000000"/>
                </a:solidFill>
              </a:defRPr>
            </a:pPr>
            <a:r>
              <a:rPr sz="2400">
                <a:solidFill>
                  <a:srgbClr val="414141"/>
                </a:solidFill>
              </a:rPr>
              <a:t>Several considerations : SVM,  Logistic Regression, Random Forests etc. </a:t>
            </a:r>
            <a:endParaRPr sz="2400">
              <a:solidFill>
                <a:srgbClr val="414141"/>
              </a:solidFill>
            </a:endParaRPr>
          </a:p>
          <a:p>
            <a:pPr lvl="0" marL="469900" indent="-469900">
              <a:defRPr sz="1800">
                <a:solidFill>
                  <a:srgbClr val="000000"/>
                </a:solidFill>
              </a:defRPr>
            </a:pPr>
            <a:r>
              <a:rPr sz="2400">
                <a:solidFill>
                  <a:srgbClr val="414141"/>
                </a:solidFill>
              </a:rPr>
              <a:t>But we decided to implement xgboost algorithm</a:t>
            </a:r>
            <a:endParaRPr sz="2400">
              <a:solidFill>
                <a:srgbClr val="414141"/>
              </a:solidFill>
            </a:endParaRPr>
          </a:p>
          <a:p>
            <a:pPr lvl="0" marL="469900" indent="-469900">
              <a:defRPr sz="1800">
                <a:solidFill>
                  <a:srgbClr val="000000"/>
                </a:solidFill>
              </a:defRPr>
            </a:pPr>
            <a:r>
              <a:rPr sz="2400">
                <a:solidFill>
                  <a:srgbClr val="414141"/>
                </a:solidFill>
              </a:rPr>
              <a:t>&lt;EXPLANATION HERE&gt;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solidFill>
                  <a:srgbClr val="000000"/>
                </a:solidFill>
              </a:defRPr>
            </a:pPr>
            <a:r>
              <a:rPr sz="7000">
                <a:solidFill>
                  <a:srgbClr val="D93E2B"/>
                </a:solidFill>
              </a:rPr>
              <a:t>Results and Evaluation</a:t>
            </a:r>
          </a:p>
        </p:txBody>
      </p:sp>
      <p:sp>
        <p:nvSpPr>
          <p:cNvPr id="91" name="Shape 91"/>
          <p:cNvSpPr/>
          <p:nvPr>
            <p:ph type="body" idx="1"/>
          </p:nvPr>
        </p:nvSpPr>
        <p:spPr>
          <a:xfrm>
            <a:off x="508000" y="2167284"/>
            <a:ext cx="11988800" cy="6557616"/>
          </a:xfrm>
          <a:prstGeom prst="rect">
            <a:avLst/>
          </a:prstGeom>
        </p:spPr>
        <p:txBody>
          <a:bodyPr/>
          <a:lstStyle/>
          <a:p>
            <a:pPr lvl="0" marL="446405" indent="-446405" defTabSz="554990">
              <a:spcBef>
                <a:spcPts val="2200"/>
              </a:spcBef>
              <a:defRPr sz="1800">
                <a:solidFill>
                  <a:srgbClr val="000000"/>
                </a:solidFill>
              </a:defRPr>
            </a:pPr>
            <a:r>
              <a:rPr sz="2280">
                <a:solidFill>
                  <a:srgbClr val="414141"/>
                </a:solidFill>
              </a:rPr>
              <a:t>To predict if an edge will exist between two nodes at a later point in time, we created test and training examples in the given dataset by creating snapshot at time intervals t and t’.</a:t>
            </a:r>
            <a:endParaRPr sz="2280">
              <a:solidFill>
                <a:srgbClr val="414141"/>
              </a:solidFill>
            </a:endParaRPr>
          </a:p>
          <a:p>
            <a:pPr lvl="0" marL="446405" indent="-446405" defTabSz="554990">
              <a:spcBef>
                <a:spcPts val="2200"/>
              </a:spcBef>
              <a:defRPr sz="1800">
                <a:solidFill>
                  <a:srgbClr val="000000"/>
                </a:solidFill>
              </a:defRPr>
            </a:pPr>
            <a:r>
              <a:rPr sz="2280">
                <a:solidFill>
                  <a:srgbClr val="414141"/>
                </a:solidFill>
              </a:rPr>
              <a:t>Train them on ‘x’ examples and then predict for the test examples whose labels we would already know, so we can verify the correctness and accuracy of the classifier.</a:t>
            </a:r>
            <a:endParaRPr sz="2280">
              <a:solidFill>
                <a:srgbClr val="414141"/>
              </a:solidFill>
            </a:endParaRPr>
          </a:p>
          <a:p>
            <a:pPr lvl="0" marL="446405" indent="-446405" defTabSz="554990">
              <a:spcBef>
                <a:spcPts val="2200"/>
              </a:spcBef>
              <a:defRPr sz="1800">
                <a:solidFill>
                  <a:srgbClr val="000000"/>
                </a:solidFill>
              </a:defRPr>
            </a:pPr>
            <a:r>
              <a:rPr sz="2280">
                <a:solidFill>
                  <a:srgbClr val="414141"/>
                </a:solidFill>
              </a:rPr>
              <a:t>This neatly models the real life scenario where you would only have prior information and need to predict the future values.</a:t>
            </a:r>
            <a:endParaRPr sz="2280">
              <a:solidFill>
                <a:srgbClr val="414141"/>
              </a:solidFill>
            </a:endParaRPr>
          </a:p>
          <a:p>
            <a:pPr lvl="0" marL="446405" indent="-446405" defTabSz="554990">
              <a:spcBef>
                <a:spcPts val="2200"/>
              </a:spcBef>
              <a:defRPr sz="1800">
                <a:solidFill>
                  <a:srgbClr val="000000"/>
                </a:solidFill>
              </a:defRPr>
            </a:pPr>
            <a:r>
              <a:rPr b="1" sz="2280" u="sng">
                <a:solidFill>
                  <a:srgbClr val="414141"/>
                </a:solidFill>
              </a:rPr>
              <a:t>Issues: </a:t>
            </a:r>
            <a:r>
              <a:rPr sz="2280">
                <a:solidFill>
                  <a:srgbClr val="414141"/>
                </a:solidFill>
              </a:rPr>
              <a:t>Because of the huge size of the graph, predicting presence or absence of an edge forming between every pair of nodes is computationally infeasible even with sophisticated big data techniques.</a:t>
            </a:r>
            <a:endParaRPr sz="2280">
              <a:solidFill>
                <a:srgbClr val="414141"/>
              </a:solidFill>
            </a:endParaRPr>
          </a:p>
          <a:p>
            <a:pPr lvl="0" marL="446405" indent="-446405" defTabSz="554990">
              <a:spcBef>
                <a:spcPts val="2200"/>
              </a:spcBef>
              <a:defRPr sz="1800">
                <a:solidFill>
                  <a:srgbClr val="000000"/>
                </a:solidFill>
              </a:defRPr>
            </a:pPr>
            <a:r>
              <a:rPr sz="2280">
                <a:solidFill>
                  <a:srgbClr val="414141"/>
                </a:solidFill>
              </a:rPr>
              <a:t>So two levels of filtering were done: 1) User-level where we select only users whose last written review was within six months from current date. 2)Hotel-level filtering, where we only take hotels which are at a distance of 3 from the current user as candidate edges.</a:t>
            </a:r>
            <a:endParaRPr sz="2280">
              <a:solidFill>
                <a:srgbClr val="414141"/>
              </a:solidFill>
            </a:endParaRPr>
          </a:p>
          <a:p>
            <a:pPr lvl="0" marL="446405" indent="-446405" defTabSz="554990">
              <a:spcBef>
                <a:spcPts val="2200"/>
              </a:spcBef>
              <a:defRPr sz="1800">
                <a:solidFill>
                  <a:srgbClr val="000000"/>
                </a:solidFill>
              </a:defRPr>
            </a:pPr>
            <a:r>
              <a:rPr sz="2280">
                <a:solidFill>
                  <a:srgbClr val="414141"/>
                </a:solidFill>
              </a:rPr>
              <a:t>Evaluation Metrics (To be done): Area under curve and user precision at 20*.</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solidFill>
                  <a:srgbClr val="000000"/>
                </a:solidFill>
              </a:defRPr>
            </a:pPr>
            <a:r>
              <a:rPr sz="7000">
                <a:solidFill>
                  <a:srgbClr val="D93E2B"/>
                </a:solidFill>
              </a:rPr>
              <a:t>References</a:t>
            </a:r>
          </a:p>
        </p:txBody>
      </p:sp>
      <p:sp>
        <p:nvSpPr>
          <p:cNvPr id="94" name="Shape 94"/>
          <p:cNvSpPr/>
          <p:nvPr>
            <p:ph type="body" idx="1"/>
          </p:nvPr>
        </p:nvSpPr>
        <p:spPr>
          <a:xfrm>
            <a:off x="508000" y="2178050"/>
            <a:ext cx="11988800" cy="6546850"/>
          </a:xfrm>
          <a:prstGeom prst="rect">
            <a:avLst/>
          </a:prstGeom>
        </p:spPr>
        <p:txBody>
          <a:bodyPr/>
          <a:lstStyle/>
          <a:p>
            <a:pPr lvl="0">
              <a:defRPr sz="1800">
                <a:solidFill>
                  <a:srgbClr val="000000"/>
                </a:solidFill>
              </a:defRPr>
            </a:pPr>
            <a:endParaRPr sz="3600">
              <a:solidFill>
                <a:srgbClr val="414141"/>
              </a:solidFill>
            </a:endParaRPr>
          </a:p>
          <a:p>
            <a:pPr lvl="0" marL="469900" indent="-469900">
              <a:defRPr sz="1800">
                <a:solidFill>
                  <a:srgbClr val="000000"/>
                </a:solidFill>
              </a:defRPr>
            </a:pPr>
            <a:r>
              <a:rPr sz="2000">
                <a:solidFill>
                  <a:srgbClr val="414141"/>
                </a:solidFill>
              </a:rPr>
              <a:t>[1] N. Benchettara, R. Kanawati, C. Rouveirol. Supervised Machine Learning applied to Link Pre-diction in Bipartite Social Networks. In Proceedings of the International Conference on Advances in Social Network Analysis and Mining. IEEE, Los Alamitos, CA, 326-330, 2010.</a:t>
            </a:r>
            <a:endParaRPr sz="2000">
              <a:solidFill>
                <a:srgbClr val="414141"/>
              </a:solidFill>
            </a:endParaRPr>
          </a:p>
          <a:p>
            <a:pPr lvl="0" marL="469900" indent="-469900">
              <a:defRPr sz="1800">
                <a:solidFill>
                  <a:srgbClr val="000000"/>
                </a:solidFill>
              </a:defRPr>
            </a:pPr>
            <a:r>
              <a:rPr sz="2000">
                <a:solidFill>
                  <a:srgbClr val="414141"/>
                </a:solidFill>
              </a:rPr>
              <a:t>[2] </a:t>
            </a:r>
            <a:r>
              <a:rPr sz="2000" u="sng">
                <a:solidFill>
                  <a:srgbClr val="414141"/>
                </a:solidFill>
                <a:hlinkClick r:id="rId2" invalidUrl="" action="" tgtFrame="" tooltip="" history="1" highlightClick="0" endSnd="0"/>
              </a:rPr>
              <a:t>http://times.cs.uiuc.edu/~wang296/Data/</a:t>
            </a:r>
            <a:endParaRPr sz="2000">
              <a:solidFill>
                <a:srgbClr val="414141"/>
              </a:solidFill>
            </a:endParaRPr>
          </a:p>
          <a:p>
            <a:pPr lvl="0" marL="469900" indent="-469900">
              <a:defRPr sz="1800">
                <a:solidFill>
                  <a:srgbClr val="000000"/>
                </a:solidFill>
              </a:defRPr>
            </a:pPr>
            <a:r>
              <a:rPr sz="2000">
                <a:solidFill>
                  <a:srgbClr val="414141"/>
                </a:solidFill>
              </a:rPr>
              <a:t>[3] D. Liben-Nowell and J. Kleinberg. The link prediction problem for social networks. In 12th CIKM,pages 556-559, 2003.</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solidFill>
                  <a:srgbClr val="000000"/>
                </a:solidFill>
              </a:defRPr>
            </a:pPr>
            <a:r>
              <a:rPr sz="7000">
                <a:solidFill>
                  <a:srgbClr val="D93E2B"/>
                </a:solidFill>
              </a:rPr>
              <a:t>Inspiration and Objective</a:t>
            </a:r>
          </a:p>
        </p:txBody>
      </p:sp>
      <p:sp>
        <p:nvSpPr>
          <p:cNvPr id="47" name="Shape 47"/>
          <p:cNvSpPr/>
          <p:nvPr>
            <p:ph type="body" idx="1"/>
          </p:nvPr>
        </p:nvSpPr>
        <p:spPr>
          <a:xfrm>
            <a:off x="508000" y="2178050"/>
            <a:ext cx="11988800" cy="6546850"/>
          </a:xfrm>
          <a:prstGeom prst="rect">
            <a:avLst/>
          </a:prstGeom>
        </p:spPr>
        <p:txBody>
          <a:bodyPr/>
          <a:lstStyle/>
          <a:p>
            <a:pPr lvl="0" marL="455803" indent="-455803" defTabSz="566674">
              <a:spcBef>
                <a:spcPts val="2300"/>
              </a:spcBef>
              <a:defRPr sz="1800">
                <a:solidFill>
                  <a:srgbClr val="000000"/>
                </a:solidFill>
              </a:defRPr>
            </a:pPr>
            <a:r>
              <a:rPr sz="2328">
                <a:solidFill>
                  <a:srgbClr val="414141"/>
                </a:solidFill>
              </a:rPr>
              <a:t>Predicting when new connections will be created in a particular graph at some point in the future.</a:t>
            </a:r>
            <a:endParaRPr sz="2328">
              <a:solidFill>
                <a:srgbClr val="414141"/>
              </a:solidFill>
            </a:endParaRPr>
          </a:p>
          <a:p>
            <a:pPr lvl="0" marL="455803" indent="-455803" defTabSz="566674">
              <a:spcBef>
                <a:spcPts val="2300"/>
              </a:spcBef>
              <a:defRPr sz="1800">
                <a:solidFill>
                  <a:srgbClr val="000000"/>
                </a:solidFill>
              </a:defRPr>
            </a:pPr>
            <a:r>
              <a:rPr b="1" sz="2328" u="sng">
                <a:solidFill>
                  <a:srgbClr val="414141"/>
                </a:solidFill>
              </a:rPr>
              <a:t>Why is that important  ?</a:t>
            </a:r>
            <a:r>
              <a:rPr sz="2328">
                <a:solidFill>
                  <a:srgbClr val="414141"/>
                </a:solidFill>
              </a:rPr>
              <a:t> Importance lies in the fact that it has varied applications in defense, banking and even in social networks.</a:t>
            </a:r>
            <a:endParaRPr sz="2328">
              <a:solidFill>
                <a:srgbClr val="414141"/>
              </a:solidFill>
            </a:endParaRPr>
          </a:p>
          <a:p>
            <a:pPr lvl="0" marL="455803" indent="-455803" defTabSz="566674">
              <a:spcBef>
                <a:spcPts val="2300"/>
              </a:spcBef>
              <a:defRPr sz="1800">
                <a:solidFill>
                  <a:srgbClr val="000000"/>
                </a:solidFill>
              </a:defRPr>
            </a:pPr>
            <a:r>
              <a:rPr sz="2328">
                <a:solidFill>
                  <a:srgbClr val="414141"/>
                </a:solidFill>
              </a:rPr>
              <a:t>Most of the current research in link prediction is for prediction on graphs with one type of node.</a:t>
            </a:r>
            <a:endParaRPr sz="2328">
              <a:solidFill>
                <a:srgbClr val="414141"/>
              </a:solidFill>
            </a:endParaRPr>
          </a:p>
          <a:p>
            <a:pPr lvl="0" marL="455803" indent="-455803" defTabSz="566674">
              <a:spcBef>
                <a:spcPts val="2300"/>
              </a:spcBef>
              <a:defRPr sz="1800">
                <a:solidFill>
                  <a:srgbClr val="000000"/>
                </a:solidFill>
              </a:defRPr>
            </a:pPr>
            <a:r>
              <a:rPr b="1" sz="2328" u="sng">
                <a:solidFill>
                  <a:srgbClr val="414141"/>
                </a:solidFill>
              </a:rPr>
              <a:t>Ex:</a:t>
            </a:r>
            <a:r>
              <a:rPr sz="2328">
                <a:solidFill>
                  <a:srgbClr val="414141"/>
                </a:solidFill>
              </a:rPr>
              <a:t> Predicting if someone would someone else as friend on Facebook or if X would follow Y on Twitter or if A would connect with B on LinkedIn.</a:t>
            </a:r>
            <a:endParaRPr sz="2328">
              <a:solidFill>
                <a:srgbClr val="414141"/>
              </a:solidFill>
            </a:endParaRPr>
          </a:p>
          <a:p>
            <a:pPr lvl="0" marL="455803" indent="-455803" defTabSz="566674">
              <a:spcBef>
                <a:spcPts val="2300"/>
              </a:spcBef>
              <a:defRPr sz="1800">
                <a:solidFill>
                  <a:srgbClr val="000000"/>
                </a:solidFill>
              </a:defRPr>
            </a:pPr>
            <a:r>
              <a:rPr b="1" sz="2328" u="sng">
                <a:solidFill>
                  <a:srgbClr val="414141"/>
                </a:solidFill>
              </a:rPr>
              <a:t>Objective: </a:t>
            </a:r>
            <a:r>
              <a:rPr sz="2328">
                <a:solidFill>
                  <a:srgbClr val="414141"/>
                </a:solidFill>
              </a:rPr>
              <a:t>Try to modify the algorithms used for these type of graphs so that they can be applied to Bipartite Graphs.</a:t>
            </a:r>
            <a:endParaRPr sz="2328">
              <a:solidFill>
                <a:srgbClr val="414141"/>
              </a:solidFill>
            </a:endParaRPr>
          </a:p>
          <a:p>
            <a:pPr lvl="0" marL="455803" indent="-455803" defTabSz="566674">
              <a:spcBef>
                <a:spcPts val="2300"/>
              </a:spcBef>
              <a:defRPr sz="1800">
                <a:solidFill>
                  <a:srgbClr val="000000"/>
                </a:solidFill>
              </a:defRPr>
            </a:pPr>
            <a:r>
              <a:rPr b="1" sz="2328" u="sng">
                <a:solidFill>
                  <a:srgbClr val="414141"/>
                </a:solidFill>
              </a:rPr>
              <a:t>Definition</a:t>
            </a:r>
            <a:r>
              <a:rPr sz="2328">
                <a:solidFill>
                  <a:srgbClr val="414141"/>
                </a:solidFill>
              </a:rPr>
              <a:t>:A bipartite graph, also called a bigraph, is a set of graph vertices decomposed into two disjoint sets such that no two graph vertices within the same set are adjacent.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solidFill>
                  <a:srgbClr val="000000"/>
                </a:solidFill>
              </a:defRPr>
            </a:pPr>
            <a:r>
              <a:rPr sz="7000">
                <a:solidFill>
                  <a:srgbClr val="D93E2B"/>
                </a:solidFill>
              </a:rPr>
              <a:t>Prior Work</a:t>
            </a:r>
          </a:p>
        </p:txBody>
      </p:sp>
      <p:sp>
        <p:nvSpPr>
          <p:cNvPr id="50" name="Shape 50"/>
          <p:cNvSpPr/>
          <p:nvPr>
            <p:ph type="body" idx="1"/>
          </p:nvPr>
        </p:nvSpPr>
        <p:spPr>
          <a:xfrm>
            <a:off x="508000" y="2153493"/>
            <a:ext cx="11988800" cy="6571407"/>
          </a:xfrm>
          <a:prstGeom prst="rect">
            <a:avLst/>
          </a:prstGeom>
        </p:spPr>
        <p:txBody>
          <a:bodyPr/>
          <a:lstStyle/>
          <a:p>
            <a:pPr lvl="0" marL="437006" indent="-437006" defTabSz="543305">
              <a:spcBef>
                <a:spcPts val="2200"/>
              </a:spcBef>
              <a:defRPr sz="1800">
                <a:solidFill>
                  <a:srgbClr val="000000"/>
                </a:solidFill>
              </a:defRPr>
            </a:pPr>
            <a:endParaRPr sz="3348">
              <a:solidFill>
                <a:srgbClr val="414141"/>
              </a:solidFill>
            </a:endParaRPr>
          </a:p>
          <a:p>
            <a:pPr lvl="0" marL="437007" indent="-437007" defTabSz="543305">
              <a:spcBef>
                <a:spcPts val="2200"/>
              </a:spcBef>
              <a:defRPr sz="1800">
                <a:solidFill>
                  <a:srgbClr val="000000"/>
                </a:solidFill>
              </a:defRPr>
            </a:pPr>
            <a:r>
              <a:rPr sz="2232">
                <a:solidFill>
                  <a:srgbClr val="414141"/>
                </a:solidFill>
              </a:rPr>
              <a:t>Extensive work has been done on link prediction in general but not much with respect to bipartite graphs.</a:t>
            </a:r>
            <a:endParaRPr sz="2232">
              <a:solidFill>
                <a:srgbClr val="414141"/>
              </a:solidFill>
            </a:endParaRPr>
          </a:p>
          <a:p>
            <a:pPr lvl="0" marL="437007" indent="-437007" defTabSz="543305">
              <a:spcBef>
                <a:spcPts val="2200"/>
              </a:spcBef>
              <a:defRPr sz="1800">
                <a:solidFill>
                  <a:srgbClr val="000000"/>
                </a:solidFill>
              </a:defRPr>
            </a:pPr>
            <a:r>
              <a:rPr sz="2232">
                <a:solidFill>
                  <a:srgbClr val="414141"/>
                </a:solidFill>
              </a:rPr>
              <a:t>Experiment with node similarity metrics including Graph Distance, Common Neighbors, Jaccard’s Coefficient.</a:t>
            </a:r>
            <a:endParaRPr sz="2232">
              <a:solidFill>
                <a:srgbClr val="414141"/>
              </a:solidFill>
            </a:endParaRPr>
          </a:p>
          <a:p>
            <a:pPr lvl="0" marL="437007" indent="-437007" defTabSz="543305">
              <a:spcBef>
                <a:spcPts val="2200"/>
              </a:spcBef>
              <a:defRPr sz="1800">
                <a:solidFill>
                  <a:srgbClr val="000000"/>
                </a:solidFill>
              </a:defRPr>
            </a:pPr>
            <a:r>
              <a:rPr sz="2232">
                <a:solidFill>
                  <a:srgbClr val="414141"/>
                </a:solidFill>
              </a:rPr>
              <a:t>Low-rank matrix approximation.</a:t>
            </a:r>
            <a:endParaRPr sz="2232">
              <a:solidFill>
                <a:srgbClr val="414141"/>
              </a:solidFill>
            </a:endParaRPr>
          </a:p>
          <a:p>
            <a:pPr lvl="0" marL="437007" indent="-437007" defTabSz="543305">
              <a:spcBef>
                <a:spcPts val="2200"/>
              </a:spcBef>
              <a:defRPr sz="1800">
                <a:solidFill>
                  <a:srgbClr val="000000"/>
                </a:solidFill>
              </a:defRPr>
            </a:pPr>
            <a:r>
              <a:rPr sz="2232">
                <a:solidFill>
                  <a:srgbClr val="414141"/>
                </a:solidFill>
              </a:rPr>
              <a:t>The challenge would be to adapt these measures to make it work for bipartite graphs.</a:t>
            </a:r>
            <a:endParaRPr sz="2232">
              <a:solidFill>
                <a:srgbClr val="414141"/>
              </a:solidFill>
            </a:endParaRPr>
          </a:p>
          <a:p>
            <a:pPr lvl="0" marL="437007" indent="-437007" defTabSz="543305">
              <a:spcBef>
                <a:spcPts val="2200"/>
              </a:spcBef>
              <a:defRPr sz="1800">
                <a:solidFill>
                  <a:srgbClr val="000000"/>
                </a:solidFill>
              </a:defRPr>
            </a:pPr>
            <a:r>
              <a:rPr sz="2232">
                <a:solidFill>
                  <a:srgbClr val="414141"/>
                </a:solidFill>
              </a:rPr>
              <a:t>Another challenge is to build a model which combines information about node and edge attributes in a principled way. Supervised learning methods are generally used and supervised random walks  are used.</a:t>
            </a:r>
            <a:endParaRPr sz="2232">
              <a:solidFill>
                <a:srgbClr val="414141"/>
              </a:solidFill>
            </a:endParaRPr>
          </a:p>
          <a:p>
            <a:pPr lvl="0" marL="437007" indent="-437007" defTabSz="543305">
              <a:spcBef>
                <a:spcPts val="2200"/>
              </a:spcBef>
              <a:defRPr sz="1800">
                <a:solidFill>
                  <a:srgbClr val="000000"/>
                </a:solidFill>
              </a:defRPr>
            </a:pPr>
            <a:r>
              <a:rPr sz="2232">
                <a:solidFill>
                  <a:srgbClr val="414141"/>
                </a:solidFill>
              </a:rPr>
              <a:t>Bencehttera et al [1] describe how common link prediction measures can be used as features in bipartite setting.</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508000" y="620613"/>
            <a:ext cx="11988800" cy="1065362"/>
          </a:xfrm>
          <a:prstGeom prst="rect">
            <a:avLst/>
          </a:prstGeom>
        </p:spPr>
        <p:txBody>
          <a:bodyPr/>
          <a:lstStyle>
            <a:lvl1pPr defTabSz="525779">
              <a:spcBef>
                <a:spcPts val="1400"/>
              </a:spcBef>
              <a:defRPr sz="6300"/>
            </a:lvl1pPr>
          </a:lstStyle>
          <a:p>
            <a:pPr lvl="0">
              <a:defRPr sz="1800">
                <a:solidFill>
                  <a:srgbClr val="000000"/>
                </a:solidFill>
              </a:defRPr>
            </a:pPr>
            <a:r>
              <a:rPr sz="6300">
                <a:solidFill>
                  <a:srgbClr val="D93E2B"/>
                </a:solidFill>
              </a:rPr>
              <a:t>Dataset used</a:t>
            </a:r>
          </a:p>
        </p:txBody>
      </p:sp>
      <p:sp>
        <p:nvSpPr>
          <p:cNvPr id="53" name="Shape 53"/>
          <p:cNvSpPr/>
          <p:nvPr>
            <p:ph type="body" idx="1"/>
          </p:nvPr>
        </p:nvSpPr>
        <p:spPr>
          <a:xfrm>
            <a:off x="393700" y="737368"/>
            <a:ext cx="11988800" cy="7617967"/>
          </a:xfrm>
          <a:prstGeom prst="rect">
            <a:avLst/>
          </a:prstGeom>
        </p:spPr>
        <p:txBody>
          <a:bodyPr/>
          <a:lstStyle/>
          <a:p>
            <a:pPr lvl="0" marL="469900" indent="-469900">
              <a:defRPr sz="1800">
                <a:solidFill>
                  <a:srgbClr val="000000"/>
                </a:solidFill>
              </a:defRPr>
            </a:pPr>
            <a:r>
              <a:rPr sz="2400">
                <a:solidFill>
                  <a:srgbClr val="414141"/>
                </a:solidFill>
              </a:rPr>
              <a:t>The dataset which we used for the project is HotelReviews dataset obtained from [2] </a:t>
            </a:r>
            <a:endParaRPr sz="2400">
              <a:solidFill>
                <a:srgbClr val="414141"/>
              </a:solidFill>
            </a:endParaRPr>
          </a:p>
          <a:p>
            <a:pPr lvl="0" marL="469900" indent="-469900">
              <a:defRPr sz="1800">
                <a:solidFill>
                  <a:srgbClr val="000000"/>
                </a:solidFill>
              </a:defRPr>
            </a:pPr>
            <a:r>
              <a:rPr sz="2400">
                <a:solidFill>
                  <a:srgbClr val="414141"/>
                </a:solidFill>
              </a:rPr>
              <a:t>It consists of information about reviews written by the user for a particular hotel along with the ratings.</a:t>
            </a:r>
            <a:endParaRPr sz="2400">
              <a:solidFill>
                <a:srgbClr val="414141"/>
              </a:solidFill>
            </a:endParaRPr>
          </a:p>
          <a:p>
            <a:pPr lvl="0" marL="469900" indent="-469900">
              <a:defRPr sz="1800">
                <a:solidFill>
                  <a:srgbClr val="000000"/>
                </a:solidFill>
              </a:defRPr>
            </a:pPr>
            <a:r>
              <a:rPr sz="2400">
                <a:solidFill>
                  <a:srgbClr val="414141"/>
                </a:solidFill>
              </a:rPr>
              <a:t>So the first step was to model this dataset as a bipartite graph where one side of the network represents users and other side represents the hotel/business.</a:t>
            </a:r>
          </a:p>
        </p:txBody>
      </p:sp>
      <p:pic>
        <p:nvPicPr>
          <p:cNvPr id="54" name="bipartite-graph.png"/>
          <p:cNvPicPr/>
          <p:nvPr/>
        </p:nvPicPr>
        <p:blipFill>
          <a:blip r:embed="rId2">
            <a:extLst/>
          </a:blip>
          <a:stretch>
            <a:fillRect/>
          </a:stretch>
        </p:blipFill>
        <p:spPr>
          <a:xfrm>
            <a:off x="3653333" y="6125567"/>
            <a:ext cx="3386734" cy="3386734"/>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solidFill>
                  <a:srgbClr val="000000"/>
                </a:solidFill>
              </a:defRPr>
            </a:pPr>
            <a:r>
              <a:rPr sz="7000">
                <a:solidFill>
                  <a:srgbClr val="D93E2B"/>
                </a:solidFill>
              </a:rPr>
              <a:t>Primary Objective</a:t>
            </a:r>
          </a:p>
        </p:txBody>
      </p:sp>
      <p:sp>
        <p:nvSpPr>
          <p:cNvPr id="57" name="Shape 57"/>
          <p:cNvSpPr/>
          <p:nvPr>
            <p:ph type="body" idx="1"/>
          </p:nvPr>
        </p:nvSpPr>
        <p:spPr>
          <a:xfrm>
            <a:off x="508000" y="2174478"/>
            <a:ext cx="11988800" cy="6550422"/>
          </a:xfrm>
          <a:prstGeom prst="rect">
            <a:avLst/>
          </a:prstGeom>
        </p:spPr>
        <p:txBody>
          <a:bodyPr/>
          <a:lstStyle/>
          <a:p>
            <a:pPr lvl="0" marL="469900" indent="-469900">
              <a:defRPr sz="1800">
                <a:solidFill>
                  <a:srgbClr val="000000"/>
                </a:solidFill>
              </a:defRPr>
            </a:pPr>
            <a:r>
              <a:rPr sz="2400">
                <a:solidFill>
                  <a:srgbClr val="414141"/>
                </a:solidFill>
              </a:rPr>
              <a:t>Once we have the given dataset modeled as a bipartite graph, our objective is to do a link prediction.</a:t>
            </a:r>
            <a:endParaRPr sz="2400">
              <a:solidFill>
                <a:srgbClr val="414141"/>
              </a:solidFill>
            </a:endParaRPr>
          </a:p>
          <a:p>
            <a:pPr lvl="0" marL="469900" indent="-469900">
              <a:defRPr sz="1800">
                <a:solidFill>
                  <a:srgbClr val="000000"/>
                </a:solidFill>
              </a:defRPr>
            </a:pPr>
            <a:r>
              <a:rPr sz="2400">
                <a:solidFill>
                  <a:srgbClr val="414141"/>
                </a:solidFill>
              </a:rPr>
              <a:t>More specifically in our data, it would be to </a:t>
            </a:r>
            <a:r>
              <a:rPr b="1" sz="2400" u="sng">
                <a:solidFill>
                  <a:srgbClr val="414141"/>
                </a:solidFill>
              </a:rPr>
              <a:t>try to predict which hotel or hotels a particular user will review in the future</a:t>
            </a:r>
            <a:r>
              <a:rPr sz="2400">
                <a:solidFill>
                  <a:srgbClr val="414141"/>
                </a:solidFill>
              </a:rPr>
              <a:t>.</a:t>
            </a:r>
            <a:endParaRPr sz="2400">
              <a:solidFill>
                <a:srgbClr val="414141"/>
              </a:solidFill>
            </a:endParaRPr>
          </a:p>
          <a:p>
            <a:pPr lvl="0" marL="469900" indent="-469900">
              <a:defRPr sz="1800">
                <a:solidFill>
                  <a:srgbClr val="000000"/>
                </a:solidFill>
              </a:defRPr>
            </a:pPr>
            <a:r>
              <a:rPr sz="2400">
                <a:solidFill>
                  <a:srgbClr val="414141"/>
                </a:solidFill>
              </a:rPr>
              <a:t>An edge goes between a user and a hotel if the user has written a review for that hotel.</a:t>
            </a:r>
            <a:endParaRPr sz="2400">
              <a:solidFill>
                <a:srgbClr val="414141"/>
              </a:solidFill>
            </a:endParaRPr>
          </a:p>
          <a:p>
            <a:pPr lvl="0" marL="469900" indent="-469900">
              <a:defRPr sz="1800">
                <a:solidFill>
                  <a:srgbClr val="000000"/>
                </a:solidFill>
              </a:defRPr>
            </a:pPr>
            <a:r>
              <a:rPr sz="2400">
                <a:solidFill>
                  <a:srgbClr val="414141"/>
                </a:solidFill>
              </a:rPr>
              <a:t>We use a combination of factors and on a high level the prediction is based on the similarity metrics and other approximation methods.</a:t>
            </a:r>
            <a:endParaRPr sz="2400">
              <a:solidFill>
                <a:srgbClr val="414141"/>
              </a:solidFill>
            </a:endParaRPr>
          </a:p>
          <a:p>
            <a:pPr lvl="0" marL="469900" indent="-469900">
              <a:defRPr sz="1800">
                <a:solidFill>
                  <a:srgbClr val="000000"/>
                </a:solidFill>
              </a:defRPr>
            </a:pPr>
            <a:r>
              <a:rPr sz="2400">
                <a:solidFill>
                  <a:srgbClr val="414141"/>
                </a:solidFill>
              </a:rPr>
              <a:t>Each of the metrics will give a weight to a candidate edge (which doesn’t exist) in the original graph and then choose those edges which are above a threshold value.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title"/>
          </p:nvPr>
        </p:nvSpPr>
        <p:spPr>
          <a:prstGeom prst="rect">
            <a:avLst/>
          </a:prstGeom>
        </p:spPr>
        <p:txBody>
          <a:bodyPr/>
          <a:lstStyle/>
          <a:p>
            <a:pPr lvl="0">
              <a:defRPr sz="1800">
                <a:solidFill>
                  <a:srgbClr val="000000"/>
                </a:solidFill>
              </a:defRPr>
            </a:pPr>
            <a:r>
              <a:rPr sz="7000">
                <a:solidFill>
                  <a:srgbClr val="D93E2B"/>
                </a:solidFill>
              </a:rPr>
              <a:t>Data Preprocessing</a:t>
            </a:r>
          </a:p>
        </p:txBody>
      </p:sp>
      <p:sp>
        <p:nvSpPr>
          <p:cNvPr id="60" name="Shape 60"/>
          <p:cNvSpPr/>
          <p:nvPr>
            <p:ph type="body" idx="1"/>
          </p:nvPr>
        </p:nvSpPr>
        <p:spPr>
          <a:xfrm>
            <a:off x="508000" y="2162323"/>
            <a:ext cx="11988800" cy="6562577"/>
          </a:xfrm>
          <a:prstGeom prst="rect">
            <a:avLst/>
          </a:prstGeom>
        </p:spPr>
        <p:txBody>
          <a:bodyPr/>
          <a:lstStyle/>
          <a:p>
            <a:pPr lvl="0" marL="422910" indent="-422910" defTabSz="525779">
              <a:spcBef>
                <a:spcPts val="2100"/>
              </a:spcBef>
              <a:defRPr sz="1800">
                <a:solidFill>
                  <a:srgbClr val="000000"/>
                </a:solidFill>
              </a:defRPr>
            </a:pPr>
            <a:endParaRPr sz="2159">
              <a:solidFill>
                <a:srgbClr val="414141"/>
              </a:solidFill>
            </a:endParaRPr>
          </a:p>
          <a:p>
            <a:pPr lvl="0" marL="422910" indent="-422910" defTabSz="525779">
              <a:spcBef>
                <a:spcPts val="2100"/>
              </a:spcBef>
              <a:defRPr sz="1800">
                <a:solidFill>
                  <a:srgbClr val="000000"/>
                </a:solidFill>
              </a:defRPr>
            </a:pPr>
            <a:endParaRPr sz="2159">
              <a:solidFill>
                <a:srgbClr val="414141"/>
              </a:solidFill>
            </a:endParaRPr>
          </a:p>
          <a:p>
            <a:pPr lvl="0" marL="422910" indent="-422910" defTabSz="525779">
              <a:spcBef>
                <a:spcPts val="2100"/>
              </a:spcBef>
              <a:defRPr sz="1800">
                <a:solidFill>
                  <a:srgbClr val="000000"/>
                </a:solidFill>
              </a:defRPr>
            </a:pP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Snapshot of the raw data json file having a review for a hotel</a:t>
            </a: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From the given raw file, we created three files namely: users.json, hotels.son and reviews.json.</a:t>
            </a: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users.json will have username, review count and the date of his last review</a:t>
            </a: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hotles.json will have hotelname, hotel_id, review count.</a:t>
            </a: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reviews.json will have details about the user_id, hotel_id, review rating and the date of the review.</a:t>
            </a:r>
            <a:endParaRPr sz="2159">
              <a:solidFill>
                <a:srgbClr val="414141"/>
              </a:solidFill>
            </a:endParaRPr>
          </a:p>
          <a:p>
            <a:pPr lvl="0" marL="422910" indent="-422910" defTabSz="525779">
              <a:spcBef>
                <a:spcPts val="2100"/>
              </a:spcBef>
              <a:defRPr sz="1800">
                <a:solidFill>
                  <a:srgbClr val="000000"/>
                </a:solidFill>
              </a:defRPr>
            </a:pPr>
            <a:r>
              <a:rPr sz="2159">
                <a:solidFill>
                  <a:srgbClr val="414141"/>
                </a:solidFill>
              </a:rPr>
              <a:t>The details in review.json is then used to create the bi-partite graph.Specifically we use the user_id and hotel_id to create the bipartite graph.</a:t>
            </a:r>
          </a:p>
        </p:txBody>
      </p:sp>
      <p:pic>
        <p:nvPicPr>
          <p:cNvPr id="61" name="Screen Shot 2015-12-06 at 7.24.37 PM.png"/>
          <p:cNvPicPr/>
          <p:nvPr/>
        </p:nvPicPr>
        <p:blipFill>
          <a:blip r:embed="rId2">
            <a:extLst/>
          </a:blip>
          <a:stretch>
            <a:fillRect/>
          </a:stretch>
        </p:blipFill>
        <p:spPr>
          <a:xfrm>
            <a:off x="2370867" y="2324100"/>
            <a:ext cx="7081966" cy="1988109"/>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lvl="0">
              <a:defRPr sz="1800">
                <a:solidFill>
                  <a:srgbClr val="000000"/>
                </a:solidFill>
              </a:defRPr>
            </a:pPr>
            <a:r>
              <a:rPr sz="7000">
                <a:solidFill>
                  <a:srgbClr val="D93E2B"/>
                </a:solidFill>
              </a:rPr>
              <a:t>Data Preprocessing</a:t>
            </a:r>
          </a:p>
        </p:txBody>
      </p:sp>
      <p:sp>
        <p:nvSpPr>
          <p:cNvPr id="64" name="Shape 64"/>
          <p:cNvSpPr/>
          <p:nvPr>
            <p:ph type="body" idx="1"/>
          </p:nvPr>
        </p:nvSpPr>
        <p:spPr>
          <a:xfrm>
            <a:off x="508000" y="2178050"/>
            <a:ext cx="11988800" cy="6546850"/>
          </a:xfrm>
          <a:prstGeom prst="rect">
            <a:avLst/>
          </a:prstGeom>
        </p:spPr>
        <p:txBody>
          <a:bodyPr/>
          <a:lstStyle/>
          <a:p>
            <a:pPr lvl="0" marL="469900" indent="-469900">
              <a:defRPr sz="1800">
                <a:solidFill>
                  <a:srgbClr val="000000"/>
                </a:solidFill>
              </a:defRPr>
            </a:pPr>
            <a:r>
              <a:rPr sz="2400">
                <a:solidFill>
                  <a:srgbClr val="414141"/>
                </a:solidFill>
              </a:rPr>
              <a:t>During the data preprocessing we also found that there were certain users who had written more than 400 reviews and it turns out those were generic accounts which did not require a  sign-in and so we removed those entries so that our distribution is not skewed.</a:t>
            </a:r>
            <a:endParaRPr sz="2400">
              <a:solidFill>
                <a:srgbClr val="414141"/>
              </a:solidFill>
            </a:endParaRPr>
          </a:p>
          <a:p>
            <a:pPr lvl="0" marL="469900" indent="-469900">
              <a:defRPr sz="1800">
                <a:solidFill>
                  <a:srgbClr val="000000"/>
                </a:solidFill>
              </a:defRPr>
            </a:pPr>
            <a:endParaRPr sz="2400">
              <a:solidFill>
                <a:srgbClr val="414141"/>
              </a:solidFill>
            </a:endParaRPr>
          </a:p>
          <a:p>
            <a:pPr lvl="0" marL="469900" indent="-469900">
              <a:defRPr sz="1800">
                <a:solidFill>
                  <a:srgbClr val="000000"/>
                </a:solidFill>
              </a:defRPr>
            </a:pPr>
            <a:endParaRPr sz="2400">
              <a:solidFill>
                <a:srgbClr val="414141"/>
              </a:solidFill>
            </a:endParaRPr>
          </a:p>
          <a:p>
            <a:pPr lvl="0" marL="469900" indent="-469900">
              <a:defRPr sz="1800">
                <a:solidFill>
                  <a:srgbClr val="000000"/>
                </a:solidFill>
              </a:defRPr>
            </a:pPr>
            <a:endParaRPr sz="2400">
              <a:solidFill>
                <a:srgbClr val="414141"/>
              </a:solidFill>
            </a:endParaRPr>
          </a:p>
          <a:p>
            <a:pPr lvl="0" marL="469900" indent="-469900">
              <a:defRPr sz="1800">
                <a:solidFill>
                  <a:srgbClr val="000000"/>
                </a:solidFill>
              </a:defRPr>
            </a:pPr>
            <a:r>
              <a:rPr sz="2400">
                <a:solidFill>
                  <a:srgbClr val="414141"/>
                </a:solidFill>
              </a:rPr>
              <a:t>This filtering was done to ensure we are able to eliminate false positives and provide a recommendation which would be a good reflection of the data and more practical.</a:t>
            </a:r>
            <a:endParaRPr sz="2400">
              <a:solidFill>
                <a:srgbClr val="414141"/>
              </a:solidFill>
            </a:endParaRPr>
          </a:p>
          <a:p>
            <a:pPr lvl="0" marL="469900" indent="-469900">
              <a:defRPr sz="1800">
                <a:solidFill>
                  <a:srgbClr val="000000"/>
                </a:solidFill>
              </a:defRPr>
            </a:pPr>
            <a:r>
              <a:rPr sz="2400">
                <a:solidFill>
                  <a:srgbClr val="414141"/>
                </a:solidFill>
              </a:rPr>
              <a:t>Before we created the graph.txt which is the source for bi-partite we made sure these user_ids are filtered off.</a:t>
            </a:r>
          </a:p>
        </p:txBody>
      </p:sp>
      <p:pic>
        <p:nvPicPr>
          <p:cNvPr id="65" name="User_review_counts_filtering.png"/>
          <p:cNvPicPr/>
          <p:nvPr/>
        </p:nvPicPr>
        <p:blipFill>
          <a:blip r:embed="rId2">
            <a:extLst/>
          </a:blip>
          <a:stretch>
            <a:fillRect/>
          </a:stretch>
        </p:blipFill>
        <p:spPr>
          <a:xfrm>
            <a:off x="2870739" y="4210818"/>
            <a:ext cx="5332922" cy="236488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sz="1800">
                <a:solidFill>
                  <a:srgbClr val="000000"/>
                </a:solidFill>
              </a:defRPr>
            </a:pPr>
            <a:r>
              <a:rPr sz="7000">
                <a:solidFill>
                  <a:srgbClr val="D93E2B"/>
                </a:solidFill>
              </a:rPr>
              <a:t>Data Preprocessing</a:t>
            </a:r>
          </a:p>
        </p:txBody>
      </p:sp>
      <p:sp>
        <p:nvSpPr>
          <p:cNvPr id="68" name="Shape 68"/>
          <p:cNvSpPr/>
          <p:nvPr>
            <p:ph type="body" idx="1"/>
          </p:nvPr>
        </p:nvSpPr>
        <p:spPr>
          <a:xfrm>
            <a:off x="508000" y="2154584"/>
            <a:ext cx="11988800" cy="6570316"/>
          </a:xfrm>
          <a:prstGeom prst="rect">
            <a:avLst/>
          </a:prstGeom>
        </p:spPr>
        <p:txBody>
          <a:bodyPr/>
          <a:lstStyle/>
          <a:p>
            <a:pPr lvl="0" marL="469900" indent="-469900">
              <a:defRPr sz="1800">
                <a:solidFill>
                  <a:srgbClr val="000000"/>
                </a:solidFill>
              </a:defRPr>
            </a:pPr>
            <a:endParaRPr sz="2400">
              <a:solidFill>
                <a:srgbClr val="414141"/>
              </a:solidFill>
            </a:endParaRPr>
          </a:p>
          <a:p>
            <a:pPr lvl="0" marL="469900" indent="-469900">
              <a:defRPr sz="1800">
                <a:solidFill>
                  <a:srgbClr val="000000"/>
                </a:solidFill>
              </a:defRPr>
            </a:pPr>
            <a:r>
              <a:rPr sz="2400">
                <a:solidFill>
                  <a:srgbClr val="414141"/>
                </a:solidFill>
              </a:rPr>
              <a:t>Sample users.json file</a:t>
            </a:r>
            <a:endParaRPr sz="2400">
              <a:solidFill>
                <a:srgbClr val="414141"/>
              </a:solidFill>
            </a:endParaRPr>
          </a:p>
          <a:p>
            <a:pPr lvl="0" marL="469900" indent="-469900">
              <a:defRPr sz="1800">
                <a:solidFill>
                  <a:srgbClr val="000000"/>
                </a:solidFill>
              </a:defRPr>
            </a:pPr>
            <a:r>
              <a:rPr sz="2400">
                <a:solidFill>
                  <a:srgbClr val="414141"/>
                </a:solidFill>
              </a:rPr>
              <a:t>Sample hotels.json file</a:t>
            </a:r>
            <a:endParaRPr sz="2400">
              <a:solidFill>
                <a:srgbClr val="414141"/>
              </a:solidFill>
            </a:endParaRPr>
          </a:p>
          <a:p>
            <a:pPr lvl="0" marL="469900" indent="-469900">
              <a:defRPr sz="1800">
                <a:solidFill>
                  <a:srgbClr val="000000"/>
                </a:solidFill>
              </a:defRPr>
            </a:pPr>
            <a:r>
              <a:rPr sz="2400">
                <a:solidFill>
                  <a:srgbClr val="414141"/>
                </a:solidFill>
              </a:rPr>
              <a:t>Sample review.json file</a:t>
            </a:r>
            <a:endParaRPr sz="2400">
              <a:solidFill>
                <a:srgbClr val="414141"/>
              </a:solidFill>
            </a:endParaRPr>
          </a:p>
          <a:p>
            <a:pPr lvl="0" marL="469900" indent="-469900">
              <a:defRPr sz="1800">
                <a:solidFill>
                  <a:srgbClr val="000000"/>
                </a:solidFill>
              </a:defRPr>
            </a:pPr>
            <a:r>
              <a:rPr sz="2400">
                <a:solidFill>
                  <a:srgbClr val="414141"/>
                </a:solidFill>
              </a:rPr>
              <a:t>Sample graph.txt file</a:t>
            </a:r>
            <a:endParaRPr sz="2400">
              <a:solidFill>
                <a:srgbClr val="414141"/>
              </a:solidFill>
            </a:endParaR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508000" y="800100"/>
            <a:ext cx="11988800" cy="1047651"/>
          </a:xfrm>
          <a:prstGeom prst="rect">
            <a:avLst/>
          </a:prstGeom>
        </p:spPr>
        <p:txBody>
          <a:bodyPr/>
          <a:lstStyle>
            <a:lvl1pPr defTabSz="514095">
              <a:spcBef>
                <a:spcPts val="1400"/>
              </a:spcBef>
              <a:defRPr sz="6160"/>
            </a:lvl1pPr>
          </a:lstStyle>
          <a:p>
            <a:pPr lvl="0">
              <a:defRPr sz="1800">
                <a:solidFill>
                  <a:srgbClr val="000000"/>
                </a:solidFill>
              </a:defRPr>
            </a:pPr>
            <a:r>
              <a:rPr sz="6160">
                <a:solidFill>
                  <a:srgbClr val="D93E2B"/>
                </a:solidFill>
              </a:rPr>
              <a:t>Data Analysis</a:t>
            </a:r>
          </a:p>
        </p:txBody>
      </p:sp>
      <p:sp>
        <p:nvSpPr>
          <p:cNvPr id="71" name="Shape 71"/>
          <p:cNvSpPr/>
          <p:nvPr>
            <p:ph type="body" idx="1"/>
          </p:nvPr>
        </p:nvSpPr>
        <p:spPr>
          <a:xfrm>
            <a:off x="508000" y="2173783"/>
            <a:ext cx="11988800" cy="7143255"/>
          </a:xfrm>
          <a:prstGeom prst="rect">
            <a:avLst/>
          </a:prstGeom>
        </p:spPr>
        <p:txBody>
          <a:bodyPr/>
          <a:lstStyle/>
          <a:p>
            <a:pPr lvl="0" marL="469900" indent="-469900">
              <a:defRPr sz="1800">
                <a:solidFill>
                  <a:srgbClr val="000000"/>
                </a:solidFill>
              </a:defRPr>
            </a:pPr>
            <a:r>
              <a:rPr sz="2400" u="sng">
                <a:solidFill>
                  <a:srgbClr val="414141"/>
                </a:solidFill>
              </a:rPr>
              <a:t>Details about graph.txt :</a:t>
            </a:r>
            <a:endParaRPr sz="2400" u="sng">
              <a:solidFill>
                <a:srgbClr val="414141"/>
              </a:solidFill>
            </a:endParaRPr>
          </a:p>
          <a:p>
            <a:pPr lvl="0" marL="469900" indent="-469900">
              <a:defRPr sz="1800">
                <a:solidFill>
                  <a:srgbClr val="000000"/>
                </a:solidFill>
              </a:defRPr>
            </a:pPr>
            <a:r>
              <a:rPr b="1" sz="2400">
                <a:solidFill>
                  <a:srgbClr val="414141"/>
                </a:solidFill>
              </a:rPr>
              <a:t>Number of nodes -  </a:t>
            </a:r>
            <a:endParaRPr b="1" sz="2400">
              <a:solidFill>
                <a:srgbClr val="414141"/>
              </a:solidFill>
            </a:endParaRPr>
          </a:p>
          <a:p>
            <a:pPr lvl="0" marL="469900" indent="-469900">
              <a:defRPr sz="1800">
                <a:solidFill>
                  <a:srgbClr val="000000"/>
                </a:solidFill>
              </a:defRPr>
            </a:pPr>
            <a:r>
              <a:rPr b="1" sz="2400">
                <a:solidFill>
                  <a:srgbClr val="414141"/>
                </a:solidFill>
              </a:rPr>
              <a:t>Number of edges - </a:t>
            </a:r>
            <a:endParaRPr b="1" sz="2400">
              <a:solidFill>
                <a:srgbClr val="414141"/>
              </a:solidFill>
            </a:endParaRPr>
          </a:p>
          <a:p>
            <a:pPr lvl="0" marL="469900" indent="-469900">
              <a:defRPr sz="1800">
                <a:solidFill>
                  <a:srgbClr val="000000"/>
                </a:solidFill>
              </a:defRPr>
            </a:pPr>
            <a:r>
              <a:rPr sz="2400">
                <a:solidFill>
                  <a:srgbClr val="414141"/>
                </a:solidFill>
              </a:rPr>
              <a:t>We also found from our data processing that these were the top 10 hotels sorted based on their review count.</a:t>
            </a:r>
            <a:endParaRPr sz="2400">
              <a:solidFill>
                <a:srgbClr val="414141"/>
              </a:solidFill>
            </a:endParaRPr>
          </a:p>
        </p:txBody>
      </p:sp>
      <p:pic>
        <p:nvPicPr>
          <p:cNvPr id="72" name="Review_Counts_Hotels.png"/>
          <p:cNvPicPr/>
          <p:nvPr/>
        </p:nvPicPr>
        <p:blipFill>
          <a:blip r:embed="rId2">
            <a:extLst/>
          </a:blip>
          <a:stretch>
            <a:fillRect/>
          </a:stretch>
        </p:blipFill>
        <p:spPr>
          <a:xfrm>
            <a:off x="3384882" y="6864350"/>
            <a:ext cx="3796636" cy="2281139"/>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