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
      <p:font typeface="Roboto Mon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RobotoMono-regular.fntdata"/><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italic.fntdata"/><Relationship Id="rId25" Type="http://schemas.openxmlformats.org/officeDocument/2006/relationships/font" Target="fonts/RobotoMono-bold.fntdata"/><Relationship Id="rId27"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19" Type="http://schemas.openxmlformats.org/officeDocument/2006/relationships/font" Target="fonts/Montserrat-boldItalic.fntdata"/><Relationship Id="rId18" Type="http://schemas.openxmlformats.org/officeDocument/2006/relationships/font" Target="fonts/Montserrat-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7a7fb6d85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7a7fb6d85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7a7fb6d85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7a7fb6d85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7a7fb6d85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7a7fb6d85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7a7fb6d8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7a7fb6d8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7a7fb6d8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7a7fb6d8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7a7fb6d85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7a7fb6d85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7a7fb6d85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7a7fb6d85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7a7fb6d85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7a7fb6d85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7a7fb6d85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7a7fb6d85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jp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FINANCE INDUSTRY [CRED]</a:t>
            </a:r>
            <a:endParaRPr/>
          </a:p>
        </p:txBody>
      </p:sp>
      <p:sp>
        <p:nvSpPr>
          <p:cNvPr id="135" name="Google Shape;135;p13"/>
          <p:cNvSpPr txBox="1"/>
          <p:nvPr>
            <p:ph idx="1" type="subTitle"/>
          </p:nvPr>
        </p:nvSpPr>
        <p:spPr>
          <a:xfrm>
            <a:off x="4133725" y="3924925"/>
            <a:ext cx="4799700" cy="506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1500">
                <a:latin typeface="Comic Sans MS"/>
                <a:ea typeface="Comic Sans MS"/>
                <a:cs typeface="Comic Sans MS"/>
                <a:sym typeface="Comic Sans MS"/>
              </a:rPr>
              <a:t>The most rewarding credit card payments app ever</a:t>
            </a:r>
            <a:endParaRPr sz="1900">
              <a:latin typeface="Comic Sans MS"/>
              <a:ea typeface="Comic Sans MS"/>
              <a:cs typeface="Comic Sans MS"/>
              <a:sym typeface="Comic Sans MS"/>
            </a:endParaRPr>
          </a:p>
        </p:txBody>
      </p:sp>
      <p:sp>
        <p:nvSpPr>
          <p:cNvPr id="136" name="Google Shape;136;p13"/>
          <p:cNvSpPr txBox="1"/>
          <p:nvPr/>
        </p:nvSpPr>
        <p:spPr>
          <a:xfrm>
            <a:off x="0" y="4646600"/>
            <a:ext cx="2121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Roboto Mono"/>
                <a:ea typeface="Roboto Mono"/>
                <a:cs typeface="Roboto Mono"/>
                <a:sym typeface="Roboto Mono"/>
              </a:rPr>
              <a:t>ANIRUDH PANDA - 190610193</a:t>
            </a:r>
            <a:endParaRPr sz="1300">
              <a:solidFill>
                <a:schemeClr val="lt1"/>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22"/>
          <p:cNvPicPr preferRelativeResize="0"/>
          <p:nvPr/>
        </p:nvPicPr>
        <p:blipFill>
          <a:blip r:embed="rId3">
            <a:alphaModFix/>
          </a:blip>
          <a:stretch>
            <a:fillRect/>
          </a:stretch>
        </p:blipFill>
        <p:spPr>
          <a:xfrm>
            <a:off x="306570" y="152400"/>
            <a:ext cx="3569585" cy="2197845"/>
          </a:xfrm>
          <a:prstGeom prst="rect">
            <a:avLst/>
          </a:prstGeom>
          <a:noFill/>
          <a:ln>
            <a:noFill/>
          </a:ln>
        </p:spPr>
      </p:pic>
      <p:pic>
        <p:nvPicPr>
          <p:cNvPr id="188" name="Google Shape;188;p22"/>
          <p:cNvPicPr preferRelativeResize="0"/>
          <p:nvPr/>
        </p:nvPicPr>
        <p:blipFill>
          <a:blip r:embed="rId4">
            <a:alphaModFix/>
          </a:blip>
          <a:stretch>
            <a:fillRect/>
          </a:stretch>
        </p:blipFill>
        <p:spPr>
          <a:xfrm>
            <a:off x="0" y="0"/>
            <a:ext cx="4484604" cy="2823500"/>
          </a:xfrm>
          <a:prstGeom prst="rect">
            <a:avLst/>
          </a:prstGeom>
          <a:noFill/>
          <a:ln>
            <a:noFill/>
          </a:ln>
        </p:spPr>
      </p:pic>
      <p:pic>
        <p:nvPicPr>
          <p:cNvPr id="189" name="Google Shape;189;p22"/>
          <p:cNvPicPr preferRelativeResize="0"/>
          <p:nvPr/>
        </p:nvPicPr>
        <p:blipFill>
          <a:blip r:embed="rId5">
            <a:alphaModFix/>
          </a:blip>
          <a:stretch>
            <a:fillRect/>
          </a:stretch>
        </p:blipFill>
        <p:spPr>
          <a:xfrm>
            <a:off x="4337725" y="2823490"/>
            <a:ext cx="4806275" cy="2342285"/>
          </a:xfrm>
          <a:prstGeom prst="rect">
            <a:avLst/>
          </a:prstGeom>
          <a:noFill/>
          <a:ln>
            <a:noFill/>
          </a:ln>
        </p:spPr>
      </p:pic>
      <p:sp>
        <p:nvSpPr>
          <p:cNvPr id="190" name="Google Shape;190;p22"/>
          <p:cNvSpPr txBox="1"/>
          <p:nvPr/>
        </p:nvSpPr>
        <p:spPr>
          <a:xfrm>
            <a:off x="188025" y="3008200"/>
            <a:ext cx="40155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lt1"/>
                </a:solidFill>
                <a:latin typeface="Times New Roman"/>
                <a:ea typeface="Times New Roman"/>
                <a:cs typeface="Times New Roman"/>
                <a:sym typeface="Times New Roman"/>
              </a:rPr>
              <a:t>CRED’s IPL CAMPAIGN YIELDED 6-7x INCREASE IN THEIR DAILY SIGN-UPS.</a:t>
            </a:r>
            <a:endParaRPr sz="220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Target Audience</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200">
                <a:latin typeface="Times New Roman"/>
                <a:ea typeface="Times New Roman"/>
                <a:cs typeface="Times New Roman"/>
                <a:sym typeface="Times New Roman"/>
              </a:rPr>
              <a:t>CRED targets the top 15-20 million credit card spenders or “premium consumers” and lets users with high credit scores pay multiple credit card bills while offering them exciting rewards.</a:t>
            </a:r>
            <a:endParaRPr sz="22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	Age group</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200">
                <a:latin typeface="Times New Roman"/>
                <a:ea typeface="Times New Roman"/>
                <a:cs typeface="Times New Roman"/>
                <a:sym typeface="Times New Roman"/>
              </a:rPr>
              <a:t>CRED targets millennials and specially people in the age  of 25-40 because The CRED app only accepts users who have a credit score above 750. The app checks your credit score through your phone number which is connected to your bank account. If you do not qualify for entry into the app, you are put on a waitlist.</a:t>
            </a:r>
            <a:endParaRPr sz="2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4.	DEMOGRAPHICS</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The first–open post-installation of CRED is at 50% which isn’t unusual. They retain 20-25% of users who do a first-open. This is quite good considering those with a credit score below 750 don’t have access.</a:t>
            </a:r>
            <a:endParaRPr sz="2000">
              <a:latin typeface="Times New Roman"/>
              <a:ea typeface="Times New Roman"/>
              <a:cs typeface="Times New Roman"/>
              <a:sym typeface="Times New Roman"/>
            </a:endParaRPr>
          </a:p>
          <a:p>
            <a:pPr indent="0" lvl="0" marL="0" rtl="0" algn="l">
              <a:spcBef>
                <a:spcPts val="1200"/>
              </a:spcBef>
              <a:spcAft>
                <a:spcPts val="1200"/>
              </a:spcAft>
              <a:buNone/>
            </a:pPr>
            <a:r>
              <a:rPr lang="en" sz="2000">
                <a:latin typeface="Times New Roman"/>
                <a:ea typeface="Times New Roman"/>
                <a:cs typeface="Times New Roman"/>
                <a:sym typeface="Times New Roman"/>
              </a:rPr>
              <a:t>Credit cards issued has grown at a CAGR of 20% over the last 5 years and is expected to grow by up to 25% in subsequent years</a:t>
            </a:r>
            <a:endParaRPr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1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 Insights</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71% are between 25-34 years.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CRED made good use of March to drive downloads :). Most advertisers stopped spending which resulted in a lower competition which in turn resulted in a drop in Ad costs. Spotting the opportunity, they likely increased spends and got downloads at a 30-50% discount compared with the other months</a:t>
            </a:r>
            <a:endParaRPr sz="2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CRED entered the unicorn club with its latest series D funding of 215 Million dollars, taking its valuation to 2.2 Billion dollars.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	Objective of the industry</a:t>
            </a:r>
            <a:endParaRPr/>
          </a:p>
        </p:txBody>
      </p:sp>
      <p:sp>
        <p:nvSpPr>
          <p:cNvPr id="176" name="Google Shape;176;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200">
                <a:latin typeface="Times New Roman"/>
                <a:ea typeface="Times New Roman"/>
                <a:cs typeface="Times New Roman"/>
                <a:sym typeface="Times New Roman"/>
              </a:rPr>
              <a:t>The CRED App aims to make using your credit cards easier and automated. The app also offers many rewards for using in the form of CRED coins, which can be redeemed for cash or offers.</a:t>
            </a:r>
            <a:endParaRPr sz="22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6.	Approach in terms of campaign.</a:t>
            </a:r>
            <a:endParaRPr/>
          </a:p>
        </p:txBody>
      </p:sp>
      <p:sp>
        <p:nvSpPr>
          <p:cNvPr id="182" name="Google Shape;182;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For Cred, they have leveraged yesteryears’ stars and their nostalgic appeal, using them in cheeky and surprising ways. </a:t>
            </a:r>
            <a:endParaRPr sz="2000">
              <a:latin typeface="Times New Roman"/>
              <a:ea typeface="Times New Roman"/>
              <a:cs typeface="Times New Roman"/>
              <a:sym typeface="Times New Roman"/>
            </a:endParaRPr>
          </a:p>
          <a:p>
            <a:pPr indent="0" lvl="0" marL="0" rtl="0" algn="l">
              <a:spcBef>
                <a:spcPts val="1200"/>
              </a:spcBef>
              <a:spcAft>
                <a:spcPts val="0"/>
              </a:spcAft>
              <a:buNone/>
            </a:pPr>
            <a:r>
              <a:rPr lang="en" sz="2000">
                <a:latin typeface="Times New Roman"/>
                <a:ea typeface="Times New Roman"/>
                <a:cs typeface="Times New Roman"/>
                <a:sym typeface="Times New Roman"/>
              </a:rPr>
              <a:t>I </a:t>
            </a:r>
            <a:r>
              <a:rPr lang="en" sz="2000">
                <a:latin typeface="Times New Roman"/>
                <a:ea typeface="Times New Roman"/>
                <a:cs typeface="Times New Roman"/>
                <a:sym typeface="Times New Roman"/>
              </a:rPr>
              <a:t>believe</a:t>
            </a:r>
            <a:r>
              <a:rPr lang="en" sz="2000">
                <a:latin typeface="Times New Roman"/>
                <a:ea typeface="Times New Roman"/>
                <a:cs typeface="Times New Roman"/>
                <a:sym typeface="Times New Roman"/>
              </a:rPr>
              <a:t> CRED has one of the best marketing and content writing team out there.</a:t>
            </a:r>
            <a:endParaRPr sz="2000">
              <a:latin typeface="Times New Roman"/>
              <a:ea typeface="Times New Roman"/>
              <a:cs typeface="Times New Roman"/>
              <a:sym typeface="Times New Roman"/>
            </a:endParaRPr>
          </a:p>
          <a:p>
            <a:pPr indent="0" lvl="0" marL="0" rtl="0" algn="l">
              <a:spcBef>
                <a:spcPts val="1200"/>
              </a:spcBef>
              <a:spcAft>
                <a:spcPts val="1200"/>
              </a:spcAft>
              <a:buNone/>
            </a:pPr>
            <a:r>
              <a:rPr lang="en" sz="2000">
                <a:latin typeface="Times New Roman"/>
                <a:ea typeface="Times New Roman"/>
                <a:cs typeface="Times New Roman"/>
                <a:sym typeface="Times New Roman"/>
              </a:rPr>
              <a:t>The only thing i would have loved is making a product for teenagers or those who do not have their credit card yet like FamPay. CRED is missing out the younsters for the same.</a:t>
            </a:r>
            <a:endParaRPr sz="2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