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85">
          <p15:clr>
            <a:srgbClr val="A4A3A4"/>
          </p15:clr>
        </p15:guide>
        <p15:guide id="2" pos="392">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85" orient="horz"/>
        <p:guide pos="392"/>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eb4178238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eb4178238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ceb4178238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eb4178238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eb4178238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ceb4178238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eb4178238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eb4178238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ceb4178238_0_4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eb4178238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eb4178238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ceb4178238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eb4178238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eb4178238_0_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ceb4178238_0_9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eb4178238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eb4178238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ceb4178238_0_7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eb4178238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eb4178238_0_1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2ceb4178238_0_1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eb4178238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eb4178238_0_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2ceb4178238_0_1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eb4178238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eb4178238_0_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2ceb4178238_0_1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eb4178238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eb4178238_0_1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ceb4178238_0_16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eb4178238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eb4178238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2ceb4178238_0_10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eb4178238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ceb4178238_0_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2ceb4178238_0_17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eb4178238_0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ceb4178238_0_2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ceb4178238_0_20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ceb4178238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ceb4178238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2ceb4178238_0_10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ceb4178238_0_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2ceb4178238_0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f3f4c44b8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26f3f4c44b8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f3f4c44b8_0_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26f3f4c44b8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6f3f4c44b8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26f3f4c44b8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f3f4c44b8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26f3f4c44b8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6f3f4c44b8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26f3f4c44b8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f3f4c44b8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26f3f4c44b8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6f3f4c44b8_0_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26f3f4c44b8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6f3f4c44b8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26f3f4c44b8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6f3f4c44b8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26f3f4c44b8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6f3f4c44b8_0_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26f3f4c44b8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f3f4c44b8_0_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26f3f4c44b8_0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f3f4c44b8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26f3f4c44b8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f3f4c44b8_2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26f3f4c44b8_2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f3f4c44b8_2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6f3f4c44b8_2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f3f4c44b8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6f3f4c44b8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eb4178238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ceb417823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eb4178238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ceb4178238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p:cSld name="Title page">
    <p:bg>
      <p:bgPr>
        <a:solidFill>
          <a:srgbClr val="262626"/>
        </a:solidFill>
      </p:bgPr>
    </p:bg>
    <p:spTree>
      <p:nvGrpSpPr>
        <p:cNvPr id="12" name="Shape 12"/>
        <p:cNvGrpSpPr/>
        <p:nvPr/>
      </p:nvGrpSpPr>
      <p:grpSpPr>
        <a:xfrm>
          <a:off x="0" y="0"/>
          <a:ext cx="0" cy="0"/>
          <a:chOff x="0" y="0"/>
          <a:chExt cx="0" cy="0"/>
        </a:xfrm>
      </p:grpSpPr>
      <p:sp>
        <p:nvSpPr>
          <p:cNvPr id="13" name="Google Shape;13;p2"/>
          <p:cNvSpPr/>
          <p:nvPr/>
        </p:nvSpPr>
        <p:spPr>
          <a:xfrm>
            <a:off x="633304" y="-648376"/>
            <a:ext cx="733465" cy="236752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2"/>
          <p:cNvSpPr txBox="1"/>
          <p:nvPr>
            <p:ph type="title"/>
          </p:nvPr>
        </p:nvSpPr>
        <p:spPr>
          <a:xfrm>
            <a:off x="502903" y="2766523"/>
            <a:ext cx="7734221" cy="111449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body"/>
          </p:nvPr>
        </p:nvSpPr>
        <p:spPr>
          <a:xfrm>
            <a:off x="530694" y="4709821"/>
            <a:ext cx="7734222" cy="27765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100"/>
              <a:buNone/>
              <a:defRPr b="1" sz="11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 name="Google Shape;16;p2"/>
          <p:cNvSpPr txBox="1"/>
          <p:nvPr>
            <p:ph idx="2" type="body"/>
          </p:nvPr>
        </p:nvSpPr>
        <p:spPr>
          <a:xfrm>
            <a:off x="530694" y="2443859"/>
            <a:ext cx="7734222" cy="25241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b="0" sz="18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7" name="Google Shape;17;p2"/>
          <p:cNvPicPr preferRelativeResize="0"/>
          <p:nvPr/>
        </p:nvPicPr>
        <p:blipFill rotWithShape="1">
          <a:blip r:embed="rId2">
            <a:alphaModFix/>
          </a:blip>
          <a:srcRect b="0" l="0" r="0" t="0"/>
          <a:stretch/>
        </p:blipFill>
        <p:spPr>
          <a:xfrm>
            <a:off x="352425" y="581278"/>
            <a:ext cx="1289146" cy="141579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rgbClr val="660B13"/>
        </a:solidFill>
      </p:bgPr>
    </p:bg>
    <p:spTree>
      <p:nvGrpSpPr>
        <p:cNvPr id="18" name="Shape 18"/>
        <p:cNvGrpSpPr/>
        <p:nvPr/>
      </p:nvGrpSpPr>
      <p:grpSpPr>
        <a:xfrm>
          <a:off x="0" y="0"/>
          <a:ext cx="0" cy="0"/>
          <a:chOff x="0" y="0"/>
          <a:chExt cx="0" cy="0"/>
        </a:xfrm>
      </p:grpSpPr>
      <p:sp>
        <p:nvSpPr>
          <p:cNvPr id="19" name="Google Shape;19;p3"/>
          <p:cNvSpPr txBox="1"/>
          <p:nvPr/>
        </p:nvSpPr>
        <p:spPr>
          <a:xfrm>
            <a:off x="1378689" y="2390509"/>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3"/>
          <p:cNvSpPr txBox="1"/>
          <p:nvPr/>
        </p:nvSpPr>
        <p:spPr>
          <a:xfrm>
            <a:off x="1378689" y="2390509"/>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3"/>
          <p:cNvSpPr txBox="1"/>
          <p:nvPr/>
        </p:nvSpPr>
        <p:spPr>
          <a:xfrm>
            <a:off x="1378689" y="2390509"/>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3"/>
          <p:cNvSpPr txBox="1"/>
          <p:nvPr>
            <p:ph type="title"/>
          </p:nvPr>
        </p:nvSpPr>
        <p:spPr>
          <a:xfrm>
            <a:off x="506694" y="2274522"/>
            <a:ext cx="6802482" cy="6569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000"/>
              <a:buFont typeface="Arial"/>
              <a:buNone/>
              <a:defRPr b="1" i="0" sz="4000">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526131" y="2032786"/>
            <a:ext cx="3700462" cy="25241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400"/>
              <a:buNone/>
              <a:defRPr b="1" i="0" sz="14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p:nvPr/>
        </p:nvSpPr>
        <p:spPr>
          <a:xfrm>
            <a:off x="-14942" y="2032000"/>
            <a:ext cx="148614" cy="836706"/>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white">
  <p:cSld name="Content and photo: white">
    <p:spTree>
      <p:nvGrpSpPr>
        <p:cNvPr id="25" name="Shape 25"/>
        <p:cNvGrpSpPr/>
        <p:nvPr/>
      </p:nvGrpSpPr>
      <p:grpSpPr>
        <a:xfrm>
          <a:off x="0" y="0"/>
          <a:ext cx="0" cy="0"/>
          <a:chOff x="0" y="0"/>
          <a:chExt cx="0" cy="0"/>
        </a:xfrm>
      </p:grpSpPr>
      <p:sp>
        <p:nvSpPr>
          <p:cNvPr id="26" name="Google Shape;26;p4"/>
          <p:cNvSpPr txBox="1"/>
          <p:nvPr>
            <p:ph type="title"/>
          </p:nvPr>
        </p:nvSpPr>
        <p:spPr>
          <a:xfrm>
            <a:off x="525303" y="464386"/>
            <a:ext cx="4560579" cy="7793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404041"/>
              </a:buClr>
              <a:buSzPts val="3000"/>
              <a:buFont typeface="Arial"/>
              <a:buNone/>
              <a:defRPr b="1" i="0" sz="3000">
                <a:solidFill>
                  <a:srgbClr val="4040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525303" y="1629405"/>
            <a:ext cx="4560579" cy="279236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Font typeface="Arial"/>
              <a:buChar char="•"/>
              <a:defRPr sz="1800">
                <a:solidFill>
                  <a:srgbClr val="404041"/>
                </a:solidFill>
                <a:latin typeface="Arial"/>
                <a:ea typeface="Arial"/>
                <a:cs typeface="Arial"/>
                <a:sym typeface="Arial"/>
              </a:defRPr>
            </a:lvl1pPr>
            <a:lvl2pPr indent="-342900" lvl="1" marL="9144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2pPr>
            <a:lvl3pPr indent="-342900" lvl="2" marL="13716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3pPr>
            <a:lvl4pPr indent="-342900" lvl="3" marL="18288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4pPr>
            <a:lvl5pPr indent="-342900" lvl="4" marL="22860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p:nvPr>
            <p:ph idx="2" type="pic"/>
          </p:nvPr>
        </p:nvSpPr>
        <p:spPr>
          <a:xfrm>
            <a:off x="5573058" y="0"/>
            <a:ext cx="3570941" cy="5143500"/>
          </a:xfrm>
          <a:prstGeom prst="rect">
            <a:avLst/>
          </a:prstGeom>
          <a:noFill/>
          <a:ln>
            <a:noFill/>
          </a:ln>
        </p:spPr>
      </p:sp>
      <p:sp>
        <p:nvSpPr>
          <p:cNvPr id="29" name="Google Shape;29;p4"/>
          <p:cNvSpPr/>
          <p:nvPr/>
        </p:nvSpPr>
        <p:spPr>
          <a:xfrm>
            <a:off x="0" y="486799"/>
            <a:ext cx="82664" cy="38719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 name="Google Shape;30;p4"/>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1" name="Google Shape;31;p4"/>
          <p:cNvPicPr preferRelativeResize="0"/>
          <p:nvPr/>
        </p:nvPicPr>
        <p:blipFill rotWithShape="1">
          <a:blip r:embed="rId2">
            <a:alphaModFix/>
          </a:blip>
          <a:srcRect b="0" l="0" r="0" t="0"/>
          <a:stretch/>
        </p:blipFill>
        <p:spPr>
          <a:xfrm>
            <a:off x="483819" y="4514843"/>
            <a:ext cx="684581" cy="75183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nly: white">
  <p:cSld name="Content only: white">
    <p:spTree>
      <p:nvGrpSpPr>
        <p:cNvPr id="32" name="Shape 32"/>
        <p:cNvGrpSpPr/>
        <p:nvPr/>
      </p:nvGrpSpPr>
      <p:grpSpPr>
        <a:xfrm>
          <a:off x="0" y="0"/>
          <a:ext cx="0" cy="0"/>
          <a:chOff x="0" y="0"/>
          <a:chExt cx="0" cy="0"/>
        </a:xfrm>
      </p:grpSpPr>
      <p:sp>
        <p:nvSpPr>
          <p:cNvPr id="33" name="Google Shape;33;p5"/>
          <p:cNvSpPr txBox="1"/>
          <p:nvPr>
            <p:ph type="ctrTitle"/>
          </p:nvPr>
        </p:nvSpPr>
        <p:spPr>
          <a:xfrm>
            <a:off x="529827" y="759070"/>
            <a:ext cx="8004391" cy="6990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404041"/>
              </a:buClr>
              <a:buSzPts val="3000"/>
              <a:buFont typeface="Arial"/>
              <a:buNone/>
              <a:defRPr b="1" i="0" sz="3000" cap="none">
                <a:solidFill>
                  <a:srgbClr val="4040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p:nvPr/>
        </p:nvSpPr>
        <p:spPr>
          <a:xfrm>
            <a:off x="0" y="957832"/>
            <a:ext cx="82664" cy="38719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 name="Google Shape;35;p5"/>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lvl1pPr indent="-228600" lvl="0" marL="457200" algn="r">
              <a:lnSpc>
                <a:spcPct val="100000"/>
              </a:lnSpc>
              <a:spcBef>
                <a:spcPts val="0"/>
              </a:spcBef>
              <a:spcAft>
                <a:spcPts val="0"/>
              </a:spcAft>
              <a:buSzPts val="1100"/>
              <a:buNone/>
              <a:defRPr b="0" i="0" sz="11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5"/>
          <p:cNvSpPr txBox="1"/>
          <p:nvPr/>
        </p:nvSpPr>
        <p:spPr>
          <a:xfrm>
            <a:off x="3556000" y="3541059"/>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5"/>
          <p:cNvSpPr txBox="1"/>
          <p:nvPr>
            <p:ph idx="2" type="body"/>
          </p:nvPr>
        </p:nvSpPr>
        <p:spPr>
          <a:xfrm>
            <a:off x="518824" y="1629404"/>
            <a:ext cx="8015594" cy="2810633"/>
          </a:xfrm>
          <a:prstGeom prst="rect">
            <a:avLst/>
          </a:prstGeom>
          <a:noFill/>
          <a:ln>
            <a:noFill/>
          </a:ln>
        </p:spPr>
        <p:txBody>
          <a:bodyPr anchorCtr="0" anchor="t" bIns="45700" lIns="91425" spcFirstLastPara="1" rIns="91425" wrap="square" tIns="45700">
            <a:normAutofit/>
          </a:bodyPr>
          <a:lstStyle>
            <a:lvl1pPr indent="-342900" lvl="0" marL="457200" marR="0" algn="l">
              <a:lnSpc>
                <a:spcPct val="100000"/>
              </a:lnSpc>
              <a:spcBef>
                <a:spcPts val="0"/>
              </a:spcBef>
              <a:spcAft>
                <a:spcPts val="0"/>
              </a:spcAft>
              <a:buClr>
                <a:srgbClr val="7F7F7F"/>
              </a:buClr>
              <a:buSzPts val="1800"/>
              <a:buFont typeface="Arial"/>
              <a:buAutoNum type="arabicPeriod"/>
              <a:defRPr sz="1800">
                <a:solidFill>
                  <a:srgbClr val="404041"/>
                </a:solidFill>
                <a:latin typeface="Arial"/>
                <a:ea typeface="Arial"/>
                <a:cs typeface="Arial"/>
                <a:sym typeface="Arial"/>
              </a:defRPr>
            </a:lvl1pPr>
            <a:lvl2pPr indent="-330200" lvl="1" marL="9144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2pPr>
            <a:lvl3pPr indent="-330200" lvl="2" marL="13716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3pPr>
            <a:lvl4pPr indent="-330200" lvl="3" marL="18288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4pPr>
            <a:lvl5pPr indent="-330200" lvl="4" marL="22860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38" name="Google Shape;38;p5"/>
          <p:cNvGrpSpPr/>
          <p:nvPr/>
        </p:nvGrpSpPr>
        <p:grpSpPr>
          <a:xfrm>
            <a:off x="-30788" y="4661517"/>
            <a:ext cx="9228667" cy="528963"/>
            <a:chOff x="-30788" y="4661517"/>
            <a:chExt cx="9228667" cy="528963"/>
          </a:xfrm>
        </p:grpSpPr>
        <p:sp>
          <p:nvSpPr>
            <p:cNvPr id="39" name="Google Shape;39;p5"/>
            <p:cNvSpPr/>
            <p:nvPr/>
          </p:nvSpPr>
          <p:spPr>
            <a:xfrm>
              <a:off x="-30788" y="4734807"/>
              <a:ext cx="9228667" cy="455673"/>
            </a:xfrm>
            <a:prstGeom prst="rect">
              <a:avLst/>
            </a:prstGeom>
            <a:solidFill>
              <a:srgbClr val="6903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 name="Google Shape;40;p5"/>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 name="Google Shape;41;p5"/>
            <p:cNvSpPr txBox="1"/>
            <p:nvPr/>
          </p:nvSpPr>
          <p:spPr>
            <a:xfrm>
              <a:off x="1030972" y="4823737"/>
              <a:ext cx="3613600" cy="2308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Arial"/>
                  <a:ea typeface="Arial"/>
                  <a:cs typeface="Arial"/>
                  <a:sym typeface="Arial"/>
                </a:rPr>
                <a:t>INDIANA UNIVERSITY ALUMNI ASSOCIATION</a:t>
              </a:r>
              <a:endParaRPr/>
            </a:p>
          </p:txBody>
        </p:sp>
      </p:grpSp>
      <p:pic>
        <p:nvPicPr>
          <p:cNvPr id="42" name="Google Shape;42;p5"/>
          <p:cNvPicPr preferRelativeResize="0"/>
          <p:nvPr/>
        </p:nvPicPr>
        <p:blipFill rotWithShape="1">
          <a:blip r:embed="rId2">
            <a:alphaModFix/>
          </a:blip>
          <a:srcRect b="0" l="0" r="0" t="0"/>
          <a:stretch/>
        </p:blipFill>
        <p:spPr>
          <a:xfrm>
            <a:off x="483819" y="4514843"/>
            <a:ext cx="684581" cy="75183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oter: white">
  <p:cSld name="Blank with footer: white">
    <p:spTree>
      <p:nvGrpSpPr>
        <p:cNvPr id="43" name="Shape 43"/>
        <p:cNvGrpSpPr/>
        <p:nvPr/>
      </p:nvGrpSpPr>
      <p:grpSpPr>
        <a:xfrm>
          <a:off x="0" y="0"/>
          <a:ext cx="0" cy="0"/>
          <a:chOff x="0" y="0"/>
          <a:chExt cx="0" cy="0"/>
        </a:xfrm>
      </p:grpSpPr>
      <p:grpSp>
        <p:nvGrpSpPr>
          <p:cNvPr id="44" name="Google Shape;44;p6"/>
          <p:cNvGrpSpPr/>
          <p:nvPr/>
        </p:nvGrpSpPr>
        <p:grpSpPr>
          <a:xfrm>
            <a:off x="-30788" y="4661517"/>
            <a:ext cx="9228667" cy="528963"/>
            <a:chOff x="-30788" y="4661517"/>
            <a:chExt cx="9228667" cy="528963"/>
          </a:xfrm>
        </p:grpSpPr>
        <p:sp>
          <p:nvSpPr>
            <p:cNvPr id="45" name="Google Shape;45;p6"/>
            <p:cNvSpPr/>
            <p:nvPr/>
          </p:nvSpPr>
          <p:spPr>
            <a:xfrm>
              <a:off x="-30788" y="4734807"/>
              <a:ext cx="9228667" cy="455673"/>
            </a:xfrm>
            <a:prstGeom prst="rect">
              <a:avLst/>
            </a:prstGeom>
            <a:solidFill>
              <a:srgbClr val="6903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 name="Google Shape;46;p6"/>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 name="Google Shape;47;p6"/>
            <p:cNvSpPr txBox="1"/>
            <p:nvPr/>
          </p:nvSpPr>
          <p:spPr>
            <a:xfrm>
              <a:off x="1030972" y="4823737"/>
              <a:ext cx="3613600" cy="2308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Arial"/>
                  <a:ea typeface="Arial"/>
                  <a:cs typeface="Arial"/>
                  <a:sym typeface="Arial"/>
                </a:rPr>
                <a:t>INDIANA UNIVERSITY ALUMNI ASSOCIATION</a:t>
              </a:r>
              <a:endParaRPr/>
            </a:p>
          </p:txBody>
        </p:sp>
      </p:grpSp>
      <p:pic>
        <p:nvPicPr>
          <p:cNvPr id="48" name="Google Shape;48;p6"/>
          <p:cNvPicPr preferRelativeResize="0"/>
          <p:nvPr/>
        </p:nvPicPr>
        <p:blipFill rotWithShape="1">
          <a:blip r:embed="rId2">
            <a:alphaModFix/>
          </a:blip>
          <a:srcRect b="0" l="0" r="0" t="0"/>
          <a:stretch/>
        </p:blipFill>
        <p:spPr>
          <a:xfrm>
            <a:off x="483819" y="4514843"/>
            <a:ext cx="684581" cy="75183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nly: black">
  <p:cSld name="Content only: black">
    <p:bg>
      <p:bgPr>
        <a:solidFill>
          <a:srgbClr val="262626"/>
        </a:solidFill>
      </p:bgPr>
    </p:bg>
    <p:spTree>
      <p:nvGrpSpPr>
        <p:cNvPr id="49" name="Shape 49"/>
        <p:cNvGrpSpPr/>
        <p:nvPr/>
      </p:nvGrpSpPr>
      <p:grpSpPr>
        <a:xfrm>
          <a:off x="0" y="0"/>
          <a:ext cx="0" cy="0"/>
          <a:chOff x="0" y="0"/>
          <a:chExt cx="0" cy="0"/>
        </a:xfrm>
      </p:grpSpPr>
      <p:sp>
        <p:nvSpPr>
          <p:cNvPr id="50" name="Google Shape;50;p7"/>
          <p:cNvSpPr txBox="1"/>
          <p:nvPr>
            <p:ph type="ctrTitle"/>
          </p:nvPr>
        </p:nvSpPr>
        <p:spPr>
          <a:xfrm>
            <a:off x="523348" y="759070"/>
            <a:ext cx="8004409" cy="6990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000"/>
              <a:buFont typeface="Arial"/>
              <a:buNone/>
              <a:defRPr b="1" i="0" sz="3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 type="subTitle"/>
          </p:nvPr>
        </p:nvSpPr>
        <p:spPr>
          <a:xfrm>
            <a:off x="523348" y="1630404"/>
            <a:ext cx="8011069" cy="281876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1800"/>
              <a:buFont typeface="Arial"/>
              <a:buAutoNum type="arabicPeriod"/>
              <a:defRPr sz="1800">
                <a:solidFill>
                  <a:schemeClr val="lt1"/>
                </a:solidFill>
                <a:latin typeface="Arial"/>
                <a:ea typeface="Arial"/>
                <a:cs typeface="Arial"/>
                <a:sym typeface="Arial"/>
              </a:defRPr>
            </a:lvl1pPr>
            <a:lvl2pPr lvl="1" algn="ctr">
              <a:lnSpc>
                <a:spcPct val="100000"/>
              </a:lnSpc>
              <a:spcBef>
                <a:spcPts val="1800"/>
              </a:spcBef>
              <a:spcAft>
                <a:spcPts val="0"/>
              </a:spcAft>
              <a:buClr>
                <a:srgbClr val="888888"/>
              </a:buClr>
              <a:buSzPts val="1800"/>
              <a:buNone/>
              <a:defRPr>
                <a:solidFill>
                  <a:srgbClr val="888888"/>
                </a:solidFill>
              </a:defRPr>
            </a:lvl2pPr>
            <a:lvl3pPr lvl="2" algn="ctr">
              <a:lnSpc>
                <a:spcPct val="100000"/>
              </a:lnSpc>
              <a:spcBef>
                <a:spcPts val="1800"/>
              </a:spcBef>
              <a:spcAft>
                <a:spcPts val="0"/>
              </a:spcAft>
              <a:buClr>
                <a:srgbClr val="888888"/>
              </a:buClr>
              <a:buSzPts val="1800"/>
              <a:buNone/>
              <a:defRPr>
                <a:solidFill>
                  <a:srgbClr val="888888"/>
                </a:solidFill>
              </a:defRPr>
            </a:lvl3pPr>
            <a:lvl4pPr lvl="3" algn="ctr">
              <a:lnSpc>
                <a:spcPct val="100000"/>
              </a:lnSpc>
              <a:spcBef>
                <a:spcPts val="1800"/>
              </a:spcBef>
              <a:spcAft>
                <a:spcPts val="0"/>
              </a:spcAft>
              <a:buClr>
                <a:srgbClr val="888888"/>
              </a:buClr>
              <a:buSzPts val="1800"/>
              <a:buNone/>
              <a:defRPr>
                <a:solidFill>
                  <a:srgbClr val="888888"/>
                </a:solidFill>
              </a:defRPr>
            </a:lvl4pPr>
            <a:lvl5pPr lvl="4" algn="ctr">
              <a:lnSpc>
                <a:spcPct val="100000"/>
              </a:lnSpc>
              <a:spcBef>
                <a:spcPts val="1800"/>
              </a:spcBef>
              <a:spcAft>
                <a:spcPts val="0"/>
              </a:spcAft>
              <a:buClr>
                <a:srgbClr val="888888"/>
              </a:buClr>
              <a:buSzPts val="1800"/>
              <a:buNone/>
              <a:defRPr>
                <a:solidFill>
                  <a:srgbClr val="888888"/>
                </a:solidFill>
              </a:defRPr>
            </a:lvl5pPr>
            <a:lvl6pPr lvl="5" algn="ctr">
              <a:spcBef>
                <a:spcPts val="18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2" name="Google Shape;52;p7"/>
          <p:cNvSpPr txBox="1"/>
          <p:nvPr>
            <p:ph idx="2"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lvl1pPr indent="-228600" lvl="0" marL="457200" algn="r">
              <a:lnSpc>
                <a:spcPct val="100000"/>
              </a:lnSpc>
              <a:spcBef>
                <a:spcPts val="0"/>
              </a:spcBef>
              <a:spcAft>
                <a:spcPts val="0"/>
              </a:spcAft>
              <a:buSzPts val="1100"/>
              <a:buNone/>
              <a:defRPr b="0" i="0" sz="11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7"/>
          <p:cNvSpPr/>
          <p:nvPr/>
        </p:nvSpPr>
        <p:spPr>
          <a:xfrm>
            <a:off x="0" y="957832"/>
            <a:ext cx="82664" cy="38719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4" name="Google Shape;54;p7"/>
          <p:cNvGrpSpPr/>
          <p:nvPr/>
        </p:nvGrpSpPr>
        <p:grpSpPr>
          <a:xfrm>
            <a:off x="-30788" y="4661517"/>
            <a:ext cx="9228667" cy="528963"/>
            <a:chOff x="-30788" y="4661517"/>
            <a:chExt cx="9228667" cy="528963"/>
          </a:xfrm>
        </p:grpSpPr>
        <p:sp>
          <p:nvSpPr>
            <p:cNvPr id="55" name="Google Shape;55;p7"/>
            <p:cNvSpPr/>
            <p:nvPr/>
          </p:nvSpPr>
          <p:spPr>
            <a:xfrm>
              <a:off x="-30788" y="4734807"/>
              <a:ext cx="9228667" cy="455673"/>
            </a:xfrm>
            <a:prstGeom prst="rect">
              <a:avLst/>
            </a:prstGeom>
            <a:solidFill>
              <a:srgbClr val="6903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7"/>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 name="Google Shape;57;p7"/>
            <p:cNvSpPr txBox="1"/>
            <p:nvPr/>
          </p:nvSpPr>
          <p:spPr>
            <a:xfrm>
              <a:off x="1030972" y="4823737"/>
              <a:ext cx="3613600" cy="2308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Arial"/>
                  <a:ea typeface="Arial"/>
                  <a:cs typeface="Arial"/>
                  <a:sym typeface="Arial"/>
                </a:rPr>
                <a:t>INDIANA UNIVERSITY ALUMNI ASSOCIATION</a:t>
              </a:r>
              <a:endParaRPr/>
            </a:p>
          </p:txBody>
        </p:sp>
      </p:grpSp>
      <p:pic>
        <p:nvPicPr>
          <p:cNvPr id="58" name="Google Shape;58;p7"/>
          <p:cNvPicPr preferRelativeResize="0"/>
          <p:nvPr/>
        </p:nvPicPr>
        <p:blipFill rotWithShape="1">
          <a:blip r:embed="rId2">
            <a:alphaModFix/>
          </a:blip>
          <a:srcRect b="0" l="0" r="0" t="0"/>
          <a:stretch/>
        </p:blipFill>
        <p:spPr>
          <a:xfrm>
            <a:off x="483819" y="4514843"/>
            <a:ext cx="684581" cy="75183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black">
  <p:cSld name="Content and photo: black">
    <p:bg>
      <p:bgPr>
        <a:solidFill>
          <a:srgbClr val="252626"/>
        </a:solidFill>
      </p:bgPr>
    </p:bg>
    <p:spTree>
      <p:nvGrpSpPr>
        <p:cNvPr id="59" name="Shape 59"/>
        <p:cNvGrpSpPr/>
        <p:nvPr/>
      </p:nvGrpSpPr>
      <p:grpSpPr>
        <a:xfrm>
          <a:off x="0" y="0"/>
          <a:ext cx="0" cy="0"/>
          <a:chOff x="0" y="0"/>
          <a:chExt cx="0" cy="0"/>
        </a:xfrm>
      </p:grpSpPr>
      <p:sp>
        <p:nvSpPr>
          <p:cNvPr id="60" name="Google Shape;60;p8"/>
          <p:cNvSpPr txBox="1"/>
          <p:nvPr>
            <p:ph type="title"/>
          </p:nvPr>
        </p:nvSpPr>
        <p:spPr>
          <a:xfrm>
            <a:off x="530124" y="464386"/>
            <a:ext cx="4560579" cy="7793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000"/>
              <a:buFont typeface="Arial"/>
              <a:buNone/>
              <a:defRPr b="1" i="0" sz="3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p:nvPr>
            <p:ph idx="1" type="body"/>
          </p:nvPr>
        </p:nvSpPr>
        <p:spPr>
          <a:xfrm>
            <a:off x="530124" y="1629404"/>
            <a:ext cx="4560579" cy="280149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Font typeface="Arial"/>
              <a:buChar char="•"/>
              <a:defRPr sz="1800">
                <a:solidFill>
                  <a:schemeClr val="lt1"/>
                </a:solidFill>
                <a:latin typeface="Arial"/>
                <a:ea typeface="Arial"/>
                <a:cs typeface="Arial"/>
                <a:sym typeface="Arial"/>
              </a:defRPr>
            </a:lvl1pPr>
            <a:lvl2pPr indent="-342900" lvl="1" marL="9144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2pPr>
            <a:lvl3pPr indent="-342900" lvl="2" marL="13716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3pPr>
            <a:lvl4pPr indent="-342900" lvl="3" marL="18288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4pPr>
            <a:lvl5pPr indent="-342900" lvl="4" marL="22860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 name="Google Shape;62;p8"/>
          <p:cNvSpPr/>
          <p:nvPr>
            <p:ph idx="2" type="pic"/>
          </p:nvPr>
        </p:nvSpPr>
        <p:spPr>
          <a:xfrm>
            <a:off x="5564909" y="0"/>
            <a:ext cx="3570941" cy="5143500"/>
          </a:xfrm>
          <a:prstGeom prst="rect">
            <a:avLst/>
          </a:prstGeom>
          <a:noFill/>
          <a:ln>
            <a:noFill/>
          </a:ln>
        </p:spPr>
      </p:sp>
      <p:sp>
        <p:nvSpPr>
          <p:cNvPr id="63" name="Google Shape;63;p8"/>
          <p:cNvSpPr/>
          <p:nvPr/>
        </p:nvSpPr>
        <p:spPr>
          <a:xfrm>
            <a:off x="-15847" y="486799"/>
            <a:ext cx="82664" cy="38719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 name="Google Shape;64;p8"/>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5" name="Google Shape;65;p8"/>
          <p:cNvPicPr preferRelativeResize="0"/>
          <p:nvPr/>
        </p:nvPicPr>
        <p:blipFill rotWithShape="1">
          <a:blip r:embed="rId2">
            <a:alphaModFix/>
          </a:blip>
          <a:srcRect b="0" l="0" r="0" t="0"/>
          <a:stretch/>
        </p:blipFill>
        <p:spPr>
          <a:xfrm>
            <a:off x="483819" y="4514843"/>
            <a:ext cx="684581" cy="75183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oter: black">
  <p:cSld name="Blank with footer: black">
    <p:bg>
      <p:bgPr>
        <a:solidFill>
          <a:srgbClr val="252626"/>
        </a:solidFill>
      </p:bgPr>
    </p:bg>
    <p:spTree>
      <p:nvGrpSpPr>
        <p:cNvPr id="66" name="Shape 66"/>
        <p:cNvGrpSpPr/>
        <p:nvPr/>
      </p:nvGrpSpPr>
      <p:grpSpPr>
        <a:xfrm>
          <a:off x="0" y="0"/>
          <a:ext cx="0" cy="0"/>
          <a:chOff x="0" y="0"/>
          <a:chExt cx="0" cy="0"/>
        </a:xfrm>
      </p:grpSpPr>
      <p:grpSp>
        <p:nvGrpSpPr>
          <p:cNvPr id="67" name="Google Shape;67;p9"/>
          <p:cNvGrpSpPr/>
          <p:nvPr/>
        </p:nvGrpSpPr>
        <p:grpSpPr>
          <a:xfrm>
            <a:off x="-30788" y="4661517"/>
            <a:ext cx="9228667" cy="528963"/>
            <a:chOff x="-30788" y="4661517"/>
            <a:chExt cx="9228667" cy="528963"/>
          </a:xfrm>
        </p:grpSpPr>
        <p:sp>
          <p:nvSpPr>
            <p:cNvPr id="68" name="Google Shape;68;p9"/>
            <p:cNvSpPr/>
            <p:nvPr/>
          </p:nvSpPr>
          <p:spPr>
            <a:xfrm>
              <a:off x="-30788" y="4734807"/>
              <a:ext cx="9228667" cy="455673"/>
            </a:xfrm>
            <a:prstGeom prst="rect">
              <a:avLst/>
            </a:prstGeom>
            <a:solidFill>
              <a:srgbClr val="6903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 name="Google Shape;69;p9"/>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 name="Google Shape;70;p9"/>
            <p:cNvSpPr txBox="1"/>
            <p:nvPr/>
          </p:nvSpPr>
          <p:spPr>
            <a:xfrm>
              <a:off x="1030972" y="4823737"/>
              <a:ext cx="3613600" cy="2308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Arial"/>
                  <a:ea typeface="Arial"/>
                  <a:cs typeface="Arial"/>
                  <a:sym typeface="Arial"/>
                </a:rPr>
                <a:t>INDIANA UNIVERSITY ALUMNI ASSOCIATION</a:t>
              </a:r>
              <a:endParaRPr/>
            </a:p>
          </p:txBody>
        </p:sp>
      </p:grpSp>
      <p:pic>
        <p:nvPicPr>
          <p:cNvPr id="71" name="Google Shape;71;p9"/>
          <p:cNvPicPr preferRelativeResize="0"/>
          <p:nvPr/>
        </p:nvPicPr>
        <p:blipFill rotWithShape="1">
          <a:blip r:embed="rId2">
            <a:alphaModFix/>
          </a:blip>
          <a:srcRect b="0" l="0" r="0" t="0"/>
          <a:stretch/>
        </p:blipFill>
        <p:spPr>
          <a:xfrm>
            <a:off x="483819" y="4514843"/>
            <a:ext cx="684581" cy="75183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with IUPUI lockup">
  <p:cSld name="Closing slide with IUPUI lockup">
    <p:bg>
      <p:bgPr>
        <a:solidFill>
          <a:srgbClr val="690304"/>
        </a:solidFill>
      </p:bgPr>
    </p:bg>
    <p:spTree>
      <p:nvGrpSpPr>
        <p:cNvPr id="72" name="Shape 72"/>
        <p:cNvGrpSpPr/>
        <p:nvPr/>
      </p:nvGrpSpPr>
      <p:grpSpPr>
        <a:xfrm>
          <a:off x="0" y="0"/>
          <a:ext cx="0" cy="0"/>
          <a:chOff x="0" y="0"/>
          <a:chExt cx="0" cy="0"/>
        </a:xfrm>
      </p:grpSpPr>
      <p:sp>
        <p:nvSpPr>
          <p:cNvPr id="73" name="Google Shape;73;p10"/>
          <p:cNvSpPr txBox="1"/>
          <p:nvPr>
            <p:ph idx="1" type="body"/>
          </p:nvPr>
        </p:nvSpPr>
        <p:spPr>
          <a:xfrm>
            <a:off x="536602" y="680397"/>
            <a:ext cx="7859185" cy="272166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chemeClr val="lt1"/>
                </a:solidFill>
                <a:latin typeface="Arial"/>
                <a:ea typeface="Arial"/>
                <a:cs typeface="Arial"/>
                <a:sym typeface="Arial"/>
              </a:defRPr>
            </a:lvl1pPr>
            <a:lvl2pPr indent="-228600" lvl="1" marL="9144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2pPr>
            <a:lvl3pPr indent="-228600" lvl="2" marL="13716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3pPr>
            <a:lvl4pPr indent="-228600" lvl="3" marL="18288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4pPr>
            <a:lvl5pPr indent="-330200" lvl="4" marL="2286000" algn="l">
              <a:lnSpc>
                <a:spcPct val="100000"/>
              </a:lnSpc>
              <a:spcBef>
                <a:spcPts val="1800"/>
              </a:spcBef>
              <a:spcAft>
                <a:spcPts val="0"/>
              </a:spcAft>
              <a:buClr>
                <a:schemeClr val="lt1"/>
              </a:buClr>
              <a:buSzPts val="1600"/>
              <a:buChar char="»"/>
              <a:defRPr sz="1600">
                <a:solidFill>
                  <a:schemeClr val="lt1"/>
                </a:solidFill>
                <a:latin typeface="Arial"/>
                <a:ea typeface="Arial"/>
                <a:cs typeface="Arial"/>
                <a:sym typeface="Arial"/>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10"/>
          <p:cNvSpPr/>
          <p:nvPr/>
        </p:nvSpPr>
        <p:spPr>
          <a:xfrm>
            <a:off x="-15847" y="680397"/>
            <a:ext cx="82664" cy="38719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75" name="Google Shape;75;p10"/>
          <p:cNvPicPr preferRelativeResize="0"/>
          <p:nvPr/>
        </p:nvPicPr>
        <p:blipFill rotWithShape="1">
          <a:blip r:embed="rId2">
            <a:alphaModFix/>
          </a:blip>
          <a:srcRect b="0" l="0" r="0" t="0"/>
          <a:stretch/>
        </p:blipFill>
        <p:spPr>
          <a:xfrm>
            <a:off x="422970" y="4033752"/>
            <a:ext cx="950924" cy="1044347"/>
          </a:xfrm>
          <a:prstGeom prst="rect">
            <a:avLst/>
          </a:prstGeom>
          <a:noFill/>
          <a:ln>
            <a:noFill/>
          </a:ln>
        </p:spPr>
      </p:pic>
      <p:pic>
        <p:nvPicPr>
          <p:cNvPr id="76" name="Google Shape;76;p10"/>
          <p:cNvPicPr preferRelativeResize="0"/>
          <p:nvPr/>
        </p:nvPicPr>
        <p:blipFill rotWithShape="1">
          <a:blip r:embed="rId3">
            <a:alphaModFix/>
          </a:blip>
          <a:srcRect b="0" l="0" r="0" t="0"/>
          <a:stretch/>
        </p:blipFill>
        <p:spPr>
          <a:xfrm>
            <a:off x="631042" y="4244550"/>
            <a:ext cx="3606360" cy="61297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61892" y="634604"/>
            <a:ext cx="6802482" cy="8572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161892" y="1589938"/>
            <a:ext cx="6802482" cy="3215287"/>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0"/>
              </a:spcBef>
              <a:spcAft>
                <a:spcPts val="0"/>
              </a:spcAft>
              <a:buClr>
                <a:srgbClr val="7F7F7F"/>
              </a:buClr>
              <a:buSzPts val="1800"/>
              <a:buFont typeface="Noto Sans Symbols"/>
              <a:buChar char="▪"/>
              <a:defRPr b="0" i="0" sz="1800" u="none" cap="none" strike="noStrike">
                <a:solidFill>
                  <a:schemeClr val="dk1"/>
                </a:solidFill>
                <a:latin typeface="Arial"/>
                <a:ea typeface="Arial"/>
                <a:cs typeface="Arial"/>
                <a:sym typeface="Arial"/>
              </a:defRPr>
            </a:lvl1pPr>
            <a:lvl2pPr indent="-342900" lvl="1" marL="9144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18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8.png"/><Relationship Id="rId5"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1"/>
          <p:cNvSpPr txBox="1"/>
          <p:nvPr>
            <p:ph type="title"/>
          </p:nvPr>
        </p:nvSpPr>
        <p:spPr>
          <a:xfrm>
            <a:off x="502903" y="2766523"/>
            <a:ext cx="7734221" cy="111449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lang="en-US"/>
              <a:t>Scalable Big Data Analytics With Dask</a:t>
            </a:r>
            <a:endParaRPr/>
          </a:p>
        </p:txBody>
      </p:sp>
      <p:sp>
        <p:nvSpPr>
          <p:cNvPr id="82" name="Google Shape;82;p11"/>
          <p:cNvSpPr txBox="1"/>
          <p:nvPr>
            <p:ph idx="1" type="body"/>
          </p:nvPr>
        </p:nvSpPr>
        <p:spPr>
          <a:xfrm>
            <a:off x="530694" y="4709821"/>
            <a:ext cx="7734222" cy="27765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rPr lang="en-US"/>
              <a:t>DILIP, ANIRUDH, SUBHADRA</a:t>
            </a:r>
            <a:endParaRPr/>
          </a:p>
        </p:txBody>
      </p:sp>
      <p:sp>
        <p:nvSpPr>
          <p:cNvPr id="83" name="Google Shape;83;p11"/>
          <p:cNvSpPr txBox="1"/>
          <p:nvPr>
            <p:ph idx="2" type="body"/>
          </p:nvPr>
        </p:nvSpPr>
        <p:spPr>
          <a:xfrm>
            <a:off x="530694" y="2443859"/>
            <a:ext cx="7734222" cy="2524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LUDDY SCHOOL OF INFORMATICS, COMPUTING &amp; ENGINEERING</a:t>
            </a:r>
            <a:endParaRPr/>
          </a:p>
        </p:txBody>
      </p:sp>
      <p:sp>
        <p:nvSpPr>
          <p:cNvPr id="84" name="Google Shape;84;p11"/>
          <p:cNvSpPr txBox="1"/>
          <p:nvPr>
            <p:ph idx="2" type="body"/>
          </p:nvPr>
        </p:nvSpPr>
        <p:spPr>
          <a:xfrm>
            <a:off x="1355450" y="676800"/>
            <a:ext cx="4160100" cy="952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ENGINEERING CLOUD COMPUTING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idx="4294967295" type="ctrTitle"/>
          </p:nvPr>
        </p:nvSpPr>
        <p:spPr>
          <a:xfrm>
            <a:off x="529827" y="759070"/>
            <a:ext cx="8004300" cy="699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2700"/>
              <a:buFont typeface="Arial"/>
              <a:buNone/>
            </a:pPr>
            <a:r>
              <a:rPr lang="en-US" sz="2000"/>
              <a:t>The setup process involves five major steps to get the cluster up and running</a:t>
            </a:r>
            <a:endParaRPr sz="2000"/>
          </a:p>
        </p:txBody>
      </p:sp>
      <p:sp>
        <p:nvSpPr>
          <p:cNvPr id="149" name="Google Shape;149;p20"/>
          <p:cNvSpPr txBox="1"/>
          <p:nvPr>
            <p:ph idx="4294967295" type="body"/>
          </p:nvPr>
        </p:nvSpPr>
        <p:spPr>
          <a:xfrm>
            <a:off x="518824" y="1629404"/>
            <a:ext cx="8015700" cy="2810700"/>
          </a:xfrm>
          <a:prstGeom prst="rect">
            <a:avLst/>
          </a:prstGeom>
          <a:noFill/>
          <a:ln>
            <a:noFill/>
          </a:ln>
        </p:spPr>
        <p:txBody>
          <a:bodyPr anchorCtr="0" anchor="t" bIns="45700" lIns="91425" spcFirstLastPara="1" rIns="91425" wrap="square" tIns="45700">
            <a:noAutofit/>
          </a:bodyPr>
          <a:lstStyle/>
          <a:p>
            <a:pPr indent="-314325" lvl="0" marL="342900" rtl="0" algn="l">
              <a:lnSpc>
                <a:spcPct val="115000"/>
              </a:lnSpc>
              <a:spcBef>
                <a:spcPts val="0"/>
              </a:spcBef>
              <a:spcAft>
                <a:spcPts val="0"/>
              </a:spcAft>
              <a:buClr>
                <a:srgbClr val="404041"/>
              </a:buClr>
              <a:buSzPts val="1350"/>
              <a:buAutoNum type="arabicPeriod"/>
            </a:pPr>
            <a:r>
              <a:rPr lang="en-US" sz="1350"/>
              <a:t>Set up the ECS cluster.</a:t>
            </a:r>
            <a:endParaRPr sz="1350"/>
          </a:p>
          <a:p>
            <a:pPr indent="0" lvl="0" marL="342900" rtl="0" algn="l">
              <a:lnSpc>
                <a:spcPct val="115000"/>
              </a:lnSpc>
              <a:spcBef>
                <a:spcPts val="0"/>
              </a:spcBef>
              <a:spcAft>
                <a:spcPts val="0"/>
              </a:spcAft>
              <a:buNone/>
            </a:pPr>
            <a:r>
              <a:t/>
            </a:r>
            <a:endParaRPr sz="1350"/>
          </a:p>
          <a:p>
            <a:pPr indent="-314325" lvl="0" marL="342900" rtl="0" algn="l">
              <a:lnSpc>
                <a:spcPct val="115000"/>
              </a:lnSpc>
              <a:spcBef>
                <a:spcPts val="0"/>
              </a:spcBef>
              <a:spcAft>
                <a:spcPts val="0"/>
              </a:spcAft>
              <a:buClr>
                <a:srgbClr val="404041"/>
              </a:buClr>
              <a:buSzPts val="1350"/>
              <a:buAutoNum type="arabicPeriod"/>
            </a:pPr>
            <a:r>
              <a:rPr lang="en-US" sz="1350"/>
              <a:t>Arrange the network settings for the cluster.</a:t>
            </a:r>
            <a:endParaRPr sz="1350"/>
          </a:p>
          <a:p>
            <a:pPr indent="0" lvl="0" marL="342900" rtl="0" algn="l">
              <a:lnSpc>
                <a:spcPct val="115000"/>
              </a:lnSpc>
              <a:spcBef>
                <a:spcPts val="0"/>
              </a:spcBef>
              <a:spcAft>
                <a:spcPts val="0"/>
              </a:spcAft>
              <a:buNone/>
            </a:pPr>
            <a:r>
              <a:t/>
            </a:r>
            <a:endParaRPr sz="1350"/>
          </a:p>
          <a:p>
            <a:pPr indent="-314325" lvl="0" marL="342900" rtl="0" algn="l">
              <a:lnSpc>
                <a:spcPct val="115000"/>
              </a:lnSpc>
              <a:spcBef>
                <a:spcPts val="0"/>
              </a:spcBef>
              <a:spcAft>
                <a:spcPts val="0"/>
              </a:spcAft>
              <a:buClr>
                <a:srgbClr val="404041"/>
              </a:buClr>
              <a:buSzPts val="1350"/>
              <a:buAutoNum type="arabicPeriod"/>
            </a:pPr>
            <a:r>
              <a:rPr lang="en-US" sz="1350"/>
              <a:t>Establish a shared data drive using Elastic File System (EFS).</a:t>
            </a:r>
            <a:endParaRPr sz="1350"/>
          </a:p>
          <a:p>
            <a:pPr indent="0" lvl="0" marL="342900" rtl="0" algn="l">
              <a:lnSpc>
                <a:spcPct val="115000"/>
              </a:lnSpc>
              <a:spcBef>
                <a:spcPts val="0"/>
              </a:spcBef>
              <a:spcAft>
                <a:spcPts val="0"/>
              </a:spcAft>
              <a:buNone/>
            </a:pPr>
            <a:r>
              <a:t/>
            </a:r>
            <a:endParaRPr sz="1350"/>
          </a:p>
          <a:p>
            <a:pPr indent="-314325" lvl="0" marL="342900" rtl="0" algn="l">
              <a:lnSpc>
                <a:spcPct val="115000"/>
              </a:lnSpc>
              <a:spcBef>
                <a:spcPts val="0"/>
              </a:spcBef>
              <a:spcAft>
                <a:spcPts val="0"/>
              </a:spcAft>
              <a:buClr>
                <a:srgbClr val="404041"/>
              </a:buClr>
              <a:buSzPts val="1350"/>
              <a:buAutoNum type="arabicPeriod"/>
            </a:pPr>
            <a:r>
              <a:rPr lang="en-US" sz="1350"/>
              <a:t>Reserve storage, build, and deploy the Docker images within Elastic Container Repository (ECR).</a:t>
            </a:r>
            <a:endParaRPr sz="1350"/>
          </a:p>
          <a:p>
            <a:pPr indent="0" lvl="0" marL="342900" rtl="0" algn="l">
              <a:lnSpc>
                <a:spcPct val="115000"/>
              </a:lnSpc>
              <a:spcBef>
                <a:spcPts val="0"/>
              </a:spcBef>
              <a:spcAft>
                <a:spcPts val="0"/>
              </a:spcAft>
              <a:buNone/>
            </a:pPr>
            <a:r>
              <a:t/>
            </a:r>
            <a:endParaRPr sz="1350"/>
          </a:p>
          <a:p>
            <a:pPr indent="-314325" lvl="0" marL="342900" rtl="0" algn="l">
              <a:lnSpc>
                <a:spcPct val="115000"/>
              </a:lnSpc>
              <a:spcBef>
                <a:spcPts val="0"/>
              </a:spcBef>
              <a:spcAft>
                <a:spcPts val="0"/>
              </a:spcAft>
              <a:buClr>
                <a:srgbClr val="404041"/>
              </a:buClr>
              <a:buSzPts val="1350"/>
              <a:buAutoNum type="arabicPeriod"/>
            </a:pPr>
            <a:r>
              <a:rPr lang="en-US" sz="1350"/>
              <a:t>Connect to the cluster.</a:t>
            </a:r>
            <a:endParaRPr sz="1350"/>
          </a:p>
        </p:txBody>
      </p:sp>
      <p:sp>
        <p:nvSpPr>
          <p:cNvPr id="150" name="Google Shape;150;p20"/>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525303" y="464386"/>
            <a:ext cx="4560600" cy="779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000"/>
              <a:t>Setting up the ECS Cluster</a:t>
            </a:r>
            <a:endParaRPr sz="2000"/>
          </a:p>
        </p:txBody>
      </p:sp>
      <p:sp>
        <p:nvSpPr>
          <p:cNvPr id="157" name="Google Shape;157;p21"/>
          <p:cNvSpPr txBox="1"/>
          <p:nvPr>
            <p:ph idx="1" type="body"/>
          </p:nvPr>
        </p:nvSpPr>
        <p:spPr>
          <a:xfrm>
            <a:off x="525300" y="1629400"/>
            <a:ext cx="8118600" cy="2792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350">
                <a:solidFill>
                  <a:schemeClr val="dk1"/>
                </a:solidFill>
              </a:rPr>
              <a:t>The first step in this process was to obtain an SSH key that we will use to associate with the EC2 instances that were created by the ECS cluster</a:t>
            </a:r>
            <a:endParaRPr sz="1350"/>
          </a:p>
        </p:txBody>
      </p:sp>
      <p:pic>
        <p:nvPicPr>
          <p:cNvPr id="158" name="Google Shape;158;p21"/>
          <p:cNvPicPr preferRelativeResize="0"/>
          <p:nvPr/>
        </p:nvPicPr>
        <p:blipFill>
          <a:blip r:embed="rId3">
            <a:alphaModFix/>
          </a:blip>
          <a:stretch>
            <a:fillRect/>
          </a:stretch>
        </p:blipFill>
        <p:spPr>
          <a:xfrm>
            <a:off x="622300" y="2584025"/>
            <a:ext cx="7653825" cy="883125"/>
          </a:xfrm>
          <a:prstGeom prst="rect">
            <a:avLst/>
          </a:prstGeom>
          <a:noFill/>
          <a:ln>
            <a:noFill/>
          </a:ln>
        </p:spPr>
      </p:pic>
      <p:sp>
        <p:nvSpPr>
          <p:cNvPr id="159" name="Google Shape;159;p21"/>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525303" y="464386"/>
            <a:ext cx="4560600" cy="779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000"/>
              <a:t>Setting up the ECS Cluster</a:t>
            </a:r>
            <a:endParaRPr sz="2000"/>
          </a:p>
        </p:txBody>
      </p:sp>
      <p:sp>
        <p:nvSpPr>
          <p:cNvPr id="166" name="Google Shape;166;p22"/>
          <p:cNvSpPr txBox="1"/>
          <p:nvPr>
            <p:ph idx="1" type="body"/>
          </p:nvPr>
        </p:nvSpPr>
        <p:spPr>
          <a:xfrm>
            <a:off x="525303" y="1629405"/>
            <a:ext cx="4560600" cy="2792400"/>
          </a:xfrm>
          <a:prstGeom prst="rect">
            <a:avLst/>
          </a:prstGeom>
        </p:spPr>
        <p:txBody>
          <a:bodyPr anchorCtr="0" anchor="t" bIns="45700" lIns="91425" spcFirstLastPara="1" rIns="91425" wrap="square" tIns="45700">
            <a:normAutofit fontScale="85000" lnSpcReduction="10000"/>
          </a:bodyPr>
          <a:lstStyle/>
          <a:p>
            <a:pPr indent="0" lvl="0" marL="0" rtl="0" algn="l">
              <a:lnSpc>
                <a:spcPct val="115000"/>
              </a:lnSpc>
              <a:spcBef>
                <a:spcPts val="0"/>
              </a:spcBef>
              <a:spcAft>
                <a:spcPts val="0"/>
              </a:spcAft>
              <a:buNone/>
            </a:pPr>
            <a:r>
              <a:rPr lang="en-US" sz="1350">
                <a:solidFill>
                  <a:schemeClr val="dk1"/>
                </a:solidFill>
              </a:rPr>
              <a:t>With the Key Pair saved, next an ECS Cluster was to be created. </a:t>
            </a:r>
            <a:endParaRPr sz="1350">
              <a:solidFill>
                <a:schemeClr val="dk1"/>
              </a:solidFill>
            </a:endParaRPr>
          </a:p>
          <a:p>
            <a:pPr indent="0" lvl="0" marL="0" rtl="0" algn="l">
              <a:lnSpc>
                <a:spcPct val="115000"/>
              </a:lnSpc>
              <a:spcBef>
                <a:spcPts val="0"/>
              </a:spcBef>
              <a:spcAft>
                <a:spcPts val="0"/>
              </a:spcAft>
              <a:buNone/>
            </a:pPr>
            <a:r>
              <a:rPr lang="en-US" sz="1350">
                <a:solidFill>
                  <a:schemeClr val="dk1"/>
                </a:solidFill>
              </a:rPr>
              <a:t>This was done using the ECS Create Cluster wizard. </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a:p>
            <a:pPr indent="0" lvl="0" marL="0" rtl="0" algn="l">
              <a:lnSpc>
                <a:spcPct val="115000"/>
              </a:lnSpc>
              <a:spcBef>
                <a:spcPts val="0"/>
              </a:spcBef>
              <a:spcAft>
                <a:spcPts val="0"/>
              </a:spcAft>
              <a:buNone/>
            </a:pPr>
            <a:r>
              <a:rPr lang="en-US" sz="1350">
                <a:solidFill>
                  <a:schemeClr val="dk1"/>
                </a:solidFill>
              </a:rPr>
              <a:t>The operating system chosen was Amazon Linux 2. </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a:p>
            <a:pPr indent="0" lvl="0" marL="0" rtl="0" algn="l">
              <a:lnSpc>
                <a:spcPct val="115000"/>
              </a:lnSpc>
              <a:spcBef>
                <a:spcPts val="0"/>
              </a:spcBef>
              <a:spcAft>
                <a:spcPts val="0"/>
              </a:spcAft>
              <a:buNone/>
            </a:pPr>
            <a:r>
              <a:rPr lang="en-US" sz="1350">
                <a:solidFill>
                  <a:schemeClr val="dk1"/>
                </a:solidFill>
              </a:rPr>
              <a:t>Next for the EC2 instance type, we went with the t2.micro which was under the eligible types in the free tier. </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a:p>
            <a:pPr indent="0" lvl="0" marL="0" rtl="0" algn="l">
              <a:lnSpc>
                <a:spcPct val="115000"/>
              </a:lnSpc>
              <a:spcBef>
                <a:spcPts val="0"/>
              </a:spcBef>
              <a:spcAft>
                <a:spcPts val="0"/>
              </a:spcAft>
              <a:buNone/>
            </a:pPr>
            <a:r>
              <a:rPr lang="en-US" sz="1350">
                <a:solidFill>
                  <a:schemeClr val="dk1"/>
                </a:solidFill>
              </a:rPr>
              <a:t>Following this a total of 8 instances were specified as the desired capacity. </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a:p>
            <a:pPr indent="0" lvl="0" marL="0" rtl="0" algn="l">
              <a:lnSpc>
                <a:spcPct val="115000"/>
              </a:lnSpc>
              <a:spcBef>
                <a:spcPts val="0"/>
              </a:spcBef>
              <a:spcAft>
                <a:spcPts val="0"/>
              </a:spcAft>
              <a:buNone/>
            </a:pPr>
            <a:r>
              <a:rPr lang="en-US" sz="1350">
                <a:solidFill>
                  <a:schemeClr val="dk1"/>
                </a:solidFill>
              </a:rPr>
              <a:t>The Key-pair was specified as the one created earlier. Rest of the options were default. With this we had ECS start 8 instances under the name of dask-cluster.</a:t>
            </a:r>
            <a:endParaRPr sz="1350">
              <a:solidFill>
                <a:schemeClr val="dk1"/>
              </a:solidFill>
            </a:endParaRPr>
          </a:p>
        </p:txBody>
      </p:sp>
      <p:sp>
        <p:nvSpPr>
          <p:cNvPr id="167" name="Google Shape;167;p22"/>
          <p:cNvSpPr/>
          <p:nvPr>
            <p:ph idx="2" type="pic"/>
          </p:nvPr>
        </p:nvSpPr>
        <p:spPr>
          <a:xfrm>
            <a:off x="5573058" y="0"/>
            <a:ext cx="3570900" cy="5143500"/>
          </a:xfrm>
          <a:prstGeom prst="rect">
            <a:avLst/>
          </a:prstGeom>
        </p:spPr>
      </p:sp>
      <p:pic>
        <p:nvPicPr>
          <p:cNvPr id="168" name="Google Shape;168;p22"/>
          <p:cNvPicPr preferRelativeResize="0"/>
          <p:nvPr/>
        </p:nvPicPr>
        <p:blipFill>
          <a:blip r:embed="rId3">
            <a:alphaModFix/>
          </a:blip>
          <a:stretch>
            <a:fillRect/>
          </a:stretch>
        </p:blipFill>
        <p:spPr>
          <a:xfrm>
            <a:off x="5573050" y="0"/>
            <a:ext cx="3570899" cy="5143501"/>
          </a:xfrm>
          <a:prstGeom prst="rect">
            <a:avLst/>
          </a:prstGeom>
          <a:noFill/>
          <a:ln>
            <a:noFill/>
          </a:ln>
        </p:spPr>
      </p:pic>
      <p:sp>
        <p:nvSpPr>
          <p:cNvPr id="169" name="Google Shape;169;p22"/>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525303" y="464386"/>
            <a:ext cx="4560600" cy="779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000"/>
              <a:t>Setting up the ECS Cluster</a:t>
            </a:r>
            <a:endParaRPr sz="2000"/>
          </a:p>
        </p:txBody>
      </p:sp>
      <p:sp>
        <p:nvSpPr>
          <p:cNvPr id="176" name="Google Shape;176;p23"/>
          <p:cNvSpPr txBox="1"/>
          <p:nvPr>
            <p:ph idx="1" type="body"/>
          </p:nvPr>
        </p:nvSpPr>
        <p:spPr>
          <a:xfrm>
            <a:off x="525303" y="1629405"/>
            <a:ext cx="4560600" cy="2792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350">
                <a:solidFill>
                  <a:schemeClr val="dk1"/>
                </a:solidFill>
              </a:rPr>
              <a:t>Rest of the options were default. With this we had ECS start 8 instances under the name of dask-cluster.</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p:txBody>
      </p:sp>
      <p:sp>
        <p:nvSpPr>
          <p:cNvPr id="177" name="Google Shape;177;p23"/>
          <p:cNvSpPr/>
          <p:nvPr>
            <p:ph idx="2" type="pic"/>
          </p:nvPr>
        </p:nvSpPr>
        <p:spPr>
          <a:xfrm>
            <a:off x="5573058" y="0"/>
            <a:ext cx="3570900" cy="5143500"/>
          </a:xfrm>
          <a:prstGeom prst="rect">
            <a:avLst/>
          </a:prstGeom>
        </p:spPr>
      </p:sp>
      <p:pic>
        <p:nvPicPr>
          <p:cNvPr id="178" name="Google Shape;178;p23"/>
          <p:cNvPicPr preferRelativeResize="0"/>
          <p:nvPr/>
        </p:nvPicPr>
        <p:blipFill>
          <a:blip r:embed="rId3">
            <a:alphaModFix/>
          </a:blip>
          <a:stretch>
            <a:fillRect/>
          </a:stretch>
        </p:blipFill>
        <p:spPr>
          <a:xfrm>
            <a:off x="5573050" y="0"/>
            <a:ext cx="3570899" cy="5143501"/>
          </a:xfrm>
          <a:prstGeom prst="rect">
            <a:avLst/>
          </a:prstGeom>
          <a:noFill/>
          <a:ln>
            <a:noFill/>
          </a:ln>
        </p:spPr>
      </p:pic>
      <p:pic>
        <p:nvPicPr>
          <p:cNvPr id="179" name="Google Shape;179;p23"/>
          <p:cNvPicPr preferRelativeResize="0"/>
          <p:nvPr/>
        </p:nvPicPr>
        <p:blipFill>
          <a:blip r:embed="rId4">
            <a:alphaModFix/>
          </a:blip>
          <a:stretch>
            <a:fillRect/>
          </a:stretch>
        </p:blipFill>
        <p:spPr>
          <a:xfrm>
            <a:off x="5573050" y="-8100"/>
            <a:ext cx="3570899" cy="5143499"/>
          </a:xfrm>
          <a:prstGeom prst="rect">
            <a:avLst/>
          </a:prstGeom>
          <a:noFill/>
          <a:ln>
            <a:noFill/>
          </a:ln>
        </p:spPr>
      </p:pic>
      <p:sp>
        <p:nvSpPr>
          <p:cNvPr id="180" name="Google Shape;180;p23"/>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525303" y="464386"/>
            <a:ext cx="4560600" cy="779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000"/>
              <a:t>Arrange the Network Settings for the Cluster</a:t>
            </a:r>
            <a:endParaRPr sz="2000"/>
          </a:p>
        </p:txBody>
      </p:sp>
      <p:sp>
        <p:nvSpPr>
          <p:cNvPr id="187" name="Google Shape;187;p24"/>
          <p:cNvSpPr txBox="1"/>
          <p:nvPr>
            <p:ph idx="1" type="body"/>
          </p:nvPr>
        </p:nvSpPr>
        <p:spPr>
          <a:xfrm>
            <a:off x="525285" y="1243775"/>
            <a:ext cx="8188200" cy="2792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300">
                <a:solidFill>
                  <a:schemeClr val="dk1"/>
                </a:solidFill>
              </a:rPr>
              <a:t>With the cluster running and the cluster’s firewall rules needed to be configured so we can ssh to it. When ECS creates a cluster, it will automatically create a security group for it in EC2. So here a few inbound rules were added.</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p:txBody>
      </p:sp>
      <p:pic>
        <p:nvPicPr>
          <p:cNvPr id="188" name="Google Shape;188;p24"/>
          <p:cNvPicPr preferRelativeResize="0"/>
          <p:nvPr/>
        </p:nvPicPr>
        <p:blipFill>
          <a:blip r:embed="rId3">
            <a:alphaModFix/>
          </a:blip>
          <a:stretch>
            <a:fillRect/>
          </a:stretch>
        </p:blipFill>
        <p:spPr>
          <a:xfrm>
            <a:off x="1314688" y="1982225"/>
            <a:ext cx="6609375" cy="2637400"/>
          </a:xfrm>
          <a:prstGeom prst="rect">
            <a:avLst/>
          </a:prstGeom>
          <a:noFill/>
          <a:ln>
            <a:noFill/>
          </a:ln>
        </p:spPr>
      </p:pic>
      <p:sp>
        <p:nvSpPr>
          <p:cNvPr id="189" name="Google Shape;189;p24"/>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525303" y="464386"/>
            <a:ext cx="4560600" cy="779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000"/>
              <a:t>Establishing</a:t>
            </a:r>
            <a:r>
              <a:rPr lang="en-US" sz="2000"/>
              <a:t> a Shared Data Drive in using Elastic File System (EFS)</a:t>
            </a:r>
            <a:endParaRPr sz="2000"/>
          </a:p>
        </p:txBody>
      </p:sp>
      <p:sp>
        <p:nvSpPr>
          <p:cNvPr id="196" name="Google Shape;196;p25"/>
          <p:cNvSpPr txBox="1"/>
          <p:nvPr>
            <p:ph idx="1" type="body"/>
          </p:nvPr>
        </p:nvSpPr>
        <p:spPr>
          <a:xfrm>
            <a:off x="525298" y="1470650"/>
            <a:ext cx="8009400" cy="2792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200">
                <a:solidFill>
                  <a:schemeClr val="dk1"/>
                </a:solidFill>
              </a:rPr>
              <a:t>Most things with instances in a cluster are temporary like its ip address and compute resources. But if we want persistent storage, we have to leverage the Elastic File System in AWS.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97" name="Google Shape;197;p25"/>
          <p:cNvPicPr preferRelativeResize="0"/>
          <p:nvPr/>
        </p:nvPicPr>
        <p:blipFill>
          <a:blip r:embed="rId3">
            <a:alphaModFix/>
          </a:blip>
          <a:stretch>
            <a:fillRect/>
          </a:stretch>
        </p:blipFill>
        <p:spPr>
          <a:xfrm>
            <a:off x="615800" y="2044575"/>
            <a:ext cx="7918900" cy="2043175"/>
          </a:xfrm>
          <a:prstGeom prst="rect">
            <a:avLst/>
          </a:prstGeom>
          <a:noFill/>
          <a:ln>
            <a:noFill/>
          </a:ln>
        </p:spPr>
      </p:pic>
      <p:sp>
        <p:nvSpPr>
          <p:cNvPr id="198" name="Google Shape;198;p25"/>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525303" y="464386"/>
            <a:ext cx="4560600" cy="779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000"/>
              <a:t>Launch Template</a:t>
            </a:r>
            <a:endParaRPr sz="2000"/>
          </a:p>
        </p:txBody>
      </p:sp>
      <p:sp>
        <p:nvSpPr>
          <p:cNvPr id="205" name="Google Shape;205;p26"/>
          <p:cNvSpPr txBox="1"/>
          <p:nvPr>
            <p:ph idx="1" type="body"/>
          </p:nvPr>
        </p:nvSpPr>
        <p:spPr>
          <a:xfrm>
            <a:off x="525303" y="1629405"/>
            <a:ext cx="4560600" cy="2792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350">
                <a:solidFill>
                  <a:schemeClr val="dk1"/>
                </a:solidFill>
              </a:rPr>
              <a:t>Next, we had to create a Launch template that is to be provided to the auto-scaling group for automatically launching the instances. </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350">
                <a:solidFill>
                  <a:schemeClr val="dk1"/>
                </a:solidFill>
              </a:rPr>
              <a:t>For this we copied an existing ECS template and modified the security group and provided the below code to be run on startup for each instance which includes the DNS for the file system and cluster they need to be associated to</a:t>
            </a:r>
            <a:endParaRPr sz="1350"/>
          </a:p>
        </p:txBody>
      </p:sp>
      <p:sp>
        <p:nvSpPr>
          <p:cNvPr id="206" name="Google Shape;206;p26"/>
          <p:cNvSpPr/>
          <p:nvPr>
            <p:ph idx="2" type="pic"/>
          </p:nvPr>
        </p:nvSpPr>
        <p:spPr>
          <a:xfrm>
            <a:off x="5573058" y="0"/>
            <a:ext cx="3570900" cy="5143500"/>
          </a:xfrm>
          <a:prstGeom prst="rect">
            <a:avLst/>
          </a:prstGeom>
        </p:spPr>
      </p:sp>
      <p:pic>
        <p:nvPicPr>
          <p:cNvPr id="207" name="Google Shape;207;p26"/>
          <p:cNvPicPr preferRelativeResize="0"/>
          <p:nvPr/>
        </p:nvPicPr>
        <p:blipFill rotWithShape="1">
          <a:blip r:embed="rId3">
            <a:alphaModFix/>
          </a:blip>
          <a:srcRect b="3625" l="4664" r="4409" t="2934"/>
          <a:stretch/>
        </p:blipFill>
        <p:spPr>
          <a:xfrm>
            <a:off x="5573050" y="0"/>
            <a:ext cx="3570900" cy="5143500"/>
          </a:xfrm>
          <a:prstGeom prst="rect">
            <a:avLst/>
          </a:prstGeom>
          <a:noFill/>
          <a:ln>
            <a:noFill/>
          </a:ln>
        </p:spPr>
      </p:pic>
      <p:sp>
        <p:nvSpPr>
          <p:cNvPr id="208" name="Google Shape;208;p26"/>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525303" y="464386"/>
            <a:ext cx="4560600" cy="779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000"/>
              <a:t>Launch Template</a:t>
            </a:r>
            <a:endParaRPr sz="2000"/>
          </a:p>
        </p:txBody>
      </p:sp>
      <p:pic>
        <p:nvPicPr>
          <p:cNvPr id="215" name="Google Shape;215;p27"/>
          <p:cNvPicPr preferRelativeResize="0"/>
          <p:nvPr/>
        </p:nvPicPr>
        <p:blipFill>
          <a:blip r:embed="rId3">
            <a:alphaModFix/>
          </a:blip>
          <a:stretch>
            <a:fillRect/>
          </a:stretch>
        </p:blipFill>
        <p:spPr>
          <a:xfrm>
            <a:off x="862675" y="1243775"/>
            <a:ext cx="7597250" cy="3055950"/>
          </a:xfrm>
          <a:prstGeom prst="rect">
            <a:avLst/>
          </a:prstGeom>
          <a:noFill/>
          <a:ln>
            <a:noFill/>
          </a:ln>
        </p:spPr>
      </p:pic>
      <p:sp>
        <p:nvSpPr>
          <p:cNvPr id="216" name="Google Shape;216;p27"/>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525303" y="464386"/>
            <a:ext cx="4560600" cy="779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000"/>
              <a:t>Auto-Scaling Group</a:t>
            </a:r>
            <a:endParaRPr sz="2000"/>
          </a:p>
        </p:txBody>
      </p:sp>
      <p:sp>
        <p:nvSpPr>
          <p:cNvPr id="223" name="Google Shape;223;p28"/>
          <p:cNvSpPr txBox="1"/>
          <p:nvPr>
            <p:ph idx="1" type="body"/>
          </p:nvPr>
        </p:nvSpPr>
        <p:spPr>
          <a:xfrm>
            <a:off x="567298" y="1096175"/>
            <a:ext cx="8009400" cy="2792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350">
                <a:solidFill>
                  <a:schemeClr val="dk1"/>
                </a:solidFill>
              </a:rPr>
              <a:t>With the launch template created, the next step involves supplying it to the auto-scaling group. For the auto-scaling group creation, a few inputs were given such as VPC, launch template, subnets, and group size. With this we could finally start the auto-scaling feature working after terminating all the old instances. </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p:txBody>
      </p:sp>
      <p:pic>
        <p:nvPicPr>
          <p:cNvPr id="224" name="Google Shape;224;p28"/>
          <p:cNvPicPr preferRelativeResize="0"/>
          <p:nvPr/>
        </p:nvPicPr>
        <p:blipFill>
          <a:blip r:embed="rId3">
            <a:alphaModFix/>
          </a:blip>
          <a:stretch>
            <a:fillRect/>
          </a:stretch>
        </p:blipFill>
        <p:spPr>
          <a:xfrm>
            <a:off x="1703775" y="1961750"/>
            <a:ext cx="5943600" cy="2895600"/>
          </a:xfrm>
          <a:prstGeom prst="rect">
            <a:avLst/>
          </a:prstGeom>
          <a:noFill/>
          <a:ln>
            <a:noFill/>
          </a:ln>
        </p:spPr>
      </p:pic>
      <p:sp>
        <p:nvSpPr>
          <p:cNvPr id="225" name="Google Shape;225;p28"/>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525300" y="464375"/>
            <a:ext cx="4675800" cy="779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000"/>
              <a:t>Testing if EFS mounted successfully</a:t>
            </a:r>
            <a:endParaRPr sz="2000"/>
          </a:p>
        </p:txBody>
      </p:sp>
      <p:sp>
        <p:nvSpPr>
          <p:cNvPr id="232" name="Google Shape;232;p29"/>
          <p:cNvSpPr txBox="1"/>
          <p:nvPr>
            <p:ph idx="1" type="body"/>
          </p:nvPr>
        </p:nvSpPr>
        <p:spPr>
          <a:xfrm>
            <a:off x="567298" y="1046575"/>
            <a:ext cx="8009400" cy="2792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100">
                <a:solidFill>
                  <a:schemeClr val="dk1"/>
                </a:solidFill>
              </a:rPr>
              <a:t>Once all the instances were running, a test had to be performed to check whether the EFS drive had been successfully mounted onto all the instances. For this using a file was sent to an instance using the scp from a local system. Once it was sent, the expectation was that the file would be in all of the remaining instances. After checking all the instances we were able to confirm that indeed the file was present everywhere. </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p:txBody>
      </p:sp>
      <p:pic>
        <p:nvPicPr>
          <p:cNvPr id="233" name="Google Shape;233;p29"/>
          <p:cNvPicPr preferRelativeResize="0"/>
          <p:nvPr/>
        </p:nvPicPr>
        <p:blipFill>
          <a:blip r:embed="rId3">
            <a:alphaModFix/>
          </a:blip>
          <a:stretch>
            <a:fillRect/>
          </a:stretch>
        </p:blipFill>
        <p:spPr>
          <a:xfrm>
            <a:off x="2080625" y="1899050"/>
            <a:ext cx="4982776" cy="3204750"/>
          </a:xfrm>
          <a:prstGeom prst="rect">
            <a:avLst/>
          </a:prstGeom>
          <a:noFill/>
          <a:ln>
            <a:noFill/>
          </a:ln>
        </p:spPr>
      </p:pic>
      <p:sp>
        <p:nvSpPr>
          <p:cNvPr id="234" name="Google Shape;234;p29"/>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2"/>
          <p:cNvSpPr txBox="1"/>
          <p:nvPr>
            <p:ph type="title"/>
          </p:nvPr>
        </p:nvSpPr>
        <p:spPr>
          <a:xfrm>
            <a:off x="525303" y="464386"/>
            <a:ext cx="4560579" cy="77931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AGENDA</a:t>
            </a:r>
            <a:endParaRPr/>
          </a:p>
        </p:txBody>
      </p:sp>
      <p:sp>
        <p:nvSpPr>
          <p:cNvPr id="90" name="Google Shape;90;p12"/>
          <p:cNvSpPr txBox="1"/>
          <p:nvPr>
            <p:ph idx="1" type="body"/>
          </p:nvPr>
        </p:nvSpPr>
        <p:spPr>
          <a:xfrm>
            <a:off x="525300" y="1243700"/>
            <a:ext cx="6962400" cy="3178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800"/>
              <a:buFont typeface="Arial"/>
              <a:buChar char="•"/>
            </a:pPr>
            <a:r>
              <a:rPr lang="en-US"/>
              <a:t>Problem Statement</a:t>
            </a:r>
            <a:endParaRPr/>
          </a:p>
          <a:p>
            <a:pPr indent="-342900" lvl="0" marL="342900" rtl="0" algn="l">
              <a:lnSpc>
                <a:spcPct val="100000"/>
              </a:lnSpc>
              <a:spcBef>
                <a:spcPts val="0"/>
              </a:spcBef>
              <a:spcAft>
                <a:spcPts val="0"/>
              </a:spcAft>
              <a:buSzPts val="1800"/>
              <a:buChar char="•"/>
            </a:pPr>
            <a:r>
              <a:rPr lang="en-US"/>
              <a:t>Why Dask? Why Cloud?</a:t>
            </a:r>
            <a:endParaRPr/>
          </a:p>
          <a:p>
            <a:pPr indent="-342900" lvl="0" marL="342900" rtl="0" algn="l">
              <a:lnSpc>
                <a:spcPct val="100000"/>
              </a:lnSpc>
              <a:spcBef>
                <a:spcPts val="0"/>
              </a:spcBef>
              <a:spcAft>
                <a:spcPts val="0"/>
              </a:spcAft>
              <a:buSzPts val="1800"/>
              <a:buChar char="•"/>
            </a:pPr>
            <a:r>
              <a:rPr lang="en-US"/>
              <a:t>Why XGBoost for benchmarking?</a:t>
            </a:r>
            <a:endParaRPr/>
          </a:p>
          <a:p>
            <a:pPr indent="-342900" lvl="0" marL="342900" rtl="0" algn="l">
              <a:lnSpc>
                <a:spcPct val="100000"/>
              </a:lnSpc>
              <a:spcBef>
                <a:spcPts val="0"/>
              </a:spcBef>
              <a:spcAft>
                <a:spcPts val="0"/>
              </a:spcAft>
              <a:buSzPts val="1800"/>
              <a:buChar char="•"/>
            </a:pPr>
            <a:r>
              <a:rPr lang="en-US"/>
              <a:t>Proposed Tasks</a:t>
            </a:r>
            <a:endParaRPr/>
          </a:p>
          <a:p>
            <a:pPr indent="-342900" lvl="0" marL="342900" rtl="0" algn="l">
              <a:lnSpc>
                <a:spcPct val="100000"/>
              </a:lnSpc>
              <a:spcBef>
                <a:spcPts val="0"/>
              </a:spcBef>
              <a:spcAft>
                <a:spcPts val="0"/>
              </a:spcAft>
              <a:buSzPts val="1800"/>
              <a:buChar char="•"/>
            </a:pPr>
            <a:r>
              <a:rPr lang="en-US"/>
              <a:t>Dask Cluster Setup and AWS Integration Demo</a:t>
            </a:r>
            <a:endParaRPr/>
          </a:p>
          <a:p>
            <a:pPr indent="-342900" lvl="0" marL="342900" rtl="0" algn="l">
              <a:lnSpc>
                <a:spcPct val="100000"/>
              </a:lnSpc>
              <a:spcBef>
                <a:spcPts val="0"/>
              </a:spcBef>
              <a:spcAft>
                <a:spcPts val="0"/>
              </a:spcAft>
              <a:buSzPts val="1800"/>
              <a:buChar char="•"/>
            </a:pPr>
            <a:r>
              <a:rPr lang="en-US"/>
              <a:t>Benchmarking</a:t>
            </a:r>
            <a:endParaRPr/>
          </a:p>
          <a:p>
            <a:pPr indent="-342900" lvl="0" marL="342900" rtl="0" algn="l">
              <a:lnSpc>
                <a:spcPct val="100000"/>
              </a:lnSpc>
              <a:spcBef>
                <a:spcPts val="0"/>
              </a:spcBef>
              <a:spcAft>
                <a:spcPts val="0"/>
              </a:spcAft>
              <a:buSzPts val="1800"/>
              <a:buChar char="•"/>
            </a:pPr>
            <a:r>
              <a:rPr lang="en-US"/>
              <a:t>Results</a:t>
            </a:r>
            <a:endParaRPr/>
          </a:p>
          <a:p>
            <a:pPr indent="-342900" lvl="0" marL="342900" rtl="0" algn="l">
              <a:lnSpc>
                <a:spcPct val="100000"/>
              </a:lnSpc>
              <a:spcBef>
                <a:spcPts val="0"/>
              </a:spcBef>
              <a:spcAft>
                <a:spcPts val="0"/>
              </a:spcAft>
              <a:buSzPts val="1800"/>
              <a:buChar char="•"/>
            </a:pPr>
            <a:r>
              <a:rPr lang="en-US"/>
              <a:t>Challenges we faced</a:t>
            </a:r>
            <a:endParaRPr/>
          </a:p>
          <a:p>
            <a:pPr indent="-342900" lvl="0" marL="342900" rtl="0" algn="l">
              <a:lnSpc>
                <a:spcPct val="100000"/>
              </a:lnSpc>
              <a:spcBef>
                <a:spcPts val="0"/>
              </a:spcBef>
              <a:spcAft>
                <a:spcPts val="0"/>
              </a:spcAft>
              <a:buSzPts val="1800"/>
              <a:buChar char="•"/>
            </a:pPr>
            <a:r>
              <a:rPr lang="en-US"/>
              <a:t>Learning Outcomes</a:t>
            </a:r>
            <a:endParaRPr/>
          </a:p>
          <a:p>
            <a:pPr indent="-342900" lvl="0" marL="342900" rtl="0" algn="l">
              <a:lnSpc>
                <a:spcPct val="100000"/>
              </a:lnSpc>
              <a:spcBef>
                <a:spcPts val="0"/>
              </a:spcBef>
              <a:spcAft>
                <a:spcPts val="0"/>
              </a:spcAft>
              <a:buSzPts val="1800"/>
              <a:buChar char="•"/>
            </a:pPr>
            <a:r>
              <a:rPr lang="en-US"/>
              <a:t>Thank you note and Conclusion</a:t>
            </a:r>
            <a:endParaRPr/>
          </a:p>
        </p:txBody>
      </p:sp>
      <p:sp>
        <p:nvSpPr>
          <p:cNvPr id="91" name="Google Shape;91;p12"/>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525303" y="464386"/>
            <a:ext cx="4560600" cy="779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000"/>
              <a:t>Reserve storage, build, &amp; deploy the Docker images within Elastic Container Repository (ECR)</a:t>
            </a:r>
            <a:endParaRPr sz="2000"/>
          </a:p>
        </p:txBody>
      </p:sp>
      <p:sp>
        <p:nvSpPr>
          <p:cNvPr id="241" name="Google Shape;241;p30"/>
          <p:cNvSpPr txBox="1"/>
          <p:nvPr>
            <p:ph idx="1" type="body"/>
          </p:nvPr>
        </p:nvSpPr>
        <p:spPr>
          <a:xfrm>
            <a:off x="525298" y="1351600"/>
            <a:ext cx="8168400" cy="27924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350">
                <a:solidFill>
                  <a:schemeClr val="dk1"/>
                </a:solidFill>
              </a:rPr>
              <a:t>The purpose of this step is to build our Docker images and upload them into the ECR. Thankfully, AWS has streamlined and simplified the process a lot. But in order for the images to be uploaded via CLI in the local system, first AWS CLI had to be configured in the local machine. This involved creating an IAM user with permission to upload and modify files. With the user created and logged into the AWS CLI, the docker commands to be used were already provided in the ECR under the option push commands and were run in the terminal for each repository separately. There were 3 repositories created for this project: dask-notebook, dask-scheduler, dask-worker.</a:t>
            </a:r>
            <a:endParaRPr sz="1350">
              <a:solidFill>
                <a:schemeClr val="dk1"/>
              </a:solidFill>
            </a:endParaRPr>
          </a:p>
        </p:txBody>
      </p:sp>
      <p:pic>
        <p:nvPicPr>
          <p:cNvPr id="242" name="Google Shape;242;p30"/>
          <p:cNvPicPr preferRelativeResize="0"/>
          <p:nvPr/>
        </p:nvPicPr>
        <p:blipFill>
          <a:blip r:embed="rId3">
            <a:alphaModFix/>
          </a:blip>
          <a:stretch>
            <a:fillRect/>
          </a:stretch>
        </p:blipFill>
        <p:spPr>
          <a:xfrm>
            <a:off x="1637700" y="3148800"/>
            <a:ext cx="5943600" cy="1571625"/>
          </a:xfrm>
          <a:prstGeom prst="rect">
            <a:avLst/>
          </a:prstGeom>
          <a:noFill/>
          <a:ln>
            <a:noFill/>
          </a:ln>
        </p:spPr>
      </p:pic>
      <p:sp>
        <p:nvSpPr>
          <p:cNvPr id="243" name="Google Shape;243;p30"/>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525303" y="464386"/>
            <a:ext cx="4560600" cy="779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000"/>
              <a:t>Task Definition</a:t>
            </a:r>
            <a:endParaRPr sz="2000"/>
          </a:p>
        </p:txBody>
      </p:sp>
      <p:sp>
        <p:nvSpPr>
          <p:cNvPr id="250" name="Google Shape;250;p31"/>
          <p:cNvSpPr txBox="1"/>
          <p:nvPr>
            <p:ph idx="1" type="body"/>
          </p:nvPr>
        </p:nvSpPr>
        <p:spPr>
          <a:xfrm>
            <a:off x="525298" y="1351600"/>
            <a:ext cx="8168400" cy="27924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350">
                <a:solidFill>
                  <a:schemeClr val="dk1"/>
                </a:solidFill>
              </a:rPr>
              <a:t>With the docker images in-place, a task definition had to be supplied for the images to be initialized as containers in the instances. Let’s look at the task definition of dask-scheduler as a sample.</a:t>
            </a:r>
            <a:endParaRPr sz="1350">
              <a:solidFill>
                <a:schemeClr val="dk1"/>
              </a:solidFill>
            </a:endParaRPr>
          </a:p>
        </p:txBody>
      </p:sp>
      <p:pic>
        <p:nvPicPr>
          <p:cNvPr id="251" name="Google Shape;251;p31"/>
          <p:cNvPicPr preferRelativeResize="0"/>
          <p:nvPr/>
        </p:nvPicPr>
        <p:blipFill>
          <a:blip r:embed="rId3">
            <a:alphaModFix/>
          </a:blip>
          <a:stretch>
            <a:fillRect/>
          </a:stretch>
        </p:blipFill>
        <p:spPr>
          <a:xfrm>
            <a:off x="622300" y="2038150"/>
            <a:ext cx="8064000" cy="1796300"/>
          </a:xfrm>
          <a:prstGeom prst="rect">
            <a:avLst/>
          </a:prstGeom>
          <a:noFill/>
          <a:ln>
            <a:noFill/>
          </a:ln>
        </p:spPr>
      </p:pic>
      <p:sp>
        <p:nvSpPr>
          <p:cNvPr id="252" name="Google Shape;252;p31"/>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525303" y="464386"/>
            <a:ext cx="4560600" cy="779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000"/>
              <a:t>Task Definition</a:t>
            </a:r>
            <a:endParaRPr sz="2000"/>
          </a:p>
        </p:txBody>
      </p:sp>
      <p:pic>
        <p:nvPicPr>
          <p:cNvPr id="259" name="Google Shape;259;p32"/>
          <p:cNvPicPr preferRelativeResize="0"/>
          <p:nvPr/>
        </p:nvPicPr>
        <p:blipFill>
          <a:blip r:embed="rId3">
            <a:alphaModFix/>
          </a:blip>
          <a:stretch>
            <a:fillRect/>
          </a:stretch>
        </p:blipFill>
        <p:spPr>
          <a:xfrm>
            <a:off x="1914525" y="1029075"/>
            <a:ext cx="5517351" cy="3787000"/>
          </a:xfrm>
          <a:prstGeom prst="rect">
            <a:avLst/>
          </a:prstGeom>
          <a:noFill/>
          <a:ln>
            <a:noFill/>
          </a:ln>
        </p:spPr>
      </p:pic>
      <p:sp>
        <p:nvSpPr>
          <p:cNvPr id="260" name="Google Shape;260;p32"/>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525303" y="464386"/>
            <a:ext cx="4560600" cy="779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000"/>
              <a:t>Let’s Connect to the Cluster!</a:t>
            </a:r>
            <a:endParaRPr sz="2000"/>
          </a:p>
        </p:txBody>
      </p:sp>
      <p:sp>
        <p:nvSpPr>
          <p:cNvPr id="267" name="Google Shape;267;p33"/>
          <p:cNvSpPr txBox="1"/>
          <p:nvPr>
            <p:ph idx="1" type="body"/>
          </p:nvPr>
        </p:nvSpPr>
        <p:spPr>
          <a:xfrm>
            <a:off x="525298" y="1629400"/>
            <a:ext cx="7920300" cy="2792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350">
                <a:solidFill>
                  <a:schemeClr val="dk1"/>
                </a:solidFill>
              </a:rPr>
              <a:t>With all these in place, all we have to do now is to connect to the cluster using the public DNS name of the notebook and scheduler to view them on the local browser. The notebook was present on port </a:t>
            </a:r>
            <a:r>
              <a:rPr b="1" lang="en-US" sz="1350">
                <a:solidFill>
                  <a:schemeClr val="dk1"/>
                </a:solidFill>
              </a:rPr>
              <a:t>8888</a:t>
            </a:r>
            <a:r>
              <a:rPr lang="en-US" sz="1350">
                <a:solidFill>
                  <a:schemeClr val="dk1"/>
                </a:solidFill>
              </a:rPr>
              <a:t> and dask’s diagnostics page was located on port </a:t>
            </a:r>
            <a:r>
              <a:rPr b="1" lang="en-US" sz="1350">
                <a:solidFill>
                  <a:schemeClr val="dk1"/>
                </a:solidFill>
              </a:rPr>
              <a:t>8787</a:t>
            </a:r>
            <a:r>
              <a:rPr lang="en-US" sz="1350">
                <a:solidFill>
                  <a:schemeClr val="dk1"/>
                </a:solidFill>
              </a:rPr>
              <a:t>. With all of these steps successfully done, we can now connect to the cluster and begin running some jobs. To test this, some sample Dask code will be used that was already provided as part of the Jupyter server. </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p:txBody>
      </p:sp>
      <p:sp>
        <p:nvSpPr>
          <p:cNvPr id="268" name="Google Shape;268;p33"/>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473069" y="2243247"/>
            <a:ext cx="6802500" cy="657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000"/>
              <a:buFont typeface="Arial"/>
              <a:buNone/>
            </a:pPr>
            <a:r>
              <a:rPr lang="en-US"/>
              <a:t>Benchmarking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525303" y="464386"/>
            <a:ext cx="4560600" cy="779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Benchmarking</a:t>
            </a:r>
            <a:endParaRPr/>
          </a:p>
        </p:txBody>
      </p:sp>
      <p:sp>
        <p:nvSpPr>
          <p:cNvPr id="279" name="Google Shape;279;p35"/>
          <p:cNvSpPr txBox="1"/>
          <p:nvPr>
            <p:ph idx="1" type="body"/>
          </p:nvPr>
        </p:nvSpPr>
        <p:spPr>
          <a:xfrm>
            <a:off x="525300" y="1546500"/>
            <a:ext cx="8217600" cy="20505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1800"/>
              </a:spcBef>
              <a:spcAft>
                <a:spcPts val="0"/>
              </a:spcAft>
              <a:buSzPts val="1800"/>
              <a:buFont typeface="Arial"/>
              <a:buChar char="•"/>
            </a:pPr>
            <a:r>
              <a:rPr lang="en-US"/>
              <a:t>Metrics - CPU time: to measure how fast a piece of code runs.</a:t>
            </a:r>
            <a:endParaRPr/>
          </a:p>
          <a:p>
            <a:pPr indent="-342900" lvl="0" marL="342900" rtl="0" algn="l">
              <a:lnSpc>
                <a:spcPct val="100000"/>
              </a:lnSpc>
              <a:spcBef>
                <a:spcPts val="1800"/>
              </a:spcBef>
              <a:spcAft>
                <a:spcPts val="0"/>
              </a:spcAft>
              <a:buSzPts val="1800"/>
              <a:buFont typeface="Arial"/>
              <a:buChar char="•"/>
            </a:pPr>
            <a:r>
              <a:rPr lang="en-US"/>
              <a:t>Wall time : disk I/O, caching, overall time and finally Accuracy measures.</a:t>
            </a:r>
            <a:endParaRPr/>
          </a:p>
          <a:p>
            <a:pPr indent="-342900" lvl="0" marL="342900" rtl="0" algn="l">
              <a:lnSpc>
                <a:spcPct val="100000"/>
              </a:lnSpc>
              <a:spcBef>
                <a:spcPts val="1800"/>
              </a:spcBef>
              <a:spcAft>
                <a:spcPts val="0"/>
              </a:spcAft>
              <a:buSzPts val="1800"/>
              <a:buChar char="•"/>
            </a:pPr>
            <a:r>
              <a:rPr lang="en-US"/>
              <a:t>Varying number of workers,worker - threads, input data format [csv, parquet] etc</a:t>
            </a:r>
            <a:endParaRPr/>
          </a:p>
          <a:p>
            <a:pPr indent="-342900" lvl="0" marL="342900" rtl="0" algn="l">
              <a:lnSpc>
                <a:spcPct val="100000"/>
              </a:lnSpc>
              <a:spcBef>
                <a:spcPts val="1800"/>
              </a:spcBef>
              <a:spcAft>
                <a:spcPts val="0"/>
              </a:spcAft>
              <a:buSzPts val="1800"/>
              <a:buChar char="•"/>
            </a:pPr>
            <a:r>
              <a:rPr lang="en-US"/>
              <a:t>Observing Task Graphs.</a:t>
            </a:r>
            <a:endParaRPr/>
          </a:p>
        </p:txBody>
      </p:sp>
      <p:sp>
        <p:nvSpPr>
          <p:cNvPr id="280" name="Google Shape;280;p35"/>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525303" y="464386"/>
            <a:ext cx="4560600" cy="779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Observations - 1</a:t>
            </a:r>
            <a:endParaRPr/>
          </a:p>
        </p:txBody>
      </p:sp>
      <p:sp>
        <p:nvSpPr>
          <p:cNvPr id="286" name="Google Shape;286;p36"/>
          <p:cNvSpPr txBox="1"/>
          <p:nvPr>
            <p:ph idx="1" type="body"/>
          </p:nvPr>
        </p:nvSpPr>
        <p:spPr>
          <a:xfrm>
            <a:off x="525300" y="1143075"/>
            <a:ext cx="8217600" cy="20505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1800"/>
              </a:spcBef>
              <a:spcAft>
                <a:spcPts val="0"/>
              </a:spcAft>
              <a:buSzPts val="1800"/>
              <a:buChar char="•"/>
            </a:pPr>
            <a:r>
              <a:rPr lang="en-US"/>
              <a:t>Parallelized</a:t>
            </a:r>
            <a:r>
              <a:rPr lang="en-US"/>
              <a:t> XGboost with Dask vs Vanilla Xgboost.</a:t>
            </a:r>
            <a:endParaRPr/>
          </a:p>
          <a:p>
            <a:pPr indent="-342900" lvl="0" marL="342900" rtl="0" algn="l">
              <a:lnSpc>
                <a:spcPct val="100000"/>
              </a:lnSpc>
              <a:spcBef>
                <a:spcPts val="1800"/>
              </a:spcBef>
              <a:spcAft>
                <a:spcPts val="0"/>
              </a:spcAft>
              <a:buSzPts val="1800"/>
              <a:buChar char="•"/>
            </a:pPr>
            <a:r>
              <a:rPr lang="en-US"/>
              <a:t>Accuracies obtained </a:t>
            </a:r>
            <a:r>
              <a:rPr lang="en-US"/>
              <a:t>across</a:t>
            </a:r>
            <a:r>
              <a:rPr lang="en-US"/>
              <a:t> single and dual threaded worker nodes</a:t>
            </a:r>
            <a:endParaRPr/>
          </a:p>
        </p:txBody>
      </p:sp>
      <p:pic>
        <p:nvPicPr>
          <p:cNvPr id="287" name="Google Shape;287;p36"/>
          <p:cNvPicPr preferRelativeResize="0"/>
          <p:nvPr/>
        </p:nvPicPr>
        <p:blipFill>
          <a:blip r:embed="rId3">
            <a:alphaModFix/>
          </a:blip>
          <a:stretch>
            <a:fillRect/>
          </a:stretch>
        </p:blipFill>
        <p:spPr>
          <a:xfrm>
            <a:off x="622300" y="2436150"/>
            <a:ext cx="3372975" cy="2229975"/>
          </a:xfrm>
          <a:prstGeom prst="rect">
            <a:avLst/>
          </a:prstGeom>
          <a:noFill/>
          <a:ln>
            <a:noFill/>
          </a:ln>
        </p:spPr>
      </p:pic>
      <p:pic>
        <p:nvPicPr>
          <p:cNvPr id="288" name="Google Shape;288;p36"/>
          <p:cNvPicPr preferRelativeResize="0"/>
          <p:nvPr/>
        </p:nvPicPr>
        <p:blipFill>
          <a:blip r:embed="rId4">
            <a:alphaModFix/>
          </a:blip>
          <a:stretch>
            <a:fillRect/>
          </a:stretch>
        </p:blipFill>
        <p:spPr>
          <a:xfrm>
            <a:off x="4551100" y="2436150"/>
            <a:ext cx="3967601" cy="2229975"/>
          </a:xfrm>
          <a:prstGeom prst="rect">
            <a:avLst/>
          </a:prstGeom>
          <a:noFill/>
          <a:ln>
            <a:noFill/>
          </a:ln>
        </p:spPr>
      </p:pic>
      <p:sp>
        <p:nvSpPr>
          <p:cNvPr id="289" name="Google Shape;289;p36"/>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525303" y="464386"/>
            <a:ext cx="4560600" cy="779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Observations - 2</a:t>
            </a:r>
            <a:endParaRPr/>
          </a:p>
        </p:txBody>
      </p:sp>
      <p:sp>
        <p:nvSpPr>
          <p:cNvPr id="295" name="Google Shape;295;p37"/>
          <p:cNvSpPr txBox="1"/>
          <p:nvPr>
            <p:ph idx="1" type="body"/>
          </p:nvPr>
        </p:nvSpPr>
        <p:spPr>
          <a:xfrm>
            <a:off x="525300" y="1143075"/>
            <a:ext cx="8217600" cy="20505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1800"/>
              </a:spcBef>
              <a:spcAft>
                <a:spcPts val="0"/>
              </a:spcAft>
              <a:buSzPts val="1800"/>
              <a:buChar char="•"/>
            </a:pPr>
            <a:r>
              <a:rPr lang="en-US"/>
              <a:t>CPU and Wall time vs Single and dual threads</a:t>
            </a:r>
            <a:endParaRPr/>
          </a:p>
          <a:p>
            <a:pPr indent="-342900" lvl="0" marL="342900" rtl="0" algn="l">
              <a:lnSpc>
                <a:spcPct val="100000"/>
              </a:lnSpc>
              <a:spcBef>
                <a:spcPts val="1800"/>
              </a:spcBef>
              <a:spcAft>
                <a:spcPts val="0"/>
              </a:spcAft>
              <a:buSzPts val="1800"/>
              <a:buChar char="•"/>
            </a:pPr>
            <a:r>
              <a:rPr lang="en-US"/>
              <a:t>Reduced CPU and wall times with increasing number of workers</a:t>
            </a:r>
            <a:endParaRPr/>
          </a:p>
        </p:txBody>
      </p:sp>
      <p:pic>
        <p:nvPicPr>
          <p:cNvPr id="296" name="Google Shape;296;p37"/>
          <p:cNvPicPr preferRelativeResize="0"/>
          <p:nvPr/>
        </p:nvPicPr>
        <p:blipFill>
          <a:blip r:embed="rId3">
            <a:alphaModFix/>
          </a:blip>
          <a:stretch>
            <a:fillRect/>
          </a:stretch>
        </p:blipFill>
        <p:spPr>
          <a:xfrm>
            <a:off x="525300" y="2290475"/>
            <a:ext cx="4295475" cy="2187388"/>
          </a:xfrm>
          <a:prstGeom prst="rect">
            <a:avLst/>
          </a:prstGeom>
          <a:noFill/>
          <a:ln>
            <a:noFill/>
          </a:ln>
        </p:spPr>
      </p:pic>
      <p:pic>
        <p:nvPicPr>
          <p:cNvPr id="297" name="Google Shape;297;p37"/>
          <p:cNvPicPr preferRelativeResize="0"/>
          <p:nvPr/>
        </p:nvPicPr>
        <p:blipFill>
          <a:blip r:embed="rId4">
            <a:alphaModFix/>
          </a:blip>
          <a:stretch>
            <a:fillRect/>
          </a:stretch>
        </p:blipFill>
        <p:spPr>
          <a:xfrm>
            <a:off x="5085900" y="2290475"/>
            <a:ext cx="3657002" cy="2118950"/>
          </a:xfrm>
          <a:prstGeom prst="rect">
            <a:avLst/>
          </a:prstGeom>
          <a:noFill/>
          <a:ln>
            <a:noFill/>
          </a:ln>
        </p:spPr>
      </p:pic>
      <p:sp>
        <p:nvSpPr>
          <p:cNvPr id="298" name="Google Shape;298;p37"/>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525303" y="464386"/>
            <a:ext cx="4560600" cy="779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Observations - 3</a:t>
            </a:r>
            <a:endParaRPr/>
          </a:p>
        </p:txBody>
      </p:sp>
      <p:sp>
        <p:nvSpPr>
          <p:cNvPr id="304" name="Google Shape;304;p38"/>
          <p:cNvSpPr txBox="1"/>
          <p:nvPr>
            <p:ph idx="1" type="body"/>
          </p:nvPr>
        </p:nvSpPr>
        <p:spPr>
          <a:xfrm>
            <a:off x="525300" y="1143075"/>
            <a:ext cx="8217600" cy="20505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1800"/>
              </a:spcBef>
              <a:spcAft>
                <a:spcPts val="0"/>
              </a:spcAft>
              <a:buSzPts val="1800"/>
              <a:buChar char="•"/>
            </a:pPr>
            <a:r>
              <a:rPr lang="en-US"/>
              <a:t>Pandas vs Dask - Read CSV and Parquet</a:t>
            </a:r>
            <a:endParaRPr/>
          </a:p>
          <a:p>
            <a:pPr indent="-342900" lvl="0" marL="342900" rtl="0" algn="l">
              <a:lnSpc>
                <a:spcPct val="100000"/>
              </a:lnSpc>
              <a:spcBef>
                <a:spcPts val="1800"/>
              </a:spcBef>
              <a:spcAft>
                <a:spcPts val="0"/>
              </a:spcAft>
              <a:buSzPts val="1800"/>
              <a:buChar char="•"/>
            </a:pPr>
            <a:r>
              <a:rPr lang="en-US"/>
              <a:t>Task Graphs - efficient </a:t>
            </a:r>
            <a:r>
              <a:rPr lang="en-US"/>
              <a:t>parallelization</a:t>
            </a:r>
            <a:endParaRPr/>
          </a:p>
          <a:p>
            <a:pPr indent="0" lvl="0" marL="342900" rtl="0" algn="l">
              <a:lnSpc>
                <a:spcPct val="100000"/>
              </a:lnSpc>
              <a:spcBef>
                <a:spcPts val="1800"/>
              </a:spcBef>
              <a:spcAft>
                <a:spcPts val="0"/>
              </a:spcAft>
              <a:buNone/>
            </a:pPr>
            <a:r>
              <a:t/>
            </a:r>
            <a:endParaRPr/>
          </a:p>
          <a:p>
            <a:pPr indent="0" lvl="0" marL="342900" rtl="0" algn="l">
              <a:lnSpc>
                <a:spcPct val="100000"/>
              </a:lnSpc>
              <a:spcBef>
                <a:spcPts val="1800"/>
              </a:spcBef>
              <a:spcAft>
                <a:spcPts val="0"/>
              </a:spcAft>
              <a:buNone/>
            </a:pPr>
            <a:r>
              <a:t/>
            </a:r>
            <a:endParaRPr/>
          </a:p>
        </p:txBody>
      </p:sp>
      <p:pic>
        <p:nvPicPr>
          <p:cNvPr id="305" name="Google Shape;305;p38"/>
          <p:cNvPicPr preferRelativeResize="0"/>
          <p:nvPr/>
        </p:nvPicPr>
        <p:blipFill>
          <a:blip r:embed="rId3">
            <a:alphaModFix/>
          </a:blip>
          <a:stretch>
            <a:fillRect/>
          </a:stretch>
        </p:blipFill>
        <p:spPr>
          <a:xfrm>
            <a:off x="981625" y="2391325"/>
            <a:ext cx="3424524" cy="1994649"/>
          </a:xfrm>
          <a:prstGeom prst="rect">
            <a:avLst/>
          </a:prstGeom>
          <a:noFill/>
          <a:ln>
            <a:noFill/>
          </a:ln>
        </p:spPr>
      </p:pic>
      <p:pic>
        <p:nvPicPr>
          <p:cNvPr id="306" name="Google Shape;306;p38"/>
          <p:cNvPicPr preferRelativeResize="0"/>
          <p:nvPr/>
        </p:nvPicPr>
        <p:blipFill rotWithShape="1">
          <a:blip r:embed="rId4">
            <a:alphaModFix/>
          </a:blip>
          <a:srcRect b="0" l="20076" r="0" t="0"/>
          <a:stretch/>
        </p:blipFill>
        <p:spPr>
          <a:xfrm>
            <a:off x="5582775" y="1243775"/>
            <a:ext cx="3227301" cy="1589126"/>
          </a:xfrm>
          <a:prstGeom prst="rect">
            <a:avLst/>
          </a:prstGeom>
          <a:noFill/>
          <a:ln>
            <a:noFill/>
          </a:ln>
        </p:spPr>
      </p:pic>
      <p:pic>
        <p:nvPicPr>
          <p:cNvPr id="307" name="Google Shape;307;p38"/>
          <p:cNvPicPr preferRelativeResize="0"/>
          <p:nvPr/>
        </p:nvPicPr>
        <p:blipFill rotWithShape="1">
          <a:blip r:embed="rId5">
            <a:alphaModFix/>
          </a:blip>
          <a:srcRect b="36584" l="25373" r="0" t="0"/>
          <a:stretch/>
        </p:blipFill>
        <p:spPr>
          <a:xfrm>
            <a:off x="5173750" y="2962850"/>
            <a:ext cx="3709151" cy="1423125"/>
          </a:xfrm>
          <a:prstGeom prst="rect">
            <a:avLst/>
          </a:prstGeom>
          <a:noFill/>
          <a:ln>
            <a:noFill/>
          </a:ln>
        </p:spPr>
      </p:pic>
      <p:sp>
        <p:nvSpPr>
          <p:cNvPr id="308" name="Google Shape;308;p38"/>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525303" y="464386"/>
            <a:ext cx="4560600" cy="779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Results</a:t>
            </a:r>
            <a:endParaRPr/>
          </a:p>
        </p:txBody>
      </p:sp>
      <p:sp>
        <p:nvSpPr>
          <p:cNvPr id="314" name="Google Shape;314;p39"/>
          <p:cNvSpPr txBox="1"/>
          <p:nvPr>
            <p:ph idx="1" type="body"/>
          </p:nvPr>
        </p:nvSpPr>
        <p:spPr>
          <a:xfrm>
            <a:off x="525300" y="1143075"/>
            <a:ext cx="8217600" cy="20505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1800"/>
              </a:spcBef>
              <a:spcAft>
                <a:spcPts val="0"/>
              </a:spcAft>
              <a:buSzPts val="1800"/>
              <a:buChar char="•"/>
            </a:pPr>
            <a:r>
              <a:rPr lang="en-US"/>
              <a:t>A highly scalable cloud platform for a team/member that wants to train ML models at scale, or perform analytics on Big Data</a:t>
            </a:r>
            <a:endParaRPr/>
          </a:p>
          <a:p>
            <a:pPr indent="-342900" lvl="0" marL="342900" rtl="0" algn="l">
              <a:lnSpc>
                <a:spcPct val="100000"/>
              </a:lnSpc>
              <a:spcBef>
                <a:spcPts val="1800"/>
              </a:spcBef>
              <a:spcAft>
                <a:spcPts val="0"/>
              </a:spcAft>
              <a:buSzPts val="1800"/>
              <a:buChar char="•"/>
            </a:pPr>
            <a:r>
              <a:rPr lang="en-US"/>
              <a:t>A detailed study of Dask. Benchmarking with the traditional Data science frameworks such as Pandas, Scikit Learn, xgboost.</a:t>
            </a:r>
            <a:endParaRPr/>
          </a:p>
          <a:p>
            <a:pPr indent="-342900" lvl="0" marL="342900" rtl="0" algn="l">
              <a:lnSpc>
                <a:spcPct val="100000"/>
              </a:lnSpc>
              <a:spcBef>
                <a:spcPts val="1800"/>
              </a:spcBef>
              <a:spcAft>
                <a:spcPts val="0"/>
              </a:spcAft>
              <a:buSzPts val="1800"/>
              <a:buChar char="•"/>
            </a:pPr>
            <a:r>
              <a:rPr lang="en-US"/>
              <a:t>Dask Diagnosing for </a:t>
            </a:r>
            <a:r>
              <a:rPr lang="en-US"/>
              <a:t>efficient</a:t>
            </a:r>
            <a:r>
              <a:rPr lang="en-US"/>
              <a:t> use of resources.</a:t>
            </a:r>
            <a:endParaRPr/>
          </a:p>
        </p:txBody>
      </p:sp>
      <p:sp>
        <p:nvSpPr>
          <p:cNvPr id="315" name="Google Shape;315;p39"/>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title"/>
          </p:nvPr>
        </p:nvSpPr>
        <p:spPr>
          <a:xfrm>
            <a:off x="525303" y="464386"/>
            <a:ext cx="4560600" cy="779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Problem Statement</a:t>
            </a:r>
            <a:endParaRPr/>
          </a:p>
        </p:txBody>
      </p:sp>
      <p:sp>
        <p:nvSpPr>
          <p:cNvPr id="97" name="Google Shape;97;p13"/>
          <p:cNvSpPr txBox="1"/>
          <p:nvPr>
            <p:ph idx="1" type="body"/>
          </p:nvPr>
        </p:nvSpPr>
        <p:spPr>
          <a:xfrm>
            <a:off x="525300" y="1197900"/>
            <a:ext cx="8217600" cy="34458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None/>
            </a:pPr>
            <a:r>
              <a:rPr b="1" lang="en-US"/>
              <a:t>Issues:</a:t>
            </a:r>
            <a:endParaRPr b="1"/>
          </a:p>
          <a:p>
            <a:pPr indent="0" lvl="0" marL="0" rtl="0" algn="l">
              <a:lnSpc>
                <a:spcPct val="100000"/>
              </a:lnSpc>
              <a:spcBef>
                <a:spcPts val="0"/>
              </a:spcBef>
              <a:spcAft>
                <a:spcPts val="0"/>
              </a:spcAft>
              <a:buNone/>
            </a:pPr>
            <a:r>
              <a:t/>
            </a:r>
            <a:endParaRPr/>
          </a:p>
          <a:p>
            <a:pPr indent="-342900" lvl="0" marL="342900" rtl="0" algn="l">
              <a:lnSpc>
                <a:spcPct val="100000"/>
              </a:lnSpc>
              <a:spcBef>
                <a:spcPts val="0"/>
              </a:spcBef>
              <a:spcAft>
                <a:spcPts val="0"/>
              </a:spcAft>
              <a:buSzPts val="1800"/>
              <a:buFont typeface="Arial"/>
              <a:buChar char="•"/>
            </a:pPr>
            <a:r>
              <a:rPr lang="en-US"/>
              <a:t>With approximately 2.5 quintillion bytes of data generated daily.</a:t>
            </a:r>
            <a:endParaRPr/>
          </a:p>
          <a:p>
            <a:pPr indent="-342900" lvl="0" marL="342900" rtl="0" algn="l">
              <a:lnSpc>
                <a:spcPct val="100000"/>
              </a:lnSpc>
              <a:spcBef>
                <a:spcPts val="1800"/>
              </a:spcBef>
              <a:spcAft>
                <a:spcPts val="0"/>
              </a:spcAft>
              <a:buSzPts val="1800"/>
              <a:buFont typeface="Arial"/>
              <a:buChar char="•"/>
            </a:pPr>
            <a:r>
              <a:rPr lang="en-US"/>
              <a:t>Data scientists have leveraged traditional tools like Pandas, SciPy, NumPy, and scikit-learn for data analysis.</a:t>
            </a:r>
            <a:endParaRPr/>
          </a:p>
          <a:p>
            <a:pPr indent="-342900" lvl="0" marL="342900" rtl="0" algn="l">
              <a:lnSpc>
                <a:spcPct val="100000"/>
              </a:lnSpc>
              <a:spcBef>
                <a:spcPts val="1800"/>
              </a:spcBef>
              <a:spcAft>
                <a:spcPts val="0"/>
              </a:spcAft>
              <a:buSzPts val="1800"/>
              <a:buFont typeface="Arial"/>
              <a:buChar char="•"/>
            </a:pPr>
            <a:r>
              <a:rPr lang="en-US"/>
              <a:t>Out of memory error, training taking forever.</a:t>
            </a:r>
            <a:endParaRPr/>
          </a:p>
          <a:p>
            <a:pPr indent="0" lvl="0" marL="0" rtl="0" algn="l">
              <a:lnSpc>
                <a:spcPct val="100000"/>
              </a:lnSpc>
              <a:spcBef>
                <a:spcPts val="1800"/>
              </a:spcBef>
              <a:spcAft>
                <a:spcPts val="0"/>
              </a:spcAft>
              <a:buNone/>
            </a:pPr>
            <a:r>
              <a:rPr b="1" lang="en-US"/>
              <a:t>Approach:</a:t>
            </a:r>
            <a:endParaRPr b="1"/>
          </a:p>
          <a:p>
            <a:pPr indent="-342900" lvl="0" marL="342900" rtl="0" algn="l">
              <a:lnSpc>
                <a:spcPct val="100000"/>
              </a:lnSpc>
              <a:spcBef>
                <a:spcPts val="1800"/>
              </a:spcBef>
              <a:spcAft>
                <a:spcPts val="0"/>
              </a:spcAft>
              <a:buSzPts val="1800"/>
              <a:buChar char="•"/>
            </a:pPr>
            <a:r>
              <a:rPr lang="en-US"/>
              <a:t>Steep learning curve with Hadoop, Spark etc</a:t>
            </a:r>
            <a:endParaRPr/>
          </a:p>
          <a:p>
            <a:pPr indent="-342900" lvl="0" marL="342900" rtl="0" algn="l">
              <a:lnSpc>
                <a:spcPct val="100000"/>
              </a:lnSpc>
              <a:spcBef>
                <a:spcPts val="1800"/>
              </a:spcBef>
              <a:spcAft>
                <a:spcPts val="0"/>
              </a:spcAft>
              <a:buSzPts val="1800"/>
              <a:buChar char="•"/>
            </a:pPr>
            <a:r>
              <a:rPr lang="en-US"/>
              <a:t>Introducing Dask, and its integration with Cloud Providers [AWS]</a:t>
            </a:r>
            <a:endParaRPr/>
          </a:p>
        </p:txBody>
      </p:sp>
      <p:sp>
        <p:nvSpPr>
          <p:cNvPr id="98" name="Google Shape;98;p13"/>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0"/>
          <p:cNvSpPr txBox="1"/>
          <p:nvPr>
            <p:ph type="title"/>
          </p:nvPr>
        </p:nvSpPr>
        <p:spPr>
          <a:xfrm>
            <a:off x="525303" y="464386"/>
            <a:ext cx="4560600" cy="779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Challenges</a:t>
            </a:r>
            <a:endParaRPr/>
          </a:p>
        </p:txBody>
      </p:sp>
      <p:sp>
        <p:nvSpPr>
          <p:cNvPr id="321" name="Google Shape;321;p40"/>
          <p:cNvSpPr txBox="1"/>
          <p:nvPr>
            <p:ph idx="1" type="body"/>
          </p:nvPr>
        </p:nvSpPr>
        <p:spPr>
          <a:xfrm>
            <a:off x="525300" y="1143075"/>
            <a:ext cx="8217600" cy="20505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1800"/>
              </a:spcBef>
              <a:spcAft>
                <a:spcPts val="0"/>
              </a:spcAft>
              <a:buSzPts val="1800"/>
              <a:buChar char="•"/>
            </a:pPr>
            <a:r>
              <a:rPr lang="en-US"/>
              <a:t>Cluster Setup : Making sure all the worker nodes had the same version of packages used as client and scheduler</a:t>
            </a:r>
            <a:endParaRPr/>
          </a:p>
          <a:p>
            <a:pPr indent="-342900" lvl="0" marL="342900" rtl="0" algn="l">
              <a:lnSpc>
                <a:spcPct val="100000"/>
              </a:lnSpc>
              <a:spcBef>
                <a:spcPts val="1800"/>
              </a:spcBef>
              <a:spcAft>
                <a:spcPts val="0"/>
              </a:spcAft>
              <a:buSzPts val="1800"/>
              <a:buChar char="•"/>
            </a:pPr>
            <a:r>
              <a:rPr lang="en-US"/>
              <a:t>Parallelizing XGboost code with dask [multiple ways] - a slight learning curve.</a:t>
            </a:r>
            <a:endParaRPr/>
          </a:p>
        </p:txBody>
      </p:sp>
      <p:sp>
        <p:nvSpPr>
          <p:cNvPr id="322" name="Google Shape;322;p40"/>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1"/>
          <p:cNvSpPr txBox="1"/>
          <p:nvPr>
            <p:ph type="title"/>
          </p:nvPr>
        </p:nvSpPr>
        <p:spPr>
          <a:xfrm>
            <a:off x="525303" y="464386"/>
            <a:ext cx="4560600" cy="779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Learning Outcomes</a:t>
            </a:r>
            <a:endParaRPr/>
          </a:p>
        </p:txBody>
      </p:sp>
      <p:sp>
        <p:nvSpPr>
          <p:cNvPr id="328" name="Google Shape;328;p41"/>
          <p:cNvSpPr txBox="1"/>
          <p:nvPr>
            <p:ph idx="1" type="body"/>
          </p:nvPr>
        </p:nvSpPr>
        <p:spPr>
          <a:xfrm>
            <a:off x="525300" y="1143075"/>
            <a:ext cx="8217600" cy="29403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1800"/>
              </a:spcBef>
              <a:spcAft>
                <a:spcPts val="0"/>
              </a:spcAft>
              <a:buSzPts val="1800"/>
              <a:buChar char="•"/>
            </a:pPr>
            <a:r>
              <a:rPr lang="en-US"/>
              <a:t>Dask. Better than Pyspark? Hadoop?</a:t>
            </a:r>
            <a:endParaRPr/>
          </a:p>
          <a:p>
            <a:pPr indent="-342900" lvl="0" marL="342900" rtl="0" algn="l">
              <a:lnSpc>
                <a:spcPct val="100000"/>
              </a:lnSpc>
              <a:spcBef>
                <a:spcPts val="1800"/>
              </a:spcBef>
              <a:spcAft>
                <a:spcPts val="0"/>
              </a:spcAft>
              <a:buSzPts val="1800"/>
              <a:buChar char="•"/>
            </a:pPr>
            <a:r>
              <a:rPr lang="en-US"/>
              <a:t>AWS,Docker, IAM roles, ECS etc BenchMark studies, picking the right metrics.</a:t>
            </a:r>
            <a:endParaRPr/>
          </a:p>
          <a:p>
            <a:pPr indent="-342900" lvl="0" marL="342900" rtl="0" algn="l">
              <a:lnSpc>
                <a:spcPct val="100000"/>
              </a:lnSpc>
              <a:spcBef>
                <a:spcPts val="1800"/>
              </a:spcBef>
              <a:spcAft>
                <a:spcPts val="0"/>
              </a:spcAft>
              <a:buSzPts val="1800"/>
              <a:buChar char="•"/>
            </a:pPr>
            <a:r>
              <a:rPr lang="en-US"/>
              <a:t>Error Logging and making sense of it to find where the system crashed.</a:t>
            </a:r>
            <a:endParaRPr/>
          </a:p>
          <a:p>
            <a:pPr indent="-342900" lvl="0" marL="342900" rtl="0" algn="l">
              <a:lnSpc>
                <a:spcPct val="100000"/>
              </a:lnSpc>
              <a:spcBef>
                <a:spcPts val="1800"/>
              </a:spcBef>
              <a:spcAft>
                <a:spcPts val="0"/>
              </a:spcAft>
              <a:buSzPts val="1800"/>
              <a:buChar char="•"/>
            </a:pPr>
            <a:r>
              <a:rPr lang="en-US"/>
              <a:t>Parallelizing XGboost code with dask - a slight learning curve.</a:t>
            </a:r>
            <a:endParaRPr/>
          </a:p>
          <a:p>
            <a:pPr indent="-342900" lvl="0" marL="342900" rtl="0" algn="l">
              <a:lnSpc>
                <a:spcPct val="100000"/>
              </a:lnSpc>
              <a:spcBef>
                <a:spcPts val="1800"/>
              </a:spcBef>
              <a:spcAft>
                <a:spcPts val="0"/>
              </a:spcAft>
              <a:buSzPts val="1800"/>
              <a:buChar char="•"/>
            </a:pPr>
            <a:r>
              <a:rPr lang="en-US"/>
              <a:t>Coordinate within the team. Distributed scheduling of tasks based on individual interests</a:t>
            </a:r>
            <a:endParaRPr/>
          </a:p>
        </p:txBody>
      </p:sp>
      <p:sp>
        <p:nvSpPr>
          <p:cNvPr id="329" name="Google Shape;329;p41"/>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525300" y="464375"/>
            <a:ext cx="6144600" cy="548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Future Work</a:t>
            </a:r>
            <a:endParaRPr/>
          </a:p>
        </p:txBody>
      </p:sp>
      <p:sp>
        <p:nvSpPr>
          <p:cNvPr id="335" name="Google Shape;335;p42"/>
          <p:cNvSpPr txBox="1"/>
          <p:nvPr>
            <p:ph idx="1" type="body"/>
          </p:nvPr>
        </p:nvSpPr>
        <p:spPr>
          <a:xfrm>
            <a:off x="525300" y="1143075"/>
            <a:ext cx="8217600" cy="20505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1800"/>
              </a:spcBef>
              <a:spcAft>
                <a:spcPts val="0"/>
              </a:spcAft>
              <a:buSzPts val="1800"/>
              <a:buChar char="•"/>
            </a:pPr>
            <a:r>
              <a:rPr lang="en-US"/>
              <a:t>Definitely work on benchmarking with data &gt; 50 GB</a:t>
            </a:r>
            <a:endParaRPr/>
          </a:p>
          <a:p>
            <a:pPr indent="-342900" lvl="0" marL="342900" rtl="0" algn="l">
              <a:lnSpc>
                <a:spcPct val="100000"/>
              </a:lnSpc>
              <a:spcBef>
                <a:spcPts val="1800"/>
              </a:spcBef>
              <a:spcAft>
                <a:spcPts val="0"/>
              </a:spcAft>
              <a:buSzPts val="1800"/>
              <a:buChar char="•"/>
            </a:pPr>
            <a:r>
              <a:rPr lang="en-US"/>
              <a:t>Compare Dask, Pyspark and RAY.</a:t>
            </a:r>
            <a:endParaRPr/>
          </a:p>
          <a:p>
            <a:pPr indent="-342900" lvl="0" marL="342900" rtl="0" algn="l">
              <a:lnSpc>
                <a:spcPct val="100000"/>
              </a:lnSpc>
              <a:spcBef>
                <a:spcPts val="1800"/>
              </a:spcBef>
              <a:spcAft>
                <a:spcPts val="0"/>
              </a:spcAft>
              <a:buSzPts val="1800"/>
              <a:buChar char="•"/>
            </a:pPr>
            <a:r>
              <a:rPr lang="en-US"/>
              <a:t>Programmatic</a:t>
            </a:r>
            <a:r>
              <a:rPr lang="en-US"/>
              <a:t> deployment of Dask cluster on AWS and building bigger cluster.</a:t>
            </a:r>
            <a:endParaRPr/>
          </a:p>
        </p:txBody>
      </p:sp>
      <p:sp>
        <p:nvSpPr>
          <p:cNvPr id="336" name="Google Shape;336;p42"/>
          <p:cNvSpPr txBox="1"/>
          <p:nvPr/>
        </p:nvSpPr>
        <p:spPr>
          <a:xfrm>
            <a:off x="1124675" y="45945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 Engineering Cloud Computing</a:t>
            </a:r>
            <a:endParaRPr sz="18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525300" y="464375"/>
            <a:ext cx="6144600" cy="548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Conclusion</a:t>
            </a:r>
            <a:endParaRPr/>
          </a:p>
        </p:txBody>
      </p:sp>
      <p:sp>
        <p:nvSpPr>
          <p:cNvPr id="342" name="Google Shape;342;p43"/>
          <p:cNvSpPr txBox="1"/>
          <p:nvPr>
            <p:ph idx="1" type="body"/>
          </p:nvPr>
        </p:nvSpPr>
        <p:spPr>
          <a:xfrm>
            <a:off x="525300" y="1143075"/>
            <a:ext cx="8217600" cy="20505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1800"/>
              </a:spcBef>
              <a:spcAft>
                <a:spcPts val="0"/>
              </a:spcAft>
              <a:buSzPts val="1800"/>
              <a:buChar char="•"/>
            </a:pPr>
            <a:r>
              <a:rPr lang="en-US"/>
              <a:t>Had an amazing learning curve and good times working in team.</a:t>
            </a:r>
            <a:endParaRPr/>
          </a:p>
          <a:p>
            <a:pPr indent="-342900" lvl="0" marL="342900" rtl="0" algn="l">
              <a:lnSpc>
                <a:spcPct val="100000"/>
              </a:lnSpc>
              <a:spcBef>
                <a:spcPts val="1800"/>
              </a:spcBef>
              <a:spcAft>
                <a:spcPts val="0"/>
              </a:spcAft>
              <a:buSzPts val="1800"/>
              <a:buChar char="•"/>
            </a:pPr>
            <a:r>
              <a:rPr lang="en-US"/>
              <a:t>Looking forward to </a:t>
            </a:r>
            <a:r>
              <a:rPr lang="en-US"/>
              <a:t>finalizing</a:t>
            </a:r>
            <a:r>
              <a:rPr lang="en-US"/>
              <a:t> our report.</a:t>
            </a:r>
            <a:endParaRPr/>
          </a:p>
          <a:p>
            <a:pPr indent="-342900" lvl="0" marL="342900" rtl="0" algn="l">
              <a:lnSpc>
                <a:spcPct val="100000"/>
              </a:lnSpc>
              <a:spcBef>
                <a:spcPts val="1800"/>
              </a:spcBef>
              <a:spcAft>
                <a:spcPts val="0"/>
              </a:spcAft>
              <a:buSzPts val="1800"/>
              <a:buChar char="•"/>
            </a:pPr>
            <a:r>
              <a:rPr lang="en-US"/>
              <a:t>Thank you to JZ and JT for their valuable feedback.</a:t>
            </a:r>
            <a:endParaRPr/>
          </a:p>
          <a:p>
            <a:pPr indent="0" lvl="0" marL="0" rtl="0" algn="l">
              <a:lnSpc>
                <a:spcPct val="100000"/>
              </a:lnSpc>
              <a:spcBef>
                <a:spcPts val="1800"/>
              </a:spcBef>
              <a:spcAft>
                <a:spcPts val="0"/>
              </a:spcAft>
              <a:buNone/>
            </a:pPr>
            <a:r>
              <a:t/>
            </a:r>
            <a:endParaRPr/>
          </a:p>
        </p:txBody>
      </p:sp>
      <p:sp>
        <p:nvSpPr>
          <p:cNvPr id="343" name="Google Shape;343;p43"/>
          <p:cNvSpPr txBox="1"/>
          <p:nvPr/>
        </p:nvSpPr>
        <p:spPr>
          <a:xfrm>
            <a:off x="1124675" y="45945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 Engineering Cloud Computing</a:t>
            </a:r>
            <a:endParaRPr sz="18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4"/>
          <p:cNvSpPr txBox="1"/>
          <p:nvPr>
            <p:ph type="title"/>
          </p:nvPr>
        </p:nvSpPr>
        <p:spPr>
          <a:xfrm>
            <a:off x="506694" y="2274522"/>
            <a:ext cx="6802500" cy="657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525303" y="464386"/>
            <a:ext cx="4560600" cy="779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Why Dask?</a:t>
            </a:r>
            <a:endParaRPr/>
          </a:p>
        </p:txBody>
      </p:sp>
      <p:sp>
        <p:nvSpPr>
          <p:cNvPr id="104" name="Google Shape;104;p14"/>
          <p:cNvSpPr txBox="1"/>
          <p:nvPr>
            <p:ph idx="1" type="body"/>
          </p:nvPr>
        </p:nvSpPr>
        <p:spPr>
          <a:xfrm>
            <a:off x="525300" y="1546500"/>
            <a:ext cx="8217600" cy="20505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800"/>
              <a:buFont typeface="Arial"/>
              <a:buChar char="•"/>
            </a:pPr>
            <a:r>
              <a:rPr lang="en-US"/>
              <a:t>A powerful Parallel execution framework that scales Numpy, Pandas, and Scikit-Learn with minimal rewriting unlike hadoop and spark.</a:t>
            </a:r>
            <a:endParaRPr/>
          </a:p>
          <a:p>
            <a:pPr indent="-342900" lvl="0" marL="342900" rtl="0" algn="l">
              <a:lnSpc>
                <a:spcPct val="100000"/>
              </a:lnSpc>
              <a:spcBef>
                <a:spcPts val="1800"/>
              </a:spcBef>
              <a:spcAft>
                <a:spcPts val="0"/>
              </a:spcAft>
              <a:buSzPts val="1800"/>
              <a:buFont typeface="Arial"/>
              <a:buChar char="•"/>
            </a:pPr>
            <a:r>
              <a:rPr lang="en-US"/>
              <a:t>Can be deployed at scale and also down to a single local instance</a:t>
            </a:r>
            <a:endParaRPr/>
          </a:p>
          <a:p>
            <a:pPr indent="-342900" lvl="0" marL="342900" rtl="0" algn="l">
              <a:lnSpc>
                <a:spcPct val="100000"/>
              </a:lnSpc>
              <a:spcBef>
                <a:spcPts val="1800"/>
              </a:spcBef>
              <a:spcAft>
                <a:spcPts val="0"/>
              </a:spcAft>
              <a:buSzPts val="1800"/>
              <a:buFont typeface="Arial"/>
              <a:buChar char="•"/>
            </a:pPr>
            <a:r>
              <a:rPr lang="en-US"/>
              <a:t>A real-time and responsive dashboard that shows current progress, communication costs, memory use, profiling, updated every 100ms</a:t>
            </a:r>
            <a:endParaRPr/>
          </a:p>
        </p:txBody>
      </p:sp>
      <p:sp>
        <p:nvSpPr>
          <p:cNvPr id="105" name="Google Shape;105;p14"/>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525298" y="464375"/>
            <a:ext cx="7474500" cy="779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Why XGBoost and Optuna for benchmarking Machine Learning Task?</a:t>
            </a:r>
            <a:endParaRPr/>
          </a:p>
        </p:txBody>
      </p:sp>
      <p:sp>
        <p:nvSpPr>
          <p:cNvPr id="111" name="Google Shape;111;p15"/>
          <p:cNvSpPr txBox="1"/>
          <p:nvPr>
            <p:ph idx="1" type="body"/>
          </p:nvPr>
        </p:nvSpPr>
        <p:spPr>
          <a:xfrm>
            <a:off x="525300" y="1546500"/>
            <a:ext cx="8217600" cy="2050500"/>
          </a:xfrm>
          <a:prstGeom prst="rect">
            <a:avLst/>
          </a:prstGeom>
          <a:noFill/>
          <a:ln>
            <a:noFill/>
          </a:ln>
        </p:spPr>
        <p:txBody>
          <a:bodyPr anchorCtr="0" anchor="t" bIns="45700" lIns="91425" spcFirstLastPara="1" rIns="91425" wrap="square" tIns="45700">
            <a:normAutofit fontScale="85000"/>
          </a:bodyPr>
          <a:lstStyle/>
          <a:p>
            <a:pPr indent="-325755" lvl="0" marL="342900" rtl="0" algn="l">
              <a:lnSpc>
                <a:spcPct val="100000"/>
              </a:lnSpc>
              <a:spcBef>
                <a:spcPts val="0"/>
              </a:spcBef>
              <a:spcAft>
                <a:spcPts val="0"/>
              </a:spcAft>
              <a:buSzPct val="100000"/>
              <a:buFont typeface="Arial"/>
              <a:buChar char="•"/>
            </a:pPr>
            <a:r>
              <a:rPr lang="en-US"/>
              <a:t>XGBoost was selected for its scalability and performance in handling large datasets.</a:t>
            </a:r>
            <a:endParaRPr/>
          </a:p>
          <a:p>
            <a:pPr indent="-325755" lvl="0" marL="342900" rtl="0" algn="l">
              <a:lnSpc>
                <a:spcPct val="100000"/>
              </a:lnSpc>
              <a:spcBef>
                <a:spcPts val="1800"/>
              </a:spcBef>
              <a:spcAft>
                <a:spcPts val="0"/>
              </a:spcAft>
              <a:buSzPct val="100000"/>
              <a:buFont typeface="Arial"/>
              <a:buChar char="•"/>
            </a:pPr>
            <a:r>
              <a:rPr lang="en-US"/>
              <a:t>Optuna integration enables effective hyperparameter tuning, enhancing model accuracy.</a:t>
            </a:r>
            <a:endParaRPr/>
          </a:p>
          <a:p>
            <a:pPr indent="-325755" lvl="0" marL="342900" rtl="0" algn="l">
              <a:lnSpc>
                <a:spcPct val="100000"/>
              </a:lnSpc>
              <a:spcBef>
                <a:spcPts val="1800"/>
              </a:spcBef>
              <a:spcAft>
                <a:spcPts val="0"/>
              </a:spcAft>
              <a:buSzPct val="100000"/>
              <a:buFont typeface="Arial"/>
              <a:buChar char="•"/>
            </a:pPr>
            <a:r>
              <a:rPr lang="en-US"/>
              <a:t>This pairing is well-suited for distributed settings, guaranteeing effectiveness in machine learning assignments.</a:t>
            </a:r>
            <a:endParaRPr/>
          </a:p>
          <a:p>
            <a:pPr indent="-325755" lvl="0" marL="342900" rtl="0" algn="l">
              <a:lnSpc>
                <a:spcPct val="100000"/>
              </a:lnSpc>
              <a:spcBef>
                <a:spcPts val="1800"/>
              </a:spcBef>
              <a:spcAft>
                <a:spcPts val="0"/>
              </a:spcAft>
              <a:buSzPct val="100000"/>
              <a:buChar char="•"/>
            </a:pPr>
            <a:r>
              <a:rPr lang="en-US"/>
              <a:t>Xgboost hyperparameters - Huge grid space.</a:t>
            </a:r>
            <a:endParaRPr/>
          </a:p>
        </p:txBody>
      </p:sp>
      <p:sp>
        <p:nvSpPr>
          <p:cNvPr id="112" name="Google Shape;112;p15"/>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405449" y="124800"/>
            <a:ext cx="6416100" cy="779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Dask Integration with XGBoost</a:t>
            </a:r>
            <a:endParaRPr/>
          </a:p>
        </p:txBody>
      </p:sp>
      <p:sp>
        <p:nvSpPr>
          <p:cNvPr id="118" name="Google Shape;118;p16"/>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pic>
        <p:nvPicPr>
          <p:cNvPr id="119" name="Google Shape;119;p16"/>
          <p:cNvPicPr preferRelativeResize="0"/>
          <p:nvPr/>
        </p:nvPicPr>
        <p:blipFill>
          <a:blip r:embed="rId3">
            <a:alphaModFix/>
          </a:blip>
          <a:stretch>
            <a:fillRect/>
          </a:stretch>
        </p:blipFill>
        <p:spPr>
          <a:xfrm>
            <a:off x="663675" y="946726"/>
            <a:ext cx="6975924" cy="2818526"/>
          </a:xfrm>
          <a:prstGeom prst="rect">
            <a:avLst/>
          </a:prstGeom>
          <a:noFill/>
          <a:ln>
            <a:noFill/>
          </a:ln>
        </p:spPr>
      </p:pic>
      <p:pic>
        <p:nvPicPr>
          <p:cNvPr id="120" name="Google Shape;120;p16"/>
          <p:cNvPicPr preferRelativeResize="0"/>
          <p:nvPr/>
        </p:nvPicPr>
        <p:blipFill>
          <a:blip r:embed="rId4">
            <a:alphaModFix/>
          </a:blip>
          <a:stretch>
            <a:fillRect/>
          </a:stretch>
        </p:blipFill>
        <p:spPr>
          <a:xfrm>
            <a:off x="504925" y="3765250"/>
            <a:ext cx="7210874" cy="93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525303" y="464386"/>
            <a:ext cx="4560600" cy="779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Proposed Tasks</a:t>
            </a:r>
            <a:endParaRPr/>
          </a:p>
        </p:txBody>
      </p:sp>
      <p:sp>
        <p:nvSpPr>
          <p:cNvPr id="126" name="Google Shape;126;p17"/>
          <p:cNvSpPr txBox="1"/>
          <p:nvPr>
            <p:ph idx="1" type="body"/>
          </p:nvPr>
        </p:nvSpPr>
        <p:spPr>
          <a:xfrm>
            <a:off x="525300" y="1546500"/>
            <a:ext cx="8441700" cy="22455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1800"/>
              </a:spcBef>
              <a:spcAft>
                <a:spcPts val="0"/>
              </a:spcAft>
              <a:buSzPts val="1800"/>
              <a:buFont typeface="Arial"/>
              <a:buChar char="•"/>
            </a:pPr>
            <a:r>
              <a:rPr lang="en-US"/>
              <a:t>Setup infrastructure and create a Dask cluster on AWS.</a:t>
            </a:r>
            <a:endParaRPr/>
          </a:p>
          <a:p>
            <a:pPr indent="-342900" lvl="0" marL="342900" rtl="0" algn="l">
              <a:lnSpc>
                <a:spcPct val="100000"/>
              </a:lnSpc>
              <a:spcBef>
                <a:spcPts val="1800"/>
              </a:spcBef>
              <a:spcAft>
                <a:spcPts val="0"/>
              </a:spcAft>
              <a:buSzPts val="1800"/>
              <a:buFont typeface="Arial"/>
              <a:buChar char="•"/>
            </a:pPr>
            <a:r>
              <a:rPr lang="en-US"/>
              <a:t>Benchmarking ML performance with XGBoost and Optuna. </a:t>
            </a:r>
            <a:endParaRPr/>
          </a:p>
          <a:p>
            <a:pPr indent="-342900" lvl="0" marL="342900" rtl="0" algn="l">
              <a:lnSpc>
                <a:spcPct val="100000"/>
              </a:lnSpc>
              <a:spcBef>
                <a:spcPts val="1800"/>
              </a:spcBef>
              <a:spcAft>
                <a:spcPts val="0"/>
              </a:spcAft>
              <a:buSzPts val="1800"/>
              <a:buChar char="•"/>
            </a:pPr>
            <a:r>
              <a:rPr lang="en-US"/>
              <a:t>Varying number of workers, worker - threads, input data format etc. and perform detailed study.</a:t>
            </a:r>
            <a:endParaRPr/>
          </a:p>
        </p:txBody>
      </p:sp>
      <p:sp>
        <p:nvSpPr>
          <p:cNvPr id="127" name="Google Shape;127;p17"/>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506694" y="2274522"/>
            <a:ext cx="6802500" cy="657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000"/>
              <a:buFont typeface="Arial"/>
              <a:buNone/>
            </a:pPr>
            <a:r>
              <a:rPr lang="en-US"/>
              <a:t>Dask Cluster Setup</a:t>
            </a:r>
            <a:endParaRPr/>
          </a:p>
        </p:txBody>
      </p:sp>
      <p:sp>
        <p:nvSpPr>
          <p:cNvPr id="133" name="Google Shape;133;p18"/>
          <p:cNvSpPr txBox="1"/>
          <p:nvPr>
            <p:ph idx="1" type="body"/>
          </p:nvPr>
        </p:nvSpPr>
        <p:spPr>
          <a:xfrm>
            <a:off x="526131" y="2032786"/>
            <a:ext cx="3700500" cy="25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SECTION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525303" y="464386"/>
            <a:ext cx="4560600" cy="779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sz="2000"/>
              <a:t>Architecture of Dask Cluster in AWS</a:t>
            </a:r>
            <a:endParaRPr sz="2000"/>
          </a:p>
        </p:txBody>
      </p:sp>
      <p:sp>
        <p:nvSpPr>
          <p:cNvPr id="139" name="Google Shape;139;p19"/>
          <p:cNvSpPr txBox="1"/>
          <p:nvPr>
            <p:ph idx="1" type="body"/>
          </p:nvPr>
        </p:nvSpPr>
        <p:spPr>
          <a:xfrm>
            <a:off x="525300" y="1243775"/>
            <a:ext cx="4560600" cy="3294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15000"/>
              </a:lnSpc>
              <a:spcBef>
                <a:spcPts val="0"/>
              </a:spcBef>
              <a:spcAft>
                <a:spcPts val="0"/>
              </a:spcAft>
              <a:buNone/>
            </a:pPr>
            <a:r>
              <a:rPr lang="en-US" sz="1500"/>
              <a:t>The system has four distinct aspects: the jupyter server, the scheduler, the client and the workers. Their roles are as follows:</a:t>
            </a:r>
            <a:endParaRPr sz="1500"/>
          </a:p>
          <a:p>
            <a:pPr indent="0" lvl="0" marL="0" rtl="0" algn="l">
              <a:lnSpc>
                <a:spcPct val="115000"/>
              </a:lnSpc>
              <a:spcBef>
                <a:spcPts val="0"/>
              </a:spcBef>
              <a:spcAft>
                <a:spcPts val="0"/>
              </a:spcAft>
              <a:buNone/>
            </a:pPr>
            <a:r>
              <a:t/>
            </a:r>
            <a:endParaRPr sz="1500"/>
          </a:p>
          <a:p>
            <a:pPr indent="-316706" lvl="0" marL="342900" rtl="0" algn="l">
              <a:lnSpc>
                <a:spcPct val="115000"/>
              </a:lnSpc>
              <a:spcBef>
                <a:spcPts val="0"/>
              </a:spcBef>
              <a:spcAft>
                <a:spcPts val="0"/>
              </a:spcAft>
              <a:buClr>
                <a:srgbClr val="404041"/>
              </a:buClr>
              <a:buSzPct val="100000"/>
              <a:buChar char="•"/>
            </a:pPr>
            <a:r>
              <a:rPr lang="en-US" sz="1500"/>
              <a:t>Jupyter server - A frontend for the user to run code and submit jobs to the cluster</a:t>
            </a:r>
            <a:endParaRPr sz="1500"/>
          </a:p>
          <a:p>
            <a:pPr indent="0" lvl="0" marL="342900" rtl="0" algn="l">
              <a:lnSpc>
                <a:spcPct val="115000"/>
              </a:lnSpc>
              <a:spcBef>
                <a:spcPts val="0"/>
              </a:spcBef>
              <a:spcAft>
                <a:spcPts val="0"/>
              </a:spcAft>
              <a:buNone/>
            </a:pPr>
            <a:r>
              <a:t/>
            </a:r>
            <a:endParaRPr sz="1500"/>
          </a:p>
          <a:p>
            <a:pPr indent="-316706" lvl="0" marL="342900" rtl="0" algn="l">
              <a:lnSpc>
                <a:spcPct val="115000"/>
              </a:lnSpc>
              <a:spcBef>
                <a:spcPts val="0"/>
              </a:spcBef>
              <a:spcAft>
                <a:spcPts val="0"/>
              </a:spcAft>
              <a:buClr>
                <a:srgbClr val="404041"/>
              </a:buClr>
              <a:buSzPct val="100000"/>
              <a:buChar char="•"/>
            </a:pPr>
            <a:r>
              <a:rPr lang="en-US" sz="1500"/>
              <a:t>Scheduler - Receives the jobs from the client via the Jupyter server, divides the work to be done, and coordinates the workers to complete the job</a:t>
            </a:r>
            <a:endParaRPr sz="1500"/>
          </a:p>
          <a:p>
            <a:pPr indent="0" lvl="0" marL="342900" rtl="0" algn="l">
              <a:lnSpc>
                <a:spcPct val="115000"/>
              </a:lnSpc>
              <a:spcBef>
                <a:spcPts val="0"/>
              </a:spcBef>
              <a:spcAft>
                <a:spcPts val="0"/>
              </a:spcAft>
              <a:buNone/>
            </a:pPr>
            <a:r>
              <a:t/>
            </a:r>
            <a:endParaRPr sz="1500"/>
          </a:p>
          <a:p>
            <a:pPr indent="-316706" lvl="0" marL="342900" rtl="0" algn="l">
              <a:lnSpc>
                <a:spcPct val="115000"/>
              </a:lnSpc>
              <a:spcBef>
                <a:spcPts val="0"/>
              </a:spcBef>
              <a:spcAft>
                <a:spcPts val="0"/>
              </a:spcAft>
              <a:buClr>
                <a:srgbClr val="404041"/>
              </a:buClr>
              <a:buSzPct val="100000"/>
              <a:buChar char="•"/>
            </a:pPr>
            <a:r>
              <a:rPr lang="en-US" sz="1500"/>
              <a:t>Worker - Receives the tasks from the scheduler and computes them</a:t>
            </a:r>
            <a:endParaRPr sz="1500"/>
          </a:p>
          <a:p>
            <a:pPr indent="0" lvl="0" marL="342900" rtl="0" algn="l">
              <a:lnSpc>
                <a:spcPct val="115000"/>
              </a:lnSpc>
              <a:spcBef>
                <a:spcPts val="0"/>
              </a:spcBef>
              <a:spcAft>
                <a:spcPts val="0"/>
              </a:spcAft>
              <a:buNone/>
            </a:pPr>
            <a:r>
              <a:t/>
            </a:r>
            <a:endParaRPr sz="1500"/>
          </a:p>
          <a:p>
            <a:pPr indent="-316706" lvl="0" marL="342900" rtl="0" algn="l">
              <a:lnSpc>
                <a:spcPct val="115000"/>
              </a:lnSpc>
              <a:spcBef>
                <a:spcPts val="0"/>
              </a:spcBef>
              <a:spcAft>
                <a:spcPts val="0"/>
              </a:spcAft>
              <a:buClr>
                <a:srgbClr val="404041"/>
              </a:buClr>
              <a:buSzPct val="100000"/>
              <a:buChar char="•"/>
            </a:pPr>
            <a:r>
              <a:rPr lang="en-US" sz="1500"/>
              <a:t>Client - Show the results to the user</a:t>
            </a:r>
            <a:endParaRPr/>
          </a:p>
        </p:txBody>
      </p:sp>
      <p:sp>
        <p:nvSpPr>
          <p:cNvPr id="140" name="Google Shape;140;p19"/>
          <p:cNvSpPr/>
          <p:nvPr>
            <p:ph idx="2" type="pic"/>
          </p:nvPr>
        </p:nvSpPr>
        <p:spPr>
          <a:xfrm>
            <a:off x="5573058" y="0"/>
            <a:ext cx="3570900" cy="5143500"/>
          </a:xfrm>
          <a:prstGeom prst="rect">
            <a:avLst/>
          </a:prstGeom>
          <a:noFill/>
          <a:ln>
            <a:noFill/>
          </a:ln>
        </p:spPr>
      </p:sp>
      <p:pic>
        <p:nvPicPr>
          <p:cNvPr id="141" name="Google Shape;141;p19"/>
          <p:cNvPicPr preferRelativeResize="0"/>
          <p:nvPr/>
        </p:nvPicPr>
        <p:blipFill>
          <a:blip r:embed="rId3">
            <a:alphaModFix/>
          </a:blip>
          <a:stretch>
            <a:fillRect/>
          </a:stretch>
        </p:blipFill>
        <p:spPr>
          <a:xfrm>
            <a:off x="5573050" y="0"/>
            <a:ext cx="3570900" cy="5143499"/>
          </a:xfrm>
          <a:prstGeom prst="rect">
            <a:avLst/>
          </a:prstGeom>
          <a:noFill/>
          <a:ln>
            <a:noFill/>
          </a:ln>
        </p:spPr>
      </p:pic>
      <p:sp>
        <p:nvSpPr>
          <p:cNvPr id="142" name="Google Shape;142;p19"/>
          <p:cNvSpPr txBox="1"/>
          <p:nvPr/>
        </p:nvSpPr>
        <p:spPr>
          <a:xfrm>
            <a:off x="1068650" y="468180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E516</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