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1" name="Group 450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452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3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4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5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6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7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8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9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0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1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2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3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4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5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6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7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" name="Group 6"/>
          <p:cNvGrpSpPr/>
          <p:nvPr/>
        </p:nvGrpSpPr>
        <p:grpSpPr>
          <a:xfrm>
            <a:off x="1283114" y="1168329"/>
            <a:ext cx="6586124" cy="4537816"/>
            <a:chOff x="1283114" y="1168329"/>
            <a:chExt cx="6586124" cy="4537816"/>
          </a:xfrm>
        </p:grpSpPr>
        <p:sp>
          <p:nvSpPr>
            <p:cNvPr id="39" name="Rectangle 38"/>
            <p:cNvSpPr/>
            <p:nvPr/>
          </p:nvSpPr>
          <p:spPr>
            <a:xfrm>
              <a:off x="1283114" y="1168329"/>
              <a:ext cx="6586124" cy="731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283114" y="1973001"/>
              <a:ext cx="6586124" cy="33844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1" name="Isosceles Triangle 39"/>
            <p:cNvSpPr/>
            <p:nvPr/>
          </p:nvSpPr>
          <p:spPr>
            <a:xfrm rot="10800000">
              <a:off x="4362524" y="5355082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9091" y="2055278"/>
            <a:ext cx="6428445" cy="1810636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4800" spc="-113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9091" y="3941492"/>
            <a:ext cx="6428445" cy="1334120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5BCAD085-E8A6-8845-BD4E-CB4CCA059FC4}" type="datetimeFigureOut">
              <a:rPr lang="en-US" smtClean="0"/>
              <a:t>2/12/25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4537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86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2" name="Group 3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2" name="Rectangle 41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Rectangle 43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786" y="2349926"/>
            <a:ext cx="3113815" cy="2472774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15686" y="794719"/>
            <a:ext cx="4095643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511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/>
          <p:cNvGrpSpPr/>
          <p:nvPr/>
        </p:nvGrpSpPr>
        <p:grpSpPr>
          <a:xfrm flipH="1">
            <a:off x="0" y="0"/>
            <a:ext cx="9421759" cy="6858001"/>
            <a:chOff x="1243013" y="0"/>
            <a:chExt cx="9402763" cy="6858001"/>
          </a:xfrm>
        </p:grpSpPr>
        <p:sp>
          <p:nvSpPr>
            <p:cNvPr id="52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85" name="Group 84"/>
          <p:cNvGrpSpPr/>
          <p:nvPr/>
        </p:nvGrpSpPr>
        <p:grpSpPr>
          <a:xfrm>
            <a:off x="5228134" y="1699589"/>
            <a:ext cx="3286552" cy="3470421"/>
            <a:chOff x="640080" y="1699589"/>
            <a:chExt cx="3286552" cy="3470421"/>
          </a:xfrm>
        </p:grpSpPr>
        <p:sp>
          <p:nvSpPr>
            <p:cNvPr id="86" name="Rectangle 85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7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Rectangle 87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13609" y="2349924"/>
            <a:ext cx="3112047" cy="2464951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3258" y="802808"/>
            <a:ext cx="4118291" cy="52548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2/12/25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376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66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0" name="Group 19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21" name="Rectangle 20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2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8" cy="246495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5687" y="803186"/>
            <a:ext cx="4091410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80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4" name="Group 773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775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6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7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8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9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0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1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2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3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4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5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6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7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8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9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0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" name="Group 6"/>
          <p:cNvGrpSpPr/>
          <p:nvPr/>
        </p:nvGrpSpPr>
        <p:grpSpPr>
          <a:xfrm>
            <a:off x="2403476" y="1158902"/>
            <a:ext cx="4317684" cy="4537816"/>
            <a:chOff x="2403476" y="1158902"/>
            <a:chExt cx="4317684" cy="4537816"/>
          </a:xfrm>
        </p:grpSpPr>
        <p:sp>
          <p:nvSpPr>
            <p:cNvPr id="28" name="Rectangle 27"/>
            <p:cNvSpPr/>
            <p:nvPr/>
          </p:nvSpPr>
          <p:spPr>
            <a:xfrm>
              <a:off x="2403476" y="1158902"/>
              <a:ext cx="4317684" cy="731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2403476" y="1963574"/>
              <a:ext cx="4317684" cy="33844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73" name="Isosceles Triangle 28"/>
            <p:cNvSpPr/>
            <p:nvPr/>
          </p:nvSpPr>
          <p:spPr>
            <a:xfrm rot="10800000">
              <a:off x="4358702" y="5345655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148" y="2028827"/>
            <a:ext cx="4162952" cy="1732474"/>
          </a:xfrm>
        </p:spPr>
        <p:txBody>
          <a:bodyPr bIns="0" anchor="b">
            <a:normAutofit/>
          </a:bodyPr>
          <a:lstStyle>
            <a:lvl1pPr algn="ctr"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148" y="3843338"/>
            <a:ext cx="4162952" cy="1426097"/>
          </a:xfrm>
        </p:spPr>
        <p:txBody>
          <a:bodyPr tIns="0">
            <a:normAutofit/>
          </a:bodyPr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2/12/25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395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42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2" name="Group 6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63" name="Rectangle 62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Rectangle 64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952" y="2355068"/>
            <a:ext cx="3122163" cy="2459808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23014" y="804029"/>
            <a:ext cx="4091674" cy="24593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0283" y="3585104"/>
            <a:ext cx="4094404" cy="24706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2/12/25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298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39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60" name="Rectangle 59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952" y="2355848"/>
            <a:ext cx="3122163" cy="2459028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612" y="802200"/>
            <a:ext cx="3805123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6636" y="1487999"/>
            <a:ext cx="3804674" cy="1775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95010" y="3585518"/>
            <a:ext cx="3819675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95010" y="4270332"/>
            <a:ext cx="3819675" cy="1785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2/12/25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375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77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0" name="Group 39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1" name="Rectangle 40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Rectangle 42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7" cy="246495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002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2/12/25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337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88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2" name="Group 4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3" name="Rectangle 42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Rectangle 44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7" cy="1225399"/>
          </a:xfrm>
        </p:spPr>
        <p:txBody>
          <a:bodyPr bIns="0" anchor="b">
            <a:noAutofit/>
          </a:bodyPr>
          <a:lstStyle>
            <a:lvl1pPr algn="ctr">
              <a:defRPr sz="28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5686" y="801390"/>
            <a:ext cx="4095643" cy="524949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5554" y="3575324"/>
            <a:ext cx="3112047" cy="1239552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E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859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9" name="Group 428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430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1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2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3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4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5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6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7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8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9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0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1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2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3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4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5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644463" y="1698332"/>
            <a:ext cx="4357752" cy="3470420"/>
            <a:chOff x="644463" y="1698332"/>
            <a:chExt cx="4357752" cy="3470420"/>
          </a:xfrm>
        </p:grpSpPr>
        <p:sp>
          <p:nvSpPr>
            <p:cNvPr id="77" name="Rectangle 76"/>
            <p:cNvSpPr/>
            <p:nvPr/>
          </p:nvSpPr>
          <p:spPr>
            <a:xfrm>
              <a:off x="644463" y="1698332"/>
              <a:ext cx="4357752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644463" y="2274404"/>
              <a:ext cx="43577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7" name="Isosceles Triangle 9"/>
            <p:cNvSpPr/>
            <p:nvPr/>
          </p:nvSpPr>
          <p:spPr>
            <a:xfrm rot="10800000">
              <a:off x="2665346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54676" y="0"/>
            <a:ext cx="3489324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585" y="2336402"/>
            <a:ext cx="4197666" cy="1265539"/>
          </a:xfrm>
        </p:spPr>
        <p:txBody>
          <a:bodyPr bIns="0" anchor="b">
            <a:normAutofit/>
          </a:bodyPr>
          <a:lstStyle>
            <a:lvl1pPr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2314" y="3601941"/>
            <a:ext cx="4199254" cy="1214535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E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2/12/25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4358641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15463" y="320040"/>
            <a:ext cx="685800" cy="32004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462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5554" y="2349925"/>
            <a:ext cx="3112047" cy="2464952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15687" y="794719"/>
            <a:ext cx="4079089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" y="320040"/>
            <a:ext cx="27432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0080" y="6227064"/>
            <a:ext cx="7854696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8976" y="320040"/>
            <a:ext cx="6858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911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685800" rtl="0" eaLnBrk="1" latinLnBrk="0" hangingPunct="1">
        <a:lnSpc>
          <a:spcPct val="85000"/>
        </a:lnSpc>
        <a:spcBef>
          <a:spcPct val="0"/>
        </a:spcBef>
        <a:buNone/>
        <a:defRPr sz="3200" b="0" i="0" kern="1200" cap="none" spc="-113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Inheritance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Understanding Types, Concepts, and Best Practices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Inheritance Helps in AI Weather Prediction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1️⃣ **Base Class (`WeatherModel`)** - Uses Bayesian Probability to estimate the likelihood of rain based on historical data.</a:t>
            </a:r>
          </a:p>
          <a:p>
            <a:r>
              <a:t>2️⃣ **Child Class (`TemperatureModel`)** - Adjusts probability based on temperature variations.</a:t>
            </a:r>
          </a:p>
          <a:p>
            <a:r>
              <a:t>3️⃣ **Advanced Model (`AIWeatherPredictor`)** - Uses Generative AI for deep learning analysis and scenario generation.</a:t>
            </a:r>
          </a:p>
          <a:p>
            <a:endParaRPr/>
          </a:p>
          <a:p>
            <a:r>
              <a:t>✔ Each subclass refines the model, improving predictions using machine learning techniques.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Generative AI in Weather Prediction?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🔹 **Data Synthesis** – AI fills gaps in missing weather data.</a:t>
            </a:r>
          </a:p>
          <a:p>
            <a:r>
              <a:t>🔹 **Natural Language Reports** – Converts raw probability data into human-readable forecasts.</a:t>
            </a:r>
          </a:p>
          <a:p>
            <a:r>
              <a:t>🔹 **Scenario Generation** – AI models create probable weather scenarios based on probability analysis.</a:t>
            </a:r>
          </a:p>
          <a:p>
            <a:r>
              <a:t>🔹 **Real-Time Adjustments** – AI models continuously refine probability scores with new data.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✔ **Inheritance structures AI weather prediction models in layers, improving accuracy.**</a:t>
            </a:r>
          </a:p>
          <a:p>
            <a:r>
              <a:t>✔ **Probability models (Bayesian updates, confidence scores) help refine forecasts.**</a:t>
            </a:r>
          </a:p>
          <a:p>
            <a:r>
              <a:t>✔ **Generative AI enhances interpretability by generating text-based weather reports.**</a:t>
            </a:r>
          </a:p>
          <a:p>
            <a:r>
              <a:t>✔ **AI models learn and adjust dynamically, making forecasts more reliable over time.**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Inheritance?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1800" dirty="0"/>
              <a:t>Inheritance is an OOP concept where a class (child class) derives attributes and methods from another class (parent class).</a:t>
            </a:r>
          </a:p>
          <a:p>
            <a:r>
              <a:rPr sz="1800" dirty="0"/>
              <a:t>Promotes code reusability and hierarchical classification.</a:t>
            </a:r>
          </a:p>
          <a:p>
            <a:r>
              <a:rPr sz="1800" dirty="0"/>
              <a:t>The child class can:</a:t>
            </a:r>
          </a:p>
          <a:p>
            <a:r>
              <a:rPr sz="1800" dirty="0"/>
              <a:t>Use parent methods and attributes.</a:t>
            </a:r>
          </a:p>
          <a:p>
            <a:r>
              <a:rPr sz="1800" dirty="0"/>
              <a:t>Override methods to provide its own implementation.</a:t>
            </a:r>
          </a:p>
          <a:p>
            <a:r>
              <a:rPr sz="1800" dirty="0"/>
              <a:t>Extend functionality by adding new methods.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 of Inheritance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sz="1800" dirty="0"/>
              <a:t>Single Inheritance - One child inherits from one parent.</a:t>
            </a:r>
          </a:p>
          <a:p>
            <a:r>
              <a:rPr sz="1800" dirty="0"/>
              <a:t>Multiple Inheritance - One child inherits from multiple parents.</a:t>
            </a:r>
          </a:p>
          <a:p>
            <a:r>
              <a:rPr sz="1800" dirty="0"/>
              <a:t>Multilevel Inheritance - A chain of inheritance (Child → Parent → Grandparent).</a:t>
            </a:r>
          </a:p>
          <a:p>
            <a:r>
              <a:rPr sz="1800" dirty="0"/>
              <a:t>Hierarchical Inheritance - Multiple child classes inherit from a common parent.</a:t>
            </a:r>
          </a:p>
          <a:p>
            <a:r>
              <a:rPr sz="1800" dirty="0"/>
              <a:t>Hybrid Inheritance - A combination of multiple inheritance types.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Concepts in 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1800" dirty="0"/>
              <a:t>super(): Calls parent class methods inside a child class.</a:t>
            </a:r>
          </a:p>
          <a:p>
            <a:r>
              <a:rPr sz="1800" dirty="0"/>
              <a:t>Method Overriding: Child class redefines a method from the parent class.</a:t>
            </a:r>
          </a:p>
          <a:p>
            <a:r>
              <a:rPr sz="1800" dirty="0"/>
              <a:t>Constructor Inheritance (__</a:t>
            </a:r>
            <a:r>
              <a:rPr sz="1800" dirty="0" err="1"/>
              <a:t>init</a:t>
            </a:r>
            <a:r>
              <a:rPr sz="1800" dirty="0"/>
              <a:t>__): Allows reusing initialization logic.</a:t>
            </a:r>
          </a:p>
          <a:p>
            <a:r>
              <a:rPr sz="1800" dirty="0"/>
              <a:t>MRO (Method Resolution Order): Defines method lookup order in multiple inheritance.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Advantages of 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1800" dirty="0"/>
              <a:t>✔ Code Reusability - Avoids rewriting code.</a:t>
            </a:r>
          </a:p>
          <a:p>
            <a:r>
              <a:rPr sz="1800" dirty="0"/>
              <a:t>✔ Modularity - Simplifies complex programs.</a:t>
            </a:r>
          </a:p>
          <a:p>
            <a:r>
              <a:rPr sz="1800" dirty="0"/>
              <a:t>✔ Extensibility - Allows adding new features easily.</a:t>
            </a:r>
          </a:p>
          <a:p>
            <a:r>
              <a:rPr sz="1800" dirty="0"/>
              <a:t>✔ Hierarchical Representation - Models real-world relationships like Animal → Mammal → Dog.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When to Use &amp; Avoid 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sz="1800" dirty="0"/>
              <a:t>✔ Use Inheritance When:</a:t>
            </a:r>
          </a:p>
          <a:p>
            <a:r>
              <a:rPr sz="1800" dirty="0"/>
              <a:t>Multiple classes share common functionality.</a:t>
            </a:r>
          </a:p>
          <a:p>
            <a:r>
              <a:rPr sz="1800" dirty="0"/>
              <a:t>You need a hierarchical structure.</a:t>
            </a:r>
          </a:p>
          <a:p>
            <a:r>
              <a:rPr sz="1800" dirty="0"/>
              <a:t>Extending existing functionality is needed.</a:t>
            </a:r>
          </a:p>
          <a:p>
            <a:endParaRPr sz="1800" dirty="0"/>
          </a:p>
          <a:p>
            <a:r>
              <a:rPr sz="1800" dirty="0"/>
              <a:t>❌ Avoid Inheritance When:</a:t>
            </a:r>
          </a:p>
          <a:p>
            <a:r>
              <a:rPr sz="1800" dirty="0"/>
              <a:t>Classes are unrelated.</a:t>
            </a:r>
          </a:p>
          <a:p>
            <a:r>
              <a:rPr sz="1800" dirty="0"/>
              <a:t>Overriding too many methods.</a:t>
            </a:r>
          </a:p>
          <a:p>
            <a:r>
              <a:rPr sz="1800" dirty="0"/>
              <a:t>Structure becomes too complex (prefer composition instead).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Important Python Functions for 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1800" dirty="0"/>
              <a:t>super(): Calls parent methods.</a:t>
            </a:r>
          </a:p>
          <a:p>
            <a:r>
              <a:rPr sz="1800" dirty="0" err="1"/>
              <a:t>isinstance</a:t>
            </a:r>
            <a:r>
              <a:rPr sz="1800" dirty="0"/>
              <a:t>(obj, Class): Checks if an object belongs to a class.</a:t>
            </a:r>
          </a:p>
          <a:p>
            <a:r>
              <a:rPr sz="1800" dirty="0" err="1"/>
              <a:t>issubclass</a:t>
            </a:r>
            <a:r>
              <a:rPr sz="1800" dirty="0"/>
              <a:t>(</a:t>
            </a:r>
            <a:r>
              <a:rPr sz="1800" dirty="0" err="1"/>
              <a:t>ClassA</a:t>
            </a:r>
            <a:r>
              <a:rPr sz="1800" dirty="0"/>
              <a:t>, </a:t>
            </a:r>
            <a:r>
              <a:rPr sz="1800" dirty="0" err="1"/>
              <a:t>ClassB</a:t>
            </a:r>
            <a:r>
              <a:rPr sz="1800" dirty="0"/>
              <a:t>): Checks if </a:t>
            </a:r>
            <a:r>
              <a:rPr sz="1800" dirty="0" err="1"/>
              <a:t>ClassA</a:t>
            </a:r>
            <a:r>
              <a:rPr sz="1800" dirty="0"/>
              <a:t> is a subclass of </a:t>
            </a:r>
            <a:r>
              <a:rPr sz="1800" dirty="0" err="1"/>
              <a:t>ClassB</a:t>
            </a:r>
            <a:r>
              <a:rPr sz="1800" dirty="0"/>
              <a:t>.</a:t>
            </a:r>
          </a:p>
          <a:p>
            <a:r>
              <a:rPr sz="1800" dirty="0"/>
              <a:t>__</a:t>
            </a:r>
            <a:r>
              <a:rPr sz="1800" dirty="0" err="1"/>
              <a:t>mro</a:t>
            </a:r>
            <a:r>
              <a:rPr sz="1800" dirty="0"/>
              <a:t>__: Displays method resolution order in multiple inheritance.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 of Inheritance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sz="1800" dirty="0"/>
              <a:t>Inheritance allows code reusability by deriving child classes from parent classes.</a:t>
            </a:r>
          </a:p>
          <a:p>
            <a:r>
              <a:rPr sz="1800" dirty="0"/>
              <a:t>Python supports Single, Multiple, Multilevel, Hierarchical, and Hybrid Inheritance.</a:t>
            </a:r>
          </a:p>
          <a:p>
            <a:r>
              <a:rPr sz="1800" dirty="0"/>
              <a:t>super() helps access parent methods in child classes.</a:t>
            </a:r>
          </a:p>
          <a:p>
            <a:r>
              <a:rPr sz="1800" dirty="0"/>
              <a:t>Method overriding enables customizing inherited behavior.</a:t>
            </a:r>
          </a:p>
          <a:p>
            <a:r>
              <a:rPr sz="1800" dirty="0"/>
              <a:t>MRO (Method Resolution Order) defines the execution sequence in multiple inheritance.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Real-World Example: AI-Powered Weather Prediction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🔹 Weather forecasting relies on probability-based AI models to predict future conditions.</a:t>
            </a:r>
          </a:p>
          <a:p>
            <a:r>
              <a:t>🔹 Using Generative AI and Bayesian Probability, we estimate the likelihood of rain, storms, or clear skies.</a:t>
            </a:r>
          </a:p>
          <a:p>
            <a:r>
              <a:t>🔹 AI continuously updates probability scores using real-time environmental data.</a:t>
            </a:r>
          </a:p>
          <a:p>
            <a:r>
              <a:t>🔹 This approach improves accuracy, scalability, and real-time decision-making.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24</TotalTime>
  <Words>659</Words>
  <Application>Microsoft Macintosh PowerPoint</Application>
  <PresentationFormat>On-screen Show (4:3)</PresentationFormat>
  <Paragraphs>67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 Light</vt:lpstr>
      <vt:lpstr>Rockwell</vt:lpstr>
      <vt:lpstr>Wingdings</vt:lpstr>
      <vt:lpstr>Atlas</vt:lpstr>
      <vt:lpstr>Inheritance in Python</vt:lpstr>
      <vt:lpstr>What is Inheritance?</vt:lpstr>
      <vt:lpstr>Types of Inheritance in Python</vt:lpstr>
      <vt:lpstr>Key Concepts in Inheritance</vt:lpstr>
      <vt:lpstr>Advantages of Inheritance</vt:lpstr>
      <vt:lpstr>When to Use &amp; Avoid Inheritance</vt:lpstr>
      <vt:lpstr>Important Python Functions for Inheritance</vt:lpstr>
      <vt:lpstr>Summary of Inheritance in Python</vt:lpstr>
      <vt:lpstr>Real-World Example: AI-Powered Weather Prediction</vt:lpstr>
      <vt:lpstr>How Inheritance Helps in AI Weather Prediction</vt:lpstr>
      <vt:lpstr>Why Generative AI in Weather Prediction?</vt:lpstr>
      <vt:lpstr>Key Takeaways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Anirudh Ravipudi</cp:lastModifiedBy>
  <cp:revision>2</cp:revision>
  <dcterms:created xsi:type="dcterms:W3CDTF">2013-01-27T09:14:16Z</dcterms:created>
  <dcterms:modified xsi:type="dcterms:W3CDTF">2025-02-13T00:09:59Z</dcterms:modified>
  <cp:category/>
</cp:coreProperties>
</file>