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73" r:id="rId2"/>
    <p:sldId id="277" r:id="rId3"/>
    <p:sldId id="276" r:id="rId4"/>
    <p:sldId id="278" r:id="rId5"/>
    <p:sldId id="280" r:id="rId6"/>
    <p:sldId id="269" r:id="rId7"/>
    <p:sldId id="274" r:id="rId8"/>
    <p:sldId id="279" r:id="rId9"/>
    <p:sldId id="275" r:id="rId10"/>
  </p:sldIdLst>
  <p:sldSz cx="18288000" cy="10287000"/>
  <p:notesSz cx="6858000" cy="9144000"/>
  <p:embeddedFontLst>
    <p:embeddedFont>
      <p:font typeface="Poppins" panose="00000500000000000000" pitchFamily="2" charset="0"/>
      <p:regular r:id="rId12"/>
      <p:bold r:id="rId13"/>
    </p:embeddedFont>
    <p:embeddedFont>
      <p:font typeface="Poppins Bold" panose="00000800000000000000"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rudh Singh" initials="AS" lastIdx="1" clrIdx="0">
    <p:extLst>
      <p:ext uri="{19B8F6BF-5375-455C-9EA6-DF929625EA0E}">
        <p15:presenceInfo xmlns:p15="http://schemas.microsoft.com/office/powerpoint/2012/main" userId="99a9e6873ef864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3735"/>
    <a:srgbClr val="FC6403"/>
    <a:srgbClr val="1C1779"/>
    <a:srgbClr val="079734"/>
    <a:srgbClr val="FE8B15"/>
    <a:srgbClr val="838D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5" d="100"/>
          <a:sy n="45" d="100"/>
        </p:scale>
        <p:origin x="740" y="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FF5E15-8B7F-4D99-87B0-32FCE3A068B1}" type="datetimeFigureOut">
              <a:rPr lang="en-IN" smtClean="0"/>
              <a:t>18-01-2025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3A956A-872D-4750-AEFA-A43BE5678498}" type="slidenum">
              <a:rPr lang="en-IN" smtClean="0"/>
              <a:t>‹#›</a:t>
            </a:fld>
            <a:endParaRPr lang="en-IN"/>
          </a:p>
        </p:txBody>
      </p:sp>
    </p:spTree>
    <p:extLst>
      <p:ext uri="{BB962C8B-B14F-4D97-AF65-F5344CB8AC3E}">
        <p14:creationId xmlns:p14="http://schemas.microsoft.com/office/powerpoint/2010/main" val="2926229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73A956A-872D-4750-AEFA-A43BE5678498}" type="slidenum">
              <a:rPr lang="en-IN" smtClean="0"/>
              <a:t>9</a:t>
            </a:fld>
            <a:endParaRPr lang="en-IN"/>
          </a:p>
        </p:txBody>
      </p:sp>
    </p:spTree>
    <p:extLst>
      <p:ext uri="{BB962C8B-B14F-4D97-AF65-F5344CB8AC3E}">
        <p14:creationId xmlns:p14="http://schemas.microsoft.com/office/powerpoint/2010/main" val="2496458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svg"/><Relationship Id="rId9"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3.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3.png"/><Relationship Id="rId7"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jpeg"/><Relationship Id="rId4" Type="http://schemas.openxmlformats.org/officeDocument/2006/relationships/image" Target="../media/image11.sv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2819400" y="-3183452"/>
            <a:ext cx="7869752" cy="7869752"/>
          </a:xfrm>
          <a:custGeom>
            <a:avLst/>
            <a:gdLst/>
            <a:ahLst/>
            <a:cxnLst/>
            <a:rect l="l" t="t" r="r" b="b"/>
            <a:pathLst>
              <a:path w="7869752" h="7869752">
                <a:moveTo>
                  <a:pt x="0" y="0"/>
                </a:moveTo>
                <a:lnTo>
                  <a:pt x="7869752" y="0"/>
                </a:lnTo>
                <a:lnTo>
                  <a:pt x="7869752" y="7869752"/>
                </a:lnTo>
                <a:lnTo>
                  <a:pt x="0" y="786975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rot="-3128433">
            <a:off x="15934651" y="-1546327"/>
            <a:ext cx="4714159" cy="4819308"/>
          </a:xfrm>
          <a:custGeom>
            <a:avLst/>
            <a:gdLst/>
            <a:ahLst/>
            <a:cxnLst/>
            <a:rect l="l" t="t" r="r" b="b"/>
            <a:pathLst>
              <a:path w="4714159" h="4819308">
                <a:moveTo>
                  <a:pt x="0" y="0"/>
                </a:moveTo>
                <a:lnTo>
                  <a:pt x="4714159" y="0"/>
                </a:lnTo>
                <a:lnTo>
                  <a:pt x="4714159" y="4819308"/>
                </a:lnTo>
                <a:lnTo>
                  <a:pt x="0" y="4819308"/>
                </a:lnTo>
                <a:lnTo>
                  <a:pt x="0" y="0"/>
                </a:lnTo>
                <a:close/>
              </a:path>
            </a:pathLst>
          </a:custGeom>
          <a:blipFill>
            <a:blip r:embed="rId5">
              <a:extLst>
                <a:ext uri="{96DAC541-7B7A-43D3-8B79-37D633B846F1}">
                  <asvg:svgBlip xmlns:asvg="http://schemas.microsoft.com/office/drawing/2016/SVG/main" r:embed="rId6"/>
                </a:ext>
              </a:extLst>
            </a:blip>
            <a:stretch>
              <a:fillRect t="-292" b="-292"/>
            </a:stretch>
          </a:blipFill>
        </p:spPr>
      </p:sp>
      <p:sp>
        <p:nvSpPr>
          <p:cNvPr id="4" name="Freeform 4" descr="AISpire UP Hackathon"/>
          <p:cNvSpPr/>
          <p:nvPr/>
        </p:nvSpPr>
        <p:spPr>
          <a:xfrm>
            <a:off x="697429" y="959126"/>
            <a:ext cx="5322372" cy="1139437"/>
          </a:xfrm>
          <a:custGeom>
            <a:avLst/>
            <a:gdLst/>
            <a:ahLst/>
            <a:cxnLst/>
            <a:rect l="l" t="t" r="r" b="b"/>
            <a:pathLst>
              <a:path w="5322372" h="1139437">
                <a:moveTo>
                  <a:pt x="0" y="0"/>
                </a:moveTo>
                <a:lnTo>
                  <a:pt x="5322372" y="0"/>
                </a:lnTo>
                <a:lnTo>
                  <a:pt x="5322372" y="1139437"/>
                </a:lnTo>
                <a:lnTo>
                  <a:pt x="0" y="1139437"/>
                </a:lnTo>
                <a:lnTo>
                  <a:pt x="0" y="0"/>
                </a:lnTo>
                <a:close/>
              </a:path>
            </a:pathLst>
          </a:custGeom>
          <a:blipFill>
            <a:blip r:embed="rId7"/>
            <a:stretch>
              <a:fillRect/>
            </a:stretch>
          </a:blipFill>
        </p:spPr>
      </p:sp>
      <p:sp>
        <p:nvSpPr>
          <p:cNvPr id="5" name="Freeform 5" descr="UP Government Logo"/>
          <p:cNvSpPr/>
          <p:nvPr/>
        </p:nvSpPr>
        <p:spPr>
          <a:xfrm>
            <a:off x="7922868" y="411624"/>
            <a:ext cx="2442263" cy="2442263"/>
          </a:xfrm>
          <a:custGeom>
            <a:avLst/>
            <a:gdLst/>
            <a:ahLst/>
            <a:cxnLst/>
            <a:rect l="l" t="t" r="r" b="b"/>
            <a:pathLst>
              <a:path w="2442263" h="2442263">
                <a:moveTo>
                  <a:pt x="0" y="0"/>
                </a:moveTo>
                <a:lnTo>
                  <a:pt x="2442263" y="0"/>
                </a:lnTo>
                <a:lnTo>
                  <a:pt x="2442263" y="2442263"/>
                </a:lnTo>
                <a:lnTo>
                  <a:pt x="0" y="2442263"/>
                </a:lnTo>
                <a:lnTo>
                  <a:pt x="0" y="0"/>
                </a:lnTo>
                <a:close/>
              </a:path>
            </a:pathLst>
          </a:custGeom>
          <a:blipFill>
            <a:blip r:embed="rId8"/>
            <a:stretch>
              <a:fillRect/>
            </a:stretch>
          </a:blipFill>
        </p:spPr>
      </p:sp>
      <p:sp>
        <p:nvSpPr>
          <p:cNvPr id="6" name="Freeform 6"/>
          <p:cNvSpPr/>
          <p:nvPr/>
        </p:nvSpPr>
        <p:spPr>
          <a:xfrm>
            <a:off x="13164543" y="5402687"/>
            <a:ext cx="5127187" cy="6892694"/>
          </a:xfrm>
          <a:custGeom>
            <a:avLst/>
            <a:gdLst/>
            <a:ahLst/>
            <a:cxnLst/>
            <a:rect l="l" t="t" r="r" b="b"/>
            <a:pathLst>
              <a:path w="5127187" h="6892694">
                <a:moveTo>
                  <a:pt x="0" y="0"/>
                </a:moveTo>
                <a:lnTo>
                  <a:pt x="5127187" y="0"/>
                </a:lnTo>
                <a:lnTo>
                  <a:pt x="5127187" y="6892694"/>
                </a:lnTo>
                <a:lnTo>
                  <a:pt x="0" y="6892694"/>
                </a:lnTo>
                <a:lnTo>
                  <a:pt x="0" y="0"/>
                </a:lnTo>
                <a:close/>
              </a:path>
            </a:pathLst>
          </a:custGeom>
          <a:blipFill>
            <a:blip r:embed="rId9"/>
            <a:stretch>
              <a:fillRect t="-19572" r="-4935" b="-19572"/>
            </a:stretch>
          </a:blipFill>
        </p:spPr>
      </p:sp>
      <p:sp>
        <p:nvSpPr>
          <p:cNvPr id="7" name="Freeform 7"/>
          <p:cNvSpPr/>
          <p:nvPr/>
        </p:nvSpPr>
        <p:spPr>
          <a:xfrm>
            <a:off x="-1599147" y="5858815"/>
            <a:ext cx="6962989" cy="7228506"/>
          </a:xfrm>
          <a:custGeom>
            <a:avLst/>
            <a:gdLst/>
            <a:ahLst/>
            <a:cxnLst/>
            <a:rect l="l" t="t" r="r" b="b"/>
            <a:pathLst>
              <a:path w="6962989" h="7228506">
                <a:moveTo>
                  <a:pt x="0" y="0"/>
                </a:moveTo>
                <a:lnTo>
                  <a:pt x="6962989" y="0"/>
                </a:lnTo>
                <a:lnTo>
                  <a:pt x="6962989" y="7228506"/>
                </a:lnTo>
                <a:lnTo>
                  <a:pt x="0" y="7228506"/>
                </a:lnTo>
                <a:lnTo>
                  <a:pt x="0" y="0"/>
                </a:lnTo>
                <a:close/>
              </a:path>
            </a:pathLst>
          </a:custGeom>
          <a:blipFill>
            <a:blip r:embed="rId10"/>
            <a:stretch>
              <a:fillRect l="-17570" r="-17570"/>
            </a:stretch>
          </a:blipFill>
        </p:spPr>
      </p:sp>
      <p:sp>
        <p:nvSpPr>
          <p:cNvPr id="8" name="TextBox 8"/>
          <p:cNvSpPr txBox="1"/>
          <p:nvPr/>
        </p:nvSpPr>
        <p:spPr>
          <a:xfrm>
            <a:off x="4656316" y="6266150"/>
            <a:ext cx="8975368" cy="1054442"/>
          </a:xfrm>
          <a:prstGeom prst="rect">
            <a:avLst/>
          </a:prstGeom>
        </p:spPr>
        <p:txBody>
          <a:bodyPr lIns="0" tIns="0" rIns="0" bIns="0" rtlCol="0" anchor="t">
            <a:spAutoFit/>
          </a:bodyPr>
          <a:lstStyle/>
          <a:p>
            <a:pPr algn="ctr">
              <a:lnSpc>
                <a:spcPts val="7420"/>
              </a:lnSpc>
            </a:pPr>
            <a:r>
              <a:rPr lang="en-US" sz="5299">
                <a:solidFill>
                  <a:srgbClr val="FFFFFF"/>
                </a:solidFill>
                <a:latin typeface="Poppins"/>
                <a:ea typeface="Poppins"/>
                <a:cs typeface="Poppins"/>
                <a:sym typeface="Poppins"/>
              </a:rPr>
              <a:t>TEAM NAME</a:t>
            </a:r>
          </a:p>
        </p:txBody>
      </p:sp>
      <p:sp>
        <p:nvSpPr>
          <p:cNvPr id="9" name="TextBox 9"/>
          <p:cNvSpPr txBox="1"/>
          <p:nvPr/>
        </p:nvSpPr>
        <p:spPr>
          <a:xfrm>
            <a:off x="2687485" y="3323794"/>
            <a:ext cx="12913030" cy="3419906"/>
          </a:xfrm>
          <a:prstGeom prst="rect">
            <a:avLst/>
          </a:prstGeom>
        </p:spPr>
        <p:txBody>
          <a:bodyPr lIns="0" tIns="0" rIns="0" bIns="0" rtlCol="0" anchor="t">
            <a:spAutoFit/>
          </a:bodyPr>
          <a:lstStyle/>
          <a:p>
            <a:pPr algn="ctr">
              <a:lnSpc>
                <a:spcPts val="12572"/>
              </a:lnSpc>
            </a:pPr>
            <a:r>
              <a:rPr lang="en-US" sz="8800" b="1" spc="-467">
                <a:solidFill>
                  <a:srgbClr val="FC6403"/>
                </a:solidFill>
                <a:latin typeface="Poppins Bold"/>
                <a:ea typeface="Poppins Bold"/>
                <a:cs typeface="Poppins Bold"/>
                <a:sym typeface="Poppins Bold"/>
              </a:rPr>
              <a:t>Traffic an</a:t>
            </a:r>
            <a:r>
              <a:rPr lang="en-US" sz="8800" b="1" spc="-467">
                <a:solidFill>
                  <a:srgbClr val="1C1779"/>
                </a:solidFill>
                <a:latin typeface="Poppins Bold"/>
                <a:ea typeface="Poppins Bold"/>
                <a:cs typeface="Poppins Bold"/>
                <a:sym typeface="Poppins Bold"/>
              </a:rPr>
              <a:t>d W</a:t>
            </a:r>
            <a:r>
              <a:rPr lang="en-US" sz="8800" b="1" spc="-467">
                <a:solidFill>
                  <a:srgbClr val="079734"/>
                </a:solidFill>
                <a:latin typeface="Poppins Bold"/>
                <a:ea typeface="Poppins Bold"/>
                <a:cs typeface="Poppins Bold"/>
                <a:sym typeface="Poppins Bold"/>
              </a:rPr>
              <a:t>omen's Safety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96961" y="257225"/>
            <a:ext cx="14795735" cy="8660448"/>
          </a:xfrm>
          <a:prstGeom prst="rect">
            <a:avLst/>
          </a:prstGeom>
        </p:spPr>
        <p:txBody>
          <a:bodyPr lIns="0" tIns="0" rIns="0" bIns="0" rtlCol="0" anchor="t">
            <a:spAutoFit/>
          </a:bodyPr>
          <a:lstStyle/>
          <a:p>
            <a:pPr algn="l">
              <a:lnSpc>
                <a:spcPts val="10927"/>
              </a:lnSpc>
            </a:pPr>
            <a:r>
              <a:rPr lang="en-US" sz="5400" b="1" dirty="0">
                <a:solidFill>
                  <a:srgbClr val="FC6403"/>
                </a:solidFill>
                <a:latin typeface="Poppins Bold"/>
                <a:ea typeface="Poppins Bold"/>
                <a:cs typeface="Poppins Bold"/>
                <a:sym typeface="Poppins Bold"/>
              </a:rPr>
              <a:t>Problem Statement and description</a:t>
            </a:r>
            <a:endParaRPr lang="en-US" sz="5400" b="1" u="sng" dirty="0">
              <a:solidFill>
                <a:srgbClr val="FC6403"/>
              </a:solidFill>
              <a:latin typeface="Poppins Bold"/>
              <a:ea typeface="Poppins Bold"/>
              <a:cs typeface="Poppins Bold"/>
              <a:sym typeface="Poppins Bold"/>
            </a:endParaRPr>
          </a:p>
          <a:p>
            <a:pPr algn="l">
              <a:lnSpc>
                <a:spcPts val="8028"/>
              </a:lnSpc>
            </a:pPr>
            <a:r>
              <a:rPr lang="en-US" sz="3000" b="1" dirty="0">
                <a:solidFill>
                  <a:srgbClr val="953735"/>
                </a:solidFill>
                <a:latin typeface="Poppins Bold"/>
                <a:ea typeface="Poppins Bold"/>
                <a:cs typeface="Poppins Bold"/>
                <a:sym typeface="Poppins Bold"/>
              </a:rPr>
              <a:t>AI-based Smart Traffic Management System along with </a:t>
            </a:r>
          </a:p>
          <a:p>
            <a:pPr algn="l">
              <a:lnSpc>
                <a:spcPts val="7056"/>
              </a:lnSpc>
            </a:pPr>
            <a:r>
              <a:rPr lang="en-US" sz="3000" b="1" dirty="0">
                <a:solidFill>
                  <a:srgbClr val="953735"/>
                </a:solidFill>
                <a:latin typeface="Poppins Bold"/>
                <a:ea typeface="Poppins Bold"/>
                <a:cs typeface="Poppins Bold"/>
                <a:sym typeface="Poppins Bold"/>
              </a:rPr>
              <a:t>the capability to detect suspect and suspicious activities </a:t>
            </a:r>
          </a:p>
          <a:p>
            <a:pPr algn="l">
              <a:lnSpc>
                <a:spcPts val="7056"/>
              </a:lnSpc>
            </a:pPr>
            <a:r>
              <a:rPr lang="en-US" sz="3000" b="1" dirty="0">
                <a:solidFill>
                  <a:srgbClr val="953735"/>
                </a:solidFill>
                <a:latin typeface="Poppins Bold"/>
                <a:ea typeface="Poppins Bold"/>
                <a:cs typeface="Poppins Bold"/>
                <a:sym typeface="Poppins Bold"/>
              </a:rPr>
              <a:t>(Specially for Women Safety-1090)</a:t>
            </a:r>
          </a:p>
          <a:p>
            <a:pPr algn="just">
              <a:lnSpc>
                <a:spcPts val="7056"/>
              </a:lnSpc>
            </a:pPr>
            <a:r>
              <a:rPr lang="en-US" sz="3000" b="1" dirty="0">
                <a:solidFill>
                  <a:srgbClr val="953735"/>
                </a:solidFill>
                <a:latin typeface="Poppins Bold"/>
                <a:ea typeface="Poppins Bold"/>
                <a:cs typeface="Poppins Bold"/>
                <a:sym typeface="Poppins Bold"/>
              </a:rPr>
              <a:t>This is needed to efficiently manage increasing urban traffic, reduce congestion and accidents, and enhance public safety, with a focus on improving women’s safety through real-time monitoring and detection of suspicious activities.</a:t>
            </a:r>
          </a:p>
          <a:p>
            <a:pPr algn="ctr">
              <a:lnSpc>
                <a:spcPts val="6684"/>
              </a:lnSpc>
            </a:pPr>
            <a:endParaRPr lang="en-US" sz="3600" b="1" dirty="0">
              <a:solidFill>
                <a:srgbClr val="000000"/>
              </a:solidFill>
              <a:latin typeface="Poppins Bold"/>
              <a:ea typeface="Poppins Bold"/>
              <a:cs typeface="Poppins Bold"/>
              <a:sym typeface="Poppins Bold"/>
            </a:endParaRPr>
          </a:p>
        </p:txBody>
      </p:sp>
      <p:sp>
        <p:nvSpPr>
          <p:cNvPr id="3" name="Freeform 3"/>
          <p:cNvSpPr/>
          <p:nvPr/>
        </p:nvSpPr>
        <p:spPr>
          <a:xfrm>
            <a:off x="-1186408" y="9370814"/>
            <a:ext cx="12831319" cy="1832372"/>
          </a:xfrm>
          <a:custGeom>
            <a:avLst/>
            <a:gdLst/>
            <a:ahLst/>
            <a:cxnLst/>
            <a:rect l="l" t="t" r="r" b="b"/>
            <a:pathLst>
              <a:path w="12831319" h="1832372">
                <a:moveTo>
                  <a:pt x="0" y="0"/>
                </a:moveTo>
                <a:lnTo>
                  <a:pt x="12831319" y="0"/>
                </a:lnTo>
                <a:lnTo>
                  <a:pt x="12831319" y="1832372"/>
                </a:lnTo>
                <a:lnTo>
                  <a:pt x="0" y="18323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93030">
            <a:off x="-4290081" y="3761065"/>
            <a:ext cx="5709126" cy="5836467"/>
          </a:xfrm>
          <a:custGeom>
            <a:avLst/>
            <a:gdLst/>
            <a:ahLst/>
            <a:cxnLst/>
            <a:rect l="l" t="t" r="r" b="b"/>
            <a:pathLst>
              <a:path w="5709126" h="5836467">
                <a:moveTo>
                  <a:pt x="0" y="0"/>
                </a:moveTo>
                <a:lnTo>
                  <a:pt x="5709126" y="0"/>
                </a:lnTo>
                <a:lnTo>
                  <a:pt x="5709126" y="5836467"/>
                </a:lnTo>
                <a:lnTo>
                  <a:pt x="0" y="5836467"/>
                </a:lnTo>
                <a:lnTo>
                  <a:pt x="0" y="0"/>
                </a:lnTo>
                <a:close/>
              </a:path>
            </a:pathLst>
          </a:custGeom>
          <a:blipFill>
            <a:blip r:embed="rId4">
              <a:alphaModFix amt="19999"/>
              <a:extLst>
                <a:ext uri="{96DAC541-7B7A-43D3-8B79-37D633B846F1}">
                  <asvg:svgBlip xmlns:asvg="http://schemas.microsoft.com/office/drawing/2016/SVG/main" r:embed="rId5"/>
                </a:ext>
              </a:extLst>
            </a:blip>
            <a:stretch>
              <a:fillRect t="-213" b="-213"/>
            </a:stretch>
          </a:blipFill>
        </p:spPr>
      </p:sp>
      <p:sp>
        <p:nvSpPr>
          <p:cNvPr id="5" name="Freeform 5"/>
          <p:cNvSpPr/>
          <p:nvPr/>
        </p:nvSpPr>
        <p:spPr>
          <a:xfrm rot="-5399998">
            <a:off x="12840067" y="4492545"/>
            <a:ext cx="7060460" cy="7217942"/>
          </a:xfrm>
          <a:custGeom>
            <a:avLst/>
            <a:gdLst/>
            <a:ahLst/>
            <a:cxnLst/>
            <a:rect l="l" t="t" r="r" b="b"/>
            <a:pathLst>
              <a:path w="7060460" h="7217942">
                <a:moveTo>
                  <a:pt x="0" y="0"/>
                </a:moveTo>
                <a:lnTo>
                  <a:pt x="7060460" y="0"/>
                </a:lnTo>
                <a:lnTo>
                  <a:pt x="7060460" y="7217942"/>
                </a:lnTo>
                <a:lnTo>
                  <a:pt x="0" y="7217942"/>
                </a:lnTo>
                <a:lnTo>
                  <a:pt x="0" y="0"/>
                </a:lnTo>
                <a:close/>
              </a:path>
            </a:pathLst>
          </a:custGeom>
          <a:blipFill>
            <a:blip r:embed="rId4">
              <a:alphaModFix amt="19999"/>
              <a:extLst>
                <a:ext uri="{96DAC541-7B7A-43D3-8B79-37D633B846F1}">
                  <asvg:svgBlip xmlns:asvg="http://schemas.microsoft.com/office/drawing/2016/SVG/main" r:embed="rId5"/>
                </a:ext>
              </a:extLst>
            </a:blip>
            <a:stretch>
              <a:fillRect t="-161" b="-161"/>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B2792C22-347E-77AF-0365-90B44F1C6BAB}"/>
              </a:ext>
            </a:extLst>
          </p:cNvPr>
          <p:cNvSpPr/>
          <p:nvPr/>
        </p:nvSpPr>
        <p:spPr>
          <a:xfrm rot="16200001">
            <a:off x="12840067" y="4492545"/>
            <a:ext cx="7060460" cy="7217942"/>
          </a:xfrm>
          <a:custGeom>
            <a:avLst/>
            <a:gdLst/>
            <a:ahLst/>
            <a:cxnLst/>
            <a:rect l="l" t="t" r="r" b="b"/>
            <a:pathLst>
              <a:path w="7060460" h="7217942">
                <a:moveTo>
                  <a:pt x="0" y="0"/>
                </a:moveTo>
                <a:lnTo>
                  <a:pt x="7060460" y="0"/>
                </a:lnTo>
                <a:lnTo>
                  <a:pt x="7060460" y="7217942"/>
                </a:lnTo>
                <a:lnTo>
                  <a:pt x="0" y="7217942"/>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4" name="Freeform 5">
            <a:extLst>
              <a:ext uri="{FF2B5EF4-FFF2-40B4-BE49-F238E27FC236}">
                <a16:creationId xmlns:a16="http://schemas.microsoft.com/office/drawing/2014/main" id="{B26DB5FD-BDFC-D4AE-845F-2385265FA6E4}"/>
              </a:ext>
            </a:extLst>
          </p:cNvPr>
          <p:cNvSpPr/>
          <p:nvPr/>
        </p:nvSpPr>
        <p:spPr>
          <a:xfrm rot="93030">
            <a:off x="-4290081" y="3761065"/>
            <a:ext cx="5709126" cy="5836467"/>
          </a:xfrm>
          <a:custGeom>
            <a:avLst/>
            <a:gdLst/>
            <a:ahLst/>
            <a:cxnLst/>
            <a:rect l="l" t="t" r="r" b="b"/>
            <a:pathLst>
              <a:path w="5709126" h="5836467">
                <a:moveTo>
                  <a:pt x="0" y="0"/>
                </a:moveTo>
                <a:lnTo>
                  <a:pt x="5709126" y="0"/>
                </a:lnTo>
                <a:lnTo>
                  <a:pt x="5709126" y="5836467"/>
                </a:lnTo>
                <a:lnTo>
                  <a:pt x="0" y="5836467"/>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grpSp>
        <p:nvGrpSpPr>
          <p:cNvPr id="5" name="Group 6">
            <a:extLst>
              <a:ext uri="{FF2B5EF4-FFF2-40B4-BE49-F238E27FC236}">
                <a16:creationId xmlns:a16="http://schemas.microsoft.com/office/drawing/2014/main" id="{A4FFCF46-9EDB-5C2C-A6DC-E5268A8FE783}"/>
              </a:ext>
            </a:extLst>
          </p:cNvPr>
          <p:cNvGrpSpPr/>
          <p:nvPr/>
        </p:nvGrpSpPr>
        <p:grpSpPr>
          <a:xfrm>
            <a:off x="-1186408" y="9370814"/>
            <a:ext cx="12831319" cy="1832372"/>
            <a:chOff x="0" y="0"/>
            <a:chExt cx="3379442" cy="482600"/>
          </a:xfrm>
        </p:grpSpPr>
        <p:sp>
          <p:nvSpPr>
            <p:cNvPr id="6" name="Freeform 7">
              <a:extLst>
                <a:ext uri="{FF2B5EF4-FFF2-40B4-BE49-F238E27FC236}">
                  <a16:creationId xmlns:a16="http://schemas.microsoft.com/office/drawing/2014/main" id="{EB7B2D7D-A774-BDCB-1C7D-DF62E2B3E4EC}"/>
                </a:ext>
              </a:extLst>
            </p:cNvPr>
            <p:cNvSpPr/>
            <p:nvPr/>
          </p:nvSpPr>
          <p:spPr>
            <a:xfrm>
              <a:off x="0" y="0"/>
              <a:ext cx="3379442" cy="482600"/>
            </a:xfrm>
            <a:custGeom>
              <a:avLst/>
              <a:gdLst/>
              <a:ahLst/>
              <a:cxnLst/>
              <a:rect l="l" t="t" r="r" b="b"/>
              <a:pathLst>
                <a:path w="3379442" h="482600">
                  <a:moveTo>
                    <a:pt x="3141317" y="0"/>
                  </a:moveTo>
                  <a:lnTo>
                    <a:pt x="3379442" y="238125"/>
                  </a:lnTo>
                  <a:lnTo>
                    <a:pt x="3379442" y="244475"/>
                  </a:lnTo>
                  <a:lnTo>
                    <a:pt x="3141317" y="482600"/>
                  </a:lnTo>
                  <a:lnTo>
                    <a:pt x="238125" y="482600"/>
                  </a:lnTo>
                  <a:lnTo>
                    <a:pt x="0" y="244475"/>
                  </a:lnTo>
                  <a:lnTo>
                    <a:pt x="0" y="238125"/>
                  </a:lnTo>
                  <a:lnTo>
                    <a:pt x="238125" y="0"/>
                  </a:lnTo>
                  <a:lnTo>
                    <a:pt x="3141317" y="0"/>
                  </a:lnTo>
                  <a:close/>
                </a:path>
              </a:pathLst>
            </a:custGeom>
            <a:gradFill rotWithShape="1">
              <a:gsLst>
                <a:gs pos="0">
                  <a:srgbClr val="FF6B00">
                    <a:alpha val="100000"/>
                  </a:srgbClr>
                </a:gs>
                <a:gs pos="50000">
                  <a:srgbClr val="FF5400">
                    <a:alpha val="100000"/>
                  </a:srgbClr>
                </a:gs>
                <a:gs pos="100000">
                  <a:srgbClr val="FF9100">
                    <a:alpha val="100000"/>
                  </a:srgbClr>
                </a:gs>
              </a:gsLst>
              <a:lin ang="2700000"/>
            </a:gradFill>
          </p:spPr>
        </p:sp>
        <p:sp>
          <p:nvSpPr>
            <p:cNvPr id="7" name="TextBox 8">
              <a:extLst>
                <a:ext uri="{FF2B5EF4-FFF2-40B4-BE49-F238E27FC236}">
                  <a16:creationId xmlns:a16="http://schemas.microsoft.com/office/drawing/2014/main" id="{2529E0BF-D94F-B8B5-4898-AFC4F828A2F8}"/>
                </a:ext>
              </a:extLst>
            </p:cNvPr>
            <p:cNvSpPr txBox="1"/>
            <p:nvPr/>
          </p:nvSpPr>
          <p:spPr>
            <a:xfrm>
              <a:off x="63500" y="6350"/>
              <a:ext cx="3252442" cy="412750"/>
            </a:xfrm>
            <a:prstGeom prst="rect">
              <a:avLst/>
            </a:prstGeom>
          </p:spPr>
          <p:txBody>
            <a:bodyPr lIns="50800" tIns="50800" rIns="50800" bIns="50800" rtlCol="0" anchor="ctr"/>
            <a:lstStyle/>
            <a:p>
              <a:pPr algn="ctr">
                <a:lnSpc>
                  <a:spcPts val="2871"/>
                </a:lnSpc>
              </a:pPr>
              <a:endParaRPr dirty="0"/>
            </a:p>
          </p:txBody>
        </p:sp>
      </p:grpSp>
      <p:sp>
        <p:nvSpPr>
          <p:cNvPr id="9" name="TextBox 8">
            <a:extLst>
              <a:ext uri="{FF2B5EF4-FFF2-40B4-BE49-F238E27FC236}">
                <a16:creationId xmlns:a16="http://schemas.microsoft.com/office/drawing/2014/main" id="{D2B82161-71C2-940E-E51E-54FBA550BBD6}"/>
              </a:ext>
            </a:extLst>
          </p:cNvPr>
          <p:cNvSpPr txBox="1"/>
          <p:nvPr/>
        </p:nvSpPr>
        <p:spPr>
          <a:xfrm>
            <a:off x="914400" y="1485900"/>
            <a:ext cx="16992600" cy="6804299"/>
          </a:xfrm>
          <a:prstGeom prst="rect">
            <a:avLst/>
          </a:prstGeom>
          <a:noFill/>
        </p:spPr>
        <p:txBody>
          <a:bodyPr wrap="square" rtlCol="0">
            <a:spAutoFit/>
          </a:bodyPr>
          <a:lstStyle/>
          <a:p>
            <a:pPr>
              <a:lnSpc>
                <a:spcPts val="4800"/>
              </a:lnSpc>
            </a:pPr>
            <a:r>
              <a:rPr kumimoji="0" lang="en-US" sz="3600" b="1" i="0" u="sng" strike="noStrike" kern="1200" cap="none" spc="0" normalizeH="0" baseline="0" noProof="0" dirty="0">
                <a:ln>
                  <a:noFill/>
                </a:ln>
                <a:solidFill>
                  <a:schemeClr val="accent2">
                    <a:lumMod val="75000"/>
                  </a:schemeClr>
                </a:solidFill>
                <a:effectLst/>
                <a:uLnTx/>
                <a:uFillTx/>
                <a:latin typeface="Calibri"/>
                <a:ea typeface="+mn-ea"/>
                <a:cs typeface="+mn-cs"/>
              </a:rPr>
              <a:t>Goal</a:t>
            </a:r>
            <a:r>
              <a:rPr kumimoji="0" lang="en-US" sz="3600" b="1" i="0" u="none" strike="noStrike" kern="1200" cap="none" spc="0" normalizeH="0" baseline="0" noProof="0" dirty="0">
                <a:ln>
                  <a:noFill/>
                </a:ln>
                <a:solidFill>
                  <a:schemeClr val="accent2">
                    <a:lumMod val="75000"/>
                  </a:schemeClr>
                </a:solidFill>
                <a:effectLst/>
                <a:uLnTx/>
                <a:uFillTx/>
                <a:latin typeface="Calibri"/>
                <a:ea typeface="+mn-ea"/>
                <a:cs typeface="+mn-cs"/>
              </a:rPr>
              <a:t> :</a:t>
            </a:r>
            <a:endParaRPr lang="en-US" sz="3600" dirty="0">
              <a:solidFill>
                <a:schemeClr val="accent2">
                  <a:lumMod val="75000"/>
                </a:schemeClr>
              </a:solidFill>
            </a:endParaRPr>
          </a:p>
          <a:p>
            <a:pPr>
              <a:lnSpc>
                <a:spcPts val="4800"/>
              </a:lnSpc>
            </a:pPr>
            <a:r>
              <a:rPr lang="en-US" sz="2800" dirty="0">
                <a:solidFill>
                  <a:schemeClr val="accent2">
                    <a:lumMod val="75000"/>
                  </a:schemeClr>
                </a:solidFill>
              </a:rPr>
              <a:t>Our </a:t>
            </a:r>
            <a:r>
              <a:rPr lang="en-US" sz="2800" dirty="0">
                <a:solidFill>
                  <a:srgbClr val="953735"/>
                </a:solidFill>
              </a:rPr>
              <a:t>goal</a:t>
            </a:r>
            <a:r>
              <a:rPr lang="en-US" sz="2800" dirty="0">
                <a:solidFill>
                  <a:schemeClr val="accent2">
                    <a:lumMod val="75000"/>
                  </a:schemeClr>
                </a:solidFill>
              </a:rPr>
              <a:t> is to use the existing urban infrastructure such as CCTV cameras with an AI model to address two critical challenges :</a:t>
            </a:r>
          </a:p>
          <a:p>
            <a:pPr marL="457200" indent="-457200">
              <a:lnSpc>
                <a:spcPts val="4800"/>
              </a:lnSpc>
              <a:buFont typeface="Arial" panose="020B0604020202020204" pitchFamily="34" charset="0"/>
              <a:buChar char="•"/>
            </a:pPr>
            <a:r>
              <a:rPr lang="en-US" sz="2800" dirty="0">
                <a:solidFill>
                  <a:schemeClr val="accent2">
                    <a:lumMod val="75000"/>
                  </a:schemeClr>
                </a:solidFill>
              </a:rPr>
              <a:t>Traffic Congestion in rapidly urbanizing areas. </a:t>
            </a:r>
          </a:p>
          <a:p>
            <a:pPr marL="457200" indent="-457200">
              <a:lnSpc>
                <a:spcPts val="4800"/>
              </a:lnSpc>
              <a:buFont typeface="Arial" panose="020B0604020202020204" pitchFamily="34" charset="0"/>
              <a:buChar char="•"/>
            </a:pPr>
            <a:r>
              <a:rPr lang="en-US" sz="2800" dirty="0">
                <a:solidFill>
                  <a:schemeClr val="accent2">
                    <a:lumMod val="75000"/>
                  </a:schemeClr>
                </a:solidFill>
              </a:rPr>
              <a:t>Public Safety, particularly for women.</a:t>
            </a:r>
          </a:p>
          <a:p>
            <a:pPr>
              <a:lnSpc>
                <a:spcPts val="4800"/>
              </a:lnSpc>
            </a:pPr>
            <a:r>
              <a:rPr lang="en-US" sz="3600" b="1" u="sng" dirty="0">
                <a:solidFill>
                  <a:schemeClr val="accent2">
                    <a:lumMod val="75000"/>
                  </a:schemeClr>
                </a:solidFill>
                <a:latin typeface="Calibri"/>
              </a:rPr>
              <a:t>Key</a:t>
            </a:r>
            <a:r>
              <a:rPr lang="en-US" sz="3600" b="1" dirty="0">
                <a:solidFill>
                  <a:schemeClr val="accent2">
                    <a:lumMod val="75000"/>
                  </a:schemeClr>
                </a:solidFill>
                <a:latin typeface="Calibri"/>
              </a:rPr>
              <a:t> </a:t>
            </a:r>
            <a:r>
              <a:rPr lang="en-US" sz="3600" b="1" u="sng" dirty="0">
                <a:solidFill>
                  <a:schemeClr val="accent2">
                    <a:lumMod val="75000"/>
                  </a:schemeClr>
                </a:solidFill>
                <a:latin typeface="Calibri"/>
              </a:rPr>
              <a:t>Features</a:t>
            </a:r>
            <a:r>
              <a:rPr kumimoji="0" lang="en-US" sz="3600" b="1" i="0" u="none" strike="noStrike" kern="1200" cap="none" spc="0" normalizeH="0" baseline="0" noProof="0" dirty="0">
                <a:ln>
                  <a:noFill/>
                </a:ln>
                <a:solidFill>
                  <a:schemeClr val="accent2">
                    <a:lumMod val="75000"/>
                  </a:schemeClr>
                </a:solidFill>
                <a:effectLst/>
                <a:uLnTx/>
                <a:uFillTx/>
                <a:latin typeface="Calibri"/>
                <a:ea typeface="+mn-ea"/>
                <a:cs typeface="+mn-cs"/>
              </a:rPr>
              <a:t> :</a:t>
            </a:r>
            <a:endParaRPr lang="en-US" sz="3600" dirty="0">
              <a:solidFill>
                <a:schemeClr val="accent2">
                  <a:lumMod val="75000"/>
                </a:schemeClr>
              </a:solidFill>
            </a:endParaRPr>
          </a:p>
          <a:p>
            <a:pPr marL="457200" indent="-457200">
              <a:lnSpc>
                <a:spcPts val="4800"/>
              </a:lnSpc>
              <a:buFont typeface="Wingdings" panose="05000000000000000000" pitchFamily="2" charset="2"/>
              <a:buChar char="v"/>
            </a:pPr>
            <a:r>
              <a:rPr lang="en-US" sz="2800" b="1" dirty="0">
                <a:solidFill>
                  <a:schemeClr val="accent2">
                    <a:lumMod val="75000"/>
                  </a:schemeClr>
                </a:solidFill>
              </a:rPr>
              <a:t>Real-time Traffic Density Detection :</a:t>
            </a:r>
          </a:p>
          <a:p>
            <a:pPr marL="914400" lvl="1" indent="-457200">
              <a:lnSpc>
                <a:spcPts val="4800"/>
              </a:lnSpc>
              <a:buFont typeface="Arial" panose="020B0604020202020204" pitchFamily="34" charset="0"/>
              <a:buChar char="•"/>
            </a:pPr>
            <a:r>
              <a:rPr lang="en-US" sz="2800" dirty="0">
                <a:solidFill>
                  <a:schemeClr val="accent2">
                    <a:lumMod val="75000"/>
                  </a:schemeClr>
                </a:solidFill>
              </a:rPr>
              <a:t>AI model which will find the average speed of the vehicles using the live feed of the CCTV cameras and will count the number of vehicles for an instance and then will calculate the traffic density.</a:t>
            </a:r>
          </a:p>
          <a:p>
            <a:pPr marL="457200" indent="-457200">
              <a:lnSpc>
                <a:spcPts val="4800"/>
              </a:lnSpc>
              <a:buFont typeface="Wingdings" panose="05000000000000000000" pitchFamily="2" charset="2"/>
              <a:buChar char="v"/>
            </a:pPr>
            <a:r>
              <a:rPr lang="en-US" sz="2800" b="1" dirty="0">
                <a:solidFill>
                  <a:schemeClr val="accent2">
                    <a:lumMod val="75000"/>
                  </a:schemeClr>
                </a:solidFill>
              </a:rPr>
              <a:t>Predictive Traffic Analysis :</a:t>
            </a:r>
          </a:p>
          <a:p>
            <a:pPr marL="914400" lvl="1" indent="-457200">
              <a:lnSpc>
                <a:spcPts val="4800"/>
              </a:lnSpc>
              <a:buFont typeface="Arial" panose="020B0604020202020204" pitchFamily="34" charset="0"/>
              <a:buChar char="•"/>
            </a:pPr>
            <a:r>
              <a:rPr lang="en-US" sz="2800" dirty="0">
                <a:solidFill>
                  <a:schemeClr val="accent2">
                    <a:lumMod val="75000"/>
                  </a:schemeClr>
                </a:solidFill>
              </a:rPr>
              <a:t>Predictive analysis to suggest alternate routes to minimize congestion, ensuring smoother traffic.</a:t>
            </a:r>
          </a:p>
        </p:txBody>
      </p:sp>
      <p:sp>
        <p:nvSpPr>
          <p:cNvPr id="10" name="TextBox 9">
            <a:extLst>
              <a:ext uri="{FF2B5EF4-FFF2-40B4-BE49-F238E27FC236}">
                <a16:creationId xmlns:a16="http://schemas.microsoft.com/office/drawing/2014/main" id="{47948B35-60F9-9319-6DB2-211366341A0A}"/>
              </a:ext>
            </a:extLst>
          </p:cNvPr>
          <p:cNvSpPr txBox="1"/>
          <p:nvPr/>
        </p:nvSpPr>
        <p:spPr>
          <a:xfrm>
            <a:off x="762000" y="419100"/>
            <a:ext cx="12177484" cy="1200329"/>
          </a:xfrm>
          <a:prstGeom prst="rect">
            <a:avLst/>
          </a:prstGeom>
          <a:noFill/>
        </p:spPr>
        <p:txBody>
          <a:bodyPr wrap="square">
            <a:spAutoFit/>
          </a:bodyPr>
          <a:lstStyle/>
          <a:p>
            <a:r>
              <a:rPr lang="en-US" sz="7200" b="1" dirty="0">
                <a:solidFill>
                  <a:srgbClr val="FC6403"/>
                </a:solidFill>
                <a:latin typeface="Poppins Bold" panose="00000800000000000000" charset="0"/>
                <a:cs typeface="Poppins Bold" panose="00000800000000000000" charset="0"/>
              </a:rPr>
              <a:t>SOLUTION</a:t>
            </a:r>
          </a:p>
        </p:txBody>
      </p:sp>
    </p:spTree>
    <p:extLst>
      <p:ext uri="{BB962C8B-B14F-4D97-AF65-F5344CB8AC3E}">
        <p14:creationId xmlns:p14="http://schemas.microsoft.com/office/powerpoint/2010/main" val="2633316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F87BEB-4BAA-99F1-A2FB-8B4F0854C8FA}"/>
            </a:ext>
          </a:extLst>
        </p:cNvPr>
        <p:cNvGrpSpPr/>
        <p:nvPr/>
      </p:nvGrpSpPr>
      <p:grpSpPr>
        <a:xfrm>
          <a:off x="0" y="0"/>
          <a:ext cx="0" cy="0"/>
          <a:chOff x="0" y="0"/>
          <a:chExt cx="0" cy="0"/>
        </a:xfrm>
      </p:grpSpPr>
      <p:sp>
        <p:nvSpPr>
          <p:cNvPr id="3" name="Freeform 2">
            <a:extLst>
              <a:ext uri="{FF2B5EF4-FFF2-40B4-BE49-F238E27FC236}">
                <a16:creationId xmlns:a16="http://schemas.microsoft.com/office/drawing/2014/main" id="{F49357DD-5987-D764-C47C-E4E401544CC3}"/>
              </a:ext>
            </a:extLst>
          </p:cNvPr>
          <p:cNvSpPr/>
          <p:nvPr/>
        </p:nvSpPr>
        <p:spPr>
          <a:xfrm rot="16200001">
            <a:off x="12840067" y="4492545"/>
            <a:ext cx="7060460" cy="7217942"/>
          </a:xfrm>
          <a:custGeom>
            <a:avLst/>
            <a:gdLst/>
            <a:ahLst/>
            <a:cxnLst/>
            <a:rect l="l" t="t" r="r" b="b"/>
            <a:pathLst>
              <a:path w="7060460" h="7217942">
                <a:moveTo>
                  <a:pt x="0" y="0"/>
                </a:moveTo>
                <a:lnTo>
                  <a:pt x="7060460" y="0"/>
                </a:lnTo>
                <a:lnTo>
                  <a:pt x="7060460" y="7217942"/>
                </a:lnTo>
                <a:lnTo>
                  <a:pt x="0" y="7217942"/>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4" name="Freeform 5">
            <a:extLst>
              <a:ext uri="{FF2B5EF4-FFF2-40B4-BE49-F238E27FC236}">
                <a16:creationId xmlns:a16="http://schemas.microsoft.com/office/drawing/2014/main" id="{FCE022DF-2138-3AAB-FBA3-F28D5F618A4E}"/>
              </a:ext>
            </a:extLst>
          </p:cNvPr>
          <p:cNvSpPr/>
          <p:nvPr/>
        </p:nvSpPr>
        <p:spPr>
          <a:xfrm rot="93030">
            <a:off x="-4290081" y="3761065"/>
            <a:ext cx="5709126" cy="5836467"/>
          </a:xfrm>
          <a:custGeom>
            <a:avLst/>
            <a:gdLst/>
            <a:ahLst/>
            <a:cxnLst/>
            <a:rect l="l" t="t" r="r" b="b"/>
            <a:pathLst>
              <a:path w="5709126" h="5836467">
                <a:moveTo>
                  <a:pt x="0" y="0"/>
                </a:moveTo>
                <a:lnTo>
                  <a:pt x="5709126" y="0"/>
                </a:lnTo>
                <a:lnTo>
                  <a:pt x="5709126" y="5836467"/>
                </a:lnTo>
                <a:lnTo>
                  <a:pt x="0" y="5836467"/>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grpSp>
        <p:nvGrpSpPr>
          <p:cNvPr id="5" name="Group 6">
            <a:extLst>
              <a:ext uri="{FF2B5EF4-FFF2-40B4-BE49-F238E27FC236}">
                <a16:creationId xmlns:a16="http://schemas.microsoft.com/office/drawing/2014/main" id="{6D150EC5-CDAD-9F70-6882-092E39B4B7E5}"/>
              </a:ext>
            </a:extLst>
          </p:cNvPr>
          <p:cNvGrpSpPr/>
          <p:nvPr/>
        </p:nvGrpSpPr>
        <p:grpSpPr>
          <a:xfrm>
            <a:off x="-1186408" y="9370814"/>
            <a:ext cx="12831319" cy="1832372"/>
            <a:chOff x="0" y="0"/>
            <a:chExt cx="3379442" cy="482600"/>
          </a:xfrm>
        </p:grpSpPr>
        <p:sp>
          <p:nvSpPr>
            <p:cNvPr id="6" name="Freeform 7">
              <a:extLst>
                <a:ext uri="{FF2B5EF4-FFF2-40B4-BE49-F238E27FC236}">
                  <a16:creationId xmlns:a16="http://schemas.microsoft.com/office/drawing/2014/main" id="{A5B13856-900F-B4C3-3327-CC9D33D3929E}"/>
                </a:ext>
              </a:extLst>
            </p:cNvPr>
            <p:cNvSpPr/>
            <p:nvPr/>
          </p:nvSpPr>
          <p:spPr>
            <a:xfrm>
              <a:off x="0" y="0"/>
              <a:ext cx="3379442" cy="482600"/>
            </a:xfrm>
            <a:custGeom>
              <a:avLst/>
              <a:gdLst/>
              <a:ahLst/>
              <a:cxnLst/>
              <a:rect l="l" t="t" r="r" b="b"/>
              <a:pathLst>
                <a:path w="3379442" h="482600">
                  <a:moveTo>
                    <a:pt x="3141317" y="0"/>
                  </a:moveTo>
                  <a:lnTo>
                    <a:pt x="3379442" y="238125"/>
                  </a:lnTo>
                  <a:lnTo>
                    <a:pt x="3379442" y="244475"/>
                  </a:lnTo>
                  <a:lnTo>
                    <a:pt x="3141317" y="482600"/>
                  </a:lnTo>
                  <a:lnTo>
                    <a:pt x="238125" y="482600"/>
                  </a:lnTo>
                  <a:lnTo>
                    <a:pt x="0" y="244475"/>
                  </a:lnTo>
                  <a:lnTo>
                    <a:pt x="0" y="238125"/>
                  </a:lnTo>
                  <a:lnTo>
                    <a:pt x="238125" y="0"/>
                  </a:lnTo>
                  <a:lnTo>
                    <a:pt x="3141317" y="0"/>
                  </a:lnTo>
                  <a:close/>
                </a:path>
              </a:pathLst>
            </a:custGeom>
            <a:gradFill rotWithShape="1">
              <a:gsLst>
                <a:gs pos="0">
                  <a:srgbClr val="FF6B00">
                    <a:alpha val="100000"/>
                  </a:srgbClr>
                </a:gs>
                <a:gs pos="50000">
                  <a:srgbClr val="FF5400">
                    <a:alpha val="100000"/>
                  </a:srgbClr>
                </a:gs>
                <a:gs pos="100000">
                  <a:srgbClr val="FF9100">
                    <a:alpha val="100000"/>
                  </a:srgbClr>
                </a:gs>
              </a:gsLst>
              <a:lin ang="2700000"/>
            </a:gradFill>
          </p:spPr>
        </p:sp>
        <p:sp>
          <p:nvSpPr>
            <p:cNvPr id="7" name="TextBox 8">
              <a:extLst>
                <a:ext uri="{FF2B5EF4-FFF2-40B4-BE49-F238E27FC236}">
                  <a16:creationId xmlns:a16="http://schemas.microsoft.com/office/drawing/2014/main" id="{6C6B0B82-ECBB-8C14-C702-CEDEE385B0F0}"/>
                </a:ext>
              </a:extLst>
            </p:cNvPr>
            <p:cNvSpPr txBox="1"/>
            <p:nvPr/>
          </p:nvSpPr>
          <p:spPr>
            <a:xfrm>
              <a:off x="63500" y="6350"/>
              <a:ext cx="3252442" cy="412750"/>
            </a:xfrm>
            <a:prstGeom prst="rect">
              <a:avLst/>
            </a:prstGeom>
          </p:spPr>
          <p:txBody>
            <a:bodyPr lIns="50800" tIns="50800" rIns="50800" bIns="50800" rtlCol="0" anchor="ctr"/>
            <a:lstStyle/>
            <a:p>
              <a:pPr algn="ctr">
                <a:lnSpc>
                  <a:spcPts val="2871"/>
                </a:lnSpc>
              </a:pPr>
              <a:endParaRPr dirty="0"/>
            </a:p>
          </p:txBody>
        </p:sp>
      </p:grpSp>
      <p:sp>
        <p:nvSpPr>
          <p:cNvPr id="9" name="TextBox 8">
            <a:extLst>
              <a:ext uri="{FF2B5EF4-FFF2-40B4-BE49-F238E27FC236}">
                <a16:creationId xmlns:a16="http://schemas.microsoft.com/office/drawing/2014/main" id="{6A13A6D9-348B-DCAD-E8F5-592232244928}"/>
              </a:ext>
            </a:extLst>
          </p:cNvPr>
          <p:cNvSpPr txBox="1"/>
          <p:nvPr/>
        </p:nvSpPr>
        <p:spPr>
          <a:xfrm>
            <a:off x="685800" y="723900"/>
            <a:ext cx="17373600" cy="6804299"/>
          </a:xfrm>
          <a:prstGeom prst="rect">
            <a:avLst/>
          </a:prstGeom>
          <a:noFill/>
        </p:spPr>
        <p:txBody>
          <a:bodyPr wrap="square" rtlCol="0">
            <a:spAutoFit/>
          </a:bodyPr>
          <a:lstStyle/>
          <a:p>
            <a:pPr marL="457200" indent="-457200">
              <a:lnSpc>
                <a:spcPts val="4800"/>
              </a:lnSpc>
              <a:buFont typeface="Wingdings" panose="05000000000000000000" pitchFamily="2" charset="2"/>
              <a:buChar char="v"/>
            </a:pPr>
            <a:r>
              <a:rPr lang="en-US" sz="2800" b="1" dirty="0">
                <a:solidFill>
                  <a:schemeClr val="accent2">
                    <a:lumMod val="75000"/>
                  </a:schemeClr>
                </a:solidFill>
              </a:rPr>
              <a:t>Accident Detection and Alerts :</a:t>
            </a:r>
          </a:p>
          <a:p>
            <a:pPr marL="914400" lvl="1" indent="-457200">
              <a:lnSpc>
                <a:spcPts val="4800"/>
              </a:lnSpc>
              <a:buFont typeface="Arial" panose="020B0604020202020204" pitchFamily="34" charset="0"/>
              <a:buChar char="•"/>
            </a:pPr>
            <a:r>
              <a:rPr lang="en-US" sz="2800" dirty="0">
                <a:solidFill>
                  <a:schemeClr val="accent2">
                    <a:lumMod val="75000"/>
                  </a:schemeClr>
                </a:solidFill>
              </a:rPr>
              <a:t>Detect accidents or mishaps in real time through AI algorithms like outlier detection.</a:t>
            </a:r>
          </a:p>
          <a:p>
            <a:pPr marL="457200" indent="-457200">
              <a:lnSpc>
                <a:spcPts val="4800"/>
              </a:lnSpc>
              <a:buFont typeface="Wingdings" panose="05000000000000000000" pitchFamily="2" charset="2"/>
              <a:buChar char="v"/>
            </a:pPr>
            <a:r>
              <a:rPr lang="en-US" sz="2800" b="1" dirty="0">
                <a:solidFill>
                  <a:schemeClr val="accent2">
                    <a:lumMod val="75000"/>
                  </a:schemeClr>
                </a:solidFill>
              </a:rPr>
              <a:t>Unsafe Area Alerts for Women :</a:t>
            </a:r>
          </a:p>
          <a:p>
            <a:pPr marL="914400" lvl="1" indent="-457200">
              <a:lnSpc>
                <a:spcPts val="4800"/>
              </a:lnSpc>
              <a:buFont typeface="Arial" panose="020B0604020202020204" pitchFamily="34" charset="0"/>
              <a:buChar char="•"/>
            </a:pPr>
            <a:r>
              <a:rPr lang="en-US" sz="2800" dirty="0">
                <a:solidFill>
                  <a:schemeClr val="accent2">
                    <a:lumMod val="75000"/>
                  </a:schemeClr>
                </a:solidFill>
              </a:rPr>
              <a:t>Notifying women of potentially unsafe areas or roads using AI insights allowing them to avoid risky situations.</a:t>
            </a:r>
          </a:p>
          <a:p>
            <a:pPr marL="457200" indent="-457200">
              <a:lnSpc>
                <a:spcPts val="4800"/>
              </a:lnSpc>
              <a:buFont typeface="Wingdings" panose="05000000000000000000" pitchFamily="2" charset="2"/>
              <a:buChar char="v"/>
            </a:pPr>
            <a:r>
              <a:rPr lang="en-US" sz="2800" b="1" dirty="0">
                <a:solidFill>
                  <a:schemeClr val="accent2">
                    <a:lumMod val="75000"/>
                  </a:schemeClr>
                </a:solidFill>
              </a:rPr>
              <a:t>Suspicious Behavior Detection :</a:t>
            </a:r>
          </a:p>
          <a:p>
            <a:pPr marL="914400" lvl="1" indent="-457200">
              <a:lnSpc>
                <a:spcPts val="4800"/>
              </a:lnSpc>
              <a:buFont typeface="Arial" panose="020B0604020202020204" pitchFamily="34" charset="0"/>
              <a:buChar char="•"/>
            </a:pPr>
            <a:r>
              <a:rPr lang="en-US" sz="2800" dirty="0">
                <a:solidFill>
                  <a:schemeClr val="accent2">
                    <a:lumMod val="75000"/>
                  </a:schemeClr>
                </a:solidFill>
              </a:rPr>
              <a:t>Behavior analysis and anomaly detection to flag potential threats.</a:t>
            </a:r>
          </a:p>
          <a:p>
            <a:pPr marL="457200" indent="-457200">
              <a:lnSpc>
                <a:spcPts val="4800"/>
              </a:lnSpc>
              <a:buFont typeface="Wingdings" panose="05000000000000000000" pitchFamily="2" charset="2"/>
              <a:buChar char="v"/>
            </a:pPr>
            <a:r>
              <a:rPr lang="en-US" sz="2800" b="1" dirty="0">
                <a:solidFill>
                  <a:schemeClr val="accent2">
                    <a:lumMod val="75000"/>
                  </a:schemeClr>
                </a:solidFill>
              </a:rPr>
              <a:t>GPS-based Congestion Detection :</a:t>
            </a:r>
          </a:p>
          <a:p>
            <a:pPr marL="914400" lvl="1" indent="-457200">
              <a:lnSpc>
                <a:spcPts val="4800"/>
              </a:lnSpc>
              <a:buFont typeface="Arial" panose="020B0604020202020204" pitchFamily="34" charset="0"/>
              <a:buChar char="•"/>
            </a:pPr>
            <a:r>
              <a:rPr lang="en-US" sz="2800" dirty="0">
                <a:solidFill>
                  <a:schemeClr val="accent2">
                    <a:lumMod val="75000"/>
                  </a:schemeClr>
                </a:solidFill>
              </a:rPr>
              <a:t>Using the GPS based dataset to configure the AI model for roads without CCTV accessibility.  </a:t>
            </a:r>
          </a:p>
          <a:p>
            <a:pPr marL="457200" indent="-457200">
              <a:lnSpc>
                <a:spcPts val="4800"/>
              </a:lnSpc>
              <a:buFont typeface="Wingdings" panose="05000000000000000000" pitchFamily="2" charset="2"/>
              <a:buChar char="v"/>
            </a:pPr>
            <a:r>
              <a:rPr lang="en-US" sz="2800" b="1" dirty="0">
                <a:solidFill>
                  <a:schemeClr val="accent2">
                    <a:lumMod val="75000"/>
                  </a:schemeClr>
                </a:solidFill>
              </a:rPr>
              <a:t>Immediate Reporting to Authorities :</a:t>
            </a:r>
          </a:p>
          <a:p>
            <a:pPr marL="914400" lvl="1" indent="-457200">
              <a:lnSpc>
                <a:spcPts val="4800"/>
              </a:lnSpc>
              <a:buFont typeface="Arial" panose="020B0604020202020204" pitchFamily="34" charset="0"/>
              <a:buChar char="•"/>
            </a:pPr>
            <a:r>
              <a:rPr lang="en-US" sz="2800" dirty="0">
                <a:solidFill>
                  <a:schemeClr val="accent2">
                    <a:lumMod val="75000"/>
                  </a:schemeClr>
                </a:solidFill>
              </a:rPr>
              <a:t>After the detection of suspicious activities or unsafe scenarios authorities are notified like the Women Power Line (1090) in real time.</a:t>
            </a:r>
          </a:p>
        </p:txBody>
      </p:sp>
    </p:spTree>
    <p:extLst>
      <p:ext uri="{BB962C8B-B14F-4D97-AF65-F5344CB8AC3E}">
        <p14:creationId xmlns:p14="http://schemas.microsoft.com/office/powerpoint/2010/main" val="3062735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E4C699-350A-901C-5196-CE0E67ED18C0}"/>
            </a:ext>
          </a:extLst>
        </p:cNvPr>
        <p:cNvGrpSpPr/>
        <p:nvPr/>
      </p:nvGrpSpPr>
      <p:grpSpPr>
        <a:xfrm>
          <a:off x="0" y="0"/>
          <a:ext cx="0" cy="0"/>
          <a:chOff x="0" y="0"/>
          <a:chExt cx="0" cy="0"/>
        </a:xfrm>
      </p:grpSpPr>
      <p:sp>
        <p:nvSpPr>
          <p:cNvPr id="3" name="Freeform 2">
            <a:extLst>
              <a:ext uri="{FF2B5EF4-FFF2-40B4-BE49-F238E27FC236}">
                <a16:creationId xmlns:a16="http://schemas.microsoft.com/office/drawing/2014/main" id="{34DE15AB-C066-8937-7DBF-F588C4EFE1E6}"/>
              </a:ext>
            </a:extLst>
          </p:cNvPr>
          <p:cNvSpPr/>
          <p:nvPr/>
        </p:nvSpPr>
        <p:spPr>
          <a:xfrm rot="16200001">
            <a:off x="12840067" y="4492545"/>
            <a:ext cx="7060460" cy="7217942"/>
          </a:xfrm>
          <a:custGeom>
            <a:avLst/>
            <a:gdLst/>
            <a:ahLst/>
            <a:cxnLst/>
            <a:rect l="l" t="t" r="r" b="b"/>
            <a:pathLst>
              <a:path w="7060460" h="7217942">
                <a:moveTo>
                  <a:pt x="0" y="0"/>
                </a:moveTo>
                <a:lnTo>
                  <a:pt x="7060460" y="0"/>
                </a:lnTo>
                <a:lnTo>
                  <a:pt x="7060460" y="7217942"/>
                </a:lnTo>
                <a:lnTo>
                  <a:pt x="0" y="7217942"/>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4" name="Freeform 5">
            <a:extLst>
              <a:ext uri="{FF2B5EF4-FFF2-40B4-BE49-F238E27FC236}">
                <a16:creationId xmlns:a16="http://schemas.microsoft.com/office/drawing/2014/main" id="{92E045ED-973D-8EC4-B3C2-144A05862F93}"/>
              </a:ext>
            </a:extLst>
          </p:cNvPr>
          <p:cNvSpPr/>
          <p:nvPr/>
        </p:nvSpPr>
        <p:spPr>
          <a:xfrm rot="93030">
            <a:off x="-4290081" y="3761065"/>
            <a:ext cx="5709126" cy="5836467"/>
          </a:xfrm>
          <a:custGeom>
            <a:avLst/>
            <a:gdLst/>
            <a:ahLst/>
            <a:cxnLst/>
            <a:rect l="l" t="t" r="r" b="b"/>
            <a:pathLst>
              <a:path w="5709126" h="5836467">
                <a:moveTo>
                  <a:pt x="0" y="0"/>
                </a:moveTo>
                <a:lnTo>
                  <a:pt x="5709126" y="0"/>
                </a:lnTo>
                <a:lnTo>
                  <a:pt x="5709126" y="5836467"/>
                </a:lnTo>
                <a:lnTo>
                  <a:pt x="0" y="5836467"/>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grpSp>
        <p:nvGrpSpPr>
          <p:cNvPr id="5" name="Group 6">
            <a:extLst>
              <a:ext uri="{FF2B5EF4-FFF2-40B4-BE49-F238E27FC236}">
                <a16:creationId xmlns:a16="http://schemas.microsoft.com/office/drawing/2014/main" id="{8DFB3900-80A5-77F4-18DE-3236E896A6AF}"/>
              </a:ext>
            </a:extLst>
          </p:cNvPr>
          <p:cNvGrpSpPr/>
          <p:nvPr/>
        </p:nvGrpSpPr>
        <p:grpSpPr>
          <a:xfrm>
            <a:off x="-1186408" y="9370814"/>
            <a:ext cx="12831319" cy="1832372"/>
            <a:chOff x="0" y="0"/>
            <a:chExt cx="3379442" cy="482600"/>
          </a:xfrm>
        </p:grpSpPr>
        <p:sp>
          <p:nvSpPr>
            <p:cNvPr id="6" name="Freeform 7">
              <a:extLst>
                <a:ext uri="{FF2B5EF4-FFF2-40B4-BE49-F238E27FC236}">
                  <a16:creationId xmlns:a16="http://schemas.microsoft.com/office/drawing/2014/main" id="{DB994172-996D-8F64-1EF9-E74CF816A800}"/>
                </a:ext>
              </a:extLst>
            </p:cNvPr>
            <p:cNvSpPr/>
            <p:nvPr/>
          </p:nvSpPr>
          <p:spPr>
            <a:xfrm>
              <a:off x="0" y="0"/>
              <a:ext cx="3379442" cy="482600"/>
            </a:xfrm>
            <a:custGeom>
              <a:avLst/>
              <a:gdLst/>
              <a:ahLst/>
              <a:cxnLst/>
              <a:rect l="l" t="t" r="r" b="b"/>
              <a:pathLst>
                <a:path w="3379442" h="482600">
                  <a:moveTo>
                    <a:pt x="3141317" y="0"/>
                  </a:moveTo>
                  <a:lnTo>
                    <a:pt x="3379442" y="238125"/>
                  </a:lnTo>
                  <a:lnTo>
                    <a:pt x="3379442" y="244475"/>
                  </a:lnTo>
                  <a:lnTo>
                    <a:pt x="3141317" y="482600"/>
                  </a:lnTo>
                  <a:lnTo>
                    <a:pt x="238125" y="482600"/>
                  </a:lnTo>
                  <a:lnTo>
                    <a:pt x="0" y="244475"/>
                  </a:lnTo>
                  <a:lnTo>
                    <a:pt x="0" y="238125"/>
                  </a:lnTo>
                  <a:lnTo>
                    <a:pt x="238125" y="0"/>
                  </a:lnTo>
                  <a:lnTo>
                    <a:pt x="3141317" y="0"/>
                  </a:lnTo>
                  <a:close/>
                </a:path>
              </a:pathLst>
            </a:custGeom>
            <a:gradFill rotWithShape="1">
              <a:gsLst>
                <a:gs pos="0">
                  <a:srgbClr val="FF6B00">
                    <a:alpha val="100000"/>
                  </a:srgbClr>
                </a:gs>
                <a:gs pos="50000">
                  <a:srgbClr val="FF5400">
                    <a:alpha val="100000"/>
                  </a:srgbClr>
                </a:gs>
                <a:gs pos="100000">
                  <a:srgbClr val="FF9100">
                    <a:alpha val="100000"/>
                  </a:srgbClr>
                </a:gs>
              </a:gsLst>
              <a:lin ang="2700000"/>
            </a:gradFill>
          </p:spPr>
        </p:sp>
        <p:sp>
          <p:nvSpPr>
            <p:cNvPr id="7" name="TextBox 8">
              <a:extLst>
                <a:ext uri="{FF2B5EF4-FFF2-40B4-BE49-F238E27FC236}">
                  <a16:creationId xmlns:a16="http://schemas.microsoft.com/office/drawing/2014/main" id="{76FFDBED-092B-AB06-3173-5118D58AC01A}"/>
                </a:ext>
              </a:extLst>
            </p:cNvPr>
            <p:cNvSpPr txBox="1"/>
            <p:nvPr/>
          </p:nvSpPr>
          <p:spPr>
            <a:xfrm>
              <a:off x="63500" y="6350"/>
              <a:ext cx="3252442" cy="412750"/>
            </a:xfrm>
            <a:prstGeom prst="rect">
              <a:avLst/>
            </a:prstGeom>
          </p:spPr>
          <p:txBody>
            <a:bodyPr lIns="50800" tIns="50800" rIns="50800" bIns="50800" rtlCol="0" anchor="ctr"/>
            <a:lstStyle/>
            <a:p>
              <a:pPr algn="ctr">
                <a:lnSpc>
                  <a:spcPts val="2871"/>
                </a:lnSpc>
              </a:pPr>
              <a:endParaRPr dirty="0"/>
            </a:p>
          </p:txBody>
        </p:sp>
      </p:grpSp>
      <p:sp>
        <p:nvSpPr>
          <p:cNvPr id="2" name="AutoShape 2">
            <a:extLst>
              <a:ext uri="{FF2B5EF4-FFF2-40B4-BE49-F238E27FC236}">
                <a16:creationId xmlns:a16="http://schemas.microsoft.com/office/drawing/2014/main" id="{0326A7D8-60AA-2207-4AF3-88CB05A64188}"/>
              </a:ext>
            </a:extLst>
          </p:cNvPr>
          <p:cNvSpPr>
            <a:spLocks noChangeAspect="1" noChangeArrowheads="1"/>
          </p:cNvSpPr>
          <p:nvPr/>
        </p:nvSpPr>
        <p:spPr bwMode="auto">
          <a:xfrm>
            <a:off x="7239000" y="3238500"/>
            <a:ext cx="2057400" cy="2057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a:extLst>
              <a:ext uri="{FF2B5EF4-FFF2-40B4-BE49-F238E27FC236}">
                <a16:creationId xmlns:a16="http://schemas.microsoft.com/office/drawing/2014/main" id="{50E9A56C-CE45-66A7-55C0-98FD0E1E79E1}"/>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TextBox 10">
            <a:extLst>
              <a:ext uri="{FF2B5EF4-FFF2-40B4-BE49-F238E27FC236}">
                <a16:creationId xmlns:a16="http://schemas.microsoft.com/office/drawing/2014/main" id="{5CB55BE4-4D9E-51E5-1206-AF38F8F9617E}"/>
              </a:ext>
            </a:extLst>
          </p:cNvPr>
          <p:cNvSpPr txBox="1"/>
          <p:nvPr/>
        </p:nvSpPr>
        <p:spPr>
          <a:xfrm>
            <a:off x="1413259" y="613297"/>
            <a:ext cx="11328400" cy="830997"/>
          </a:xfrm>
          <a:prstGeom prst="rect">
            <a:avLst/>
          </a:prstGeom>
          <a:noFill/>
        </p:spPr>
        <p:txBody>
          <a:bodyPr wrap="square">
            <a:spAutoFit/>
          </a:bodyPr>
          <a:lstStyle/>
          <a:p>
            <a:r>
              <a:rPr lang="en-US" sz="4800" b="1" dirty="0">
                <a:solidFill>
                  <a:srgbClr val="FC6403"/>
                </a:solidFill>
                <a:latin typeface="Poppins Bold" panose="020B0604020202020204" charset="0"/>
                <a:cs typeface="Poppins Bold" panose="020B0604020202020204" charset="0"/>
              </a:rPr>
              <a:t>Expected Dashboard</a:t>
            </a:r>
          </a:p>
        </p:txBody>
      </p:sp>
      <p:pic>
        <p:nvPicPr>
          <p:cNvPr id="12" name="Picture 11" descr="FLOW Dashboard">
            <a:extLst>
              <a:ext uri="{FF2B5EF4-FFF2-40B4-BE49-F238E27FC236}">
                <a16:creationId xmlns:a16="http://schemas.microsoft.com/office/drawing/2014/main" id="{F4DC7964-F9EF-6313-6A5C-CEF5688C2695}"/>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3307329" y="1946098"/>
            <a:ext cx="11368541" cy="6394804"/>
          </a:xfrm>
          <a:prstGeom prst="roundRect">
            <a:avLst>
              <a:gd name="adj" fmla="val 11111"/>
            </a:avLst>
          </a:prstGeom>
          <a:ln w="190500" cap="rnd">
            <a:solidFill>
              <a:schemeClr val="tx1"/>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466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AE19F-8721-5706-E578-A04E4BC2757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30193D7-EF4F-9938-F726-1BAD63DC69B0}"/>
              </a:ext>
            </a:extLst>
          </p:cNvPr>
          <p:cNvSpPr txBox="1"/>
          <p:nvPr/>
        </p:nvSpPr>
        <p:spPr>
          <a:xfrm>
            <a:off x="838200" y="2656431"/>
            <a:ext cx="14097000" cy="3970318"/>
          </a:xfrm>
          <a:prstGeom prst="rect">
            <a:avLst/>
          </a:prstGeom>
          <a:noFill/>
        </p:spPr>
        <p:txBody>
          <a:bodyPr wrap="square" rtlCol="0">
            <a:spAutoFit/>
          </a:bodyPr>
          <a:lstStyle/>
          <a:p>
            <a:pPr marL="457200" indent="-457200">
              <a:buFont typeface="Arial" panose="020B0604020202020204" pitchFamily="34" charset="0"/>
              <a:buChar char="•"/>
            </a:pPr>
            <a:endParaRPr lang="en-US" sz="3600" dirty="0">
              <a:solidFill>
                <a:srgbClr val="FC6403"/>
              </a:solidFill>
              <a:latin typeface="Poppins" panose="020B0502040204020203" pitchFamily="2" charset="0"/>
              <a:cs typeface="Poppins" panose="020B0502040204020203" pitchFamily="2" charset="0"/>
            </a:endParaRPr>
          </a:p>
          <a:p>
            <a:pPr marL="457200" indent="-457200">
              <a:buFont typeface="Arial" panose="020B0604020202020204" pitchFamily="34" charset="0"/>
              <a:buChar char="•"/>
            </a:pPr>
            <a:r>
              <a:rPr lang="en-US" sz="3600" dirty="0">
                <a:solidFill>
                  <a:srgbClr val="FC6403"/>
                </a:solidFill>
              </a:rPr>
              <a:t>Reduced </a:t>
            </a:r>
            <a:r>
              <a:rPr lang="en-US" sz="3600" dirty="0">
                <a:solidFill>
                  <a:srgbClr val="079734"/>
                </a:solidFill>
              </a:rPr>
              <a:t>traffic congestion </a:t>
            </a:r>
            <a:r>
              <a:rPr lang="en-US" sz="3600" dirty="0">
                <a:solidFill>
                  <a:srgbClr val="FC6403"/>
                </a:solidFill>
              </a:rPr>
              <a:t>and shorter travel times.</a:t>
            </a:r>
            <a:endParaRPr lang="en-US" sz="3600" dirty="0">
              <a:solidFill>
                <a:srgbClr val="FC6403"/>
              </a:solidFill>
              <a:latin typeface="Poppins" panose="020B0502040204020203" pitchFamily="2" charset="0"/>
              <a:cs typeface="Poppins" panose="020B0502040204020203" pitchFamily="2" charset="0"/>
            </a:endParaRPr>
          </a:p>
          <a:p>
            <a:pPr marL="457200" indent="-457200">
              <a:buFont typeface="Arial" panose="020B0604020202020204" pitchFamily="34" charset="0"/>
              <a:buChar char="•"/>
            </a:pPr>
            <a:r>
              <a:rPr lang="en-IN" sz="3600" dirty="0">
                <a:solidFill>
                  <a:srgbClr val="FC6403"/>
                </a:solidFill>
              </a:rPr>
              <a:t>Quicker detection of incidents.</a:t>
            </a:r>
          </a:p>
          <a:p>
            <a:pPr marL="457200" indent="-457200">
              <a:buFont typeface="Arial" panose="020B0604020202020204" pitchFamily="34" charset="0"/>
              <a:buChar char="•"/>
            </a:pPr>
            <a:r>
              <a:rPr lang="en-US" sz="3600" dirty="0">
                <a:solidFill>
                  <a:srgbClr val="079734"/>
                </a:solidFill>
              </a:rPr>
              <a:t>Positive environmental impact due to lower fuel consumption </a:t>
            </a:r>
            <a:r>
              <a:rPr lang="en-US" sz="3600" dirty="0">
                <a:solidFill>
                  <a:srgbClr val="FC6403"/>
                </a:solidFill>
              </a:rPr>
              <a:t>resulting from reduced traffic.</a:t>
            </a:r>
            <a:endParaRPr lang="en-US" sz="3600" dirty="0">
              <a:solidFill>
                <a:srgbClr val="FC6403"/>
              </a:solidFill>
              <a:latin typeface="Poppins" panose="020B0502040204020203" pitchFamily="2" charset="0"/>
              <a:cs typeface="Poppins" panose="020B0502040204020203" pitchFamily="2" charset="0"/>
            </a:endParaRPr>
          </a:p>
          <a:p>
            <a:pPr marL="457200" indent="-457200">
              <a:buFont typeface="Arial" panose="020B0604020202020204" pitchFamily="34" charset="0"/>
              <a:buChar char="•"/>
            </a:pPr>
            <a:r>
              <a:rPr lang="en-IN" sz="3600" dirty="0">
                <a:solidFill>
                  <a:srgbClr val="FC6403"/>
                </a:solidFill>
              </a:rPr>
              <a:t>Enhanced </a:t>
            </a:r>
            <a:r>
              <a:rPr lang="en-IN" sz="3600" dirty="0">
                <a:solidFill>
                  <a:srgbClr val="1C1779"/>
                </a:solidFill>
              </a:rPr>
              <a:t>safety</a:t>
            </a:r>
            <a:r>
              <a:rPr lang="en-IN" sz="3600" dirty="0">
                <a:solidFill>
                  <a:srgbClr val="FC6403"/>
                </a:solidFill>
              </a:rPr>
              <a:t> for everyone.</a:t>
            </a:r>
          </a:p>
          <a:p>
            <a:pPr marL="457200" indent="-457200">
              <a:buFont typeface="Arial" panose="020B0604020202020204" pitchFamily="34" charset="0"/>
              <a:buChar char="•"/>
            </a:pPr>
            <a:r>
              <a:rPr lang="en-US" sz="3600" dirty="0">
                <a:solidFill>
                  <a:srgbClr val="FC6403"/>
                </a:solidFill>
              </a:rPr>
              <a:t>Faster response and availability of emergency services.</a:t>
            </a:r>
            <a:endParaRPr lang="en-IN" sz="3600" dirty="0">
              <a:solidFill>
                <a:srgbClr val="FC6403"/>
              </a:solidFill>
              <a:latin typeface="Poppins" panose="020B0502040204020203" pitchFamily="2" charset="0"/>
              <a:cs typeface="Poppins" panose="020B0502040204020203" pitchFamily="2" charset="0"/>
            </a:endParaRPr>
          </a:p>
        </p:txBody>
      </p:sp>
      <p:sp>
        <p:nvSpPr>
          <p:cNvPr id="3" name="Freeform 5">
            <a:extLst>
              <a:ext uri="{FF2B5EF4-FFF2-40B4-BE49-F238E27FC236}">
                <a16:creationId xmlns:a16="http://schemas.microsoft.com/office/drawing/2014/main" id="{1206C8B8-0FA2-ECAB-C865-C39199CF8970}"/>
              </a:ext>
            </a:extLst>
          </p:cNvPr>
          <p:cNvSpPr/>
          <p:nvPr/>
        </p:nvSpPr>
        <p:spPr>
          <a:xfrm rot="93030">
            <a:off x="-4290081" y="3761065"/>
            <a:ext cx="5709126" cy="5836467"/>
          </a:xfrm>
          <a:custGeom>
            <a:avLst/>
            <a:gdLst/>
            <a:ahLst/>
            <a:cxnLst/>
            <a:rect l="l" t="t" r="r" b="b"/>
            <a:pathLst>
              <a:path w="5709126" h="5836467">
                <a:moveTo>
                  <a:pt x="0" y="0"/>
                </a:moveTo>
                <a:lnTo>
                  <a:pt x="5709126" y="0"/>
                </a:lnTo>
                <a:lnTo>
                  <a:pt x="5709126" y="5836467"/>
                </a:lnTo>
                <a:lnTo>
                  <a:pt x="0" y="5836467"/>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5" name="TextBox 4">
            <a:extLst>
              <a:ext uri="{FF2B5EF4-FFF2-40B4-BE49-F238E27FC236}">
                <a16:creationId xmlns:a16="http://schemas.microsoft.com/office/drawing/2014/main" id="{5A26BC74-5077-4886-01C0-1ACDFEF7F179}"/>
              </a:ext>
            </a:extLst>
          </p:cNvPr>
          <p:cNvSpPr txBox="1"/>
          <p:nvPr/>
        </p:nvSpPr>
        <p:spPr>
          <a:xfrm>
            <a:off x="1496962" y="876300"/>
            <a:ext cx="11328400" cy="1323439"/>
          </a:xfrm>
          <a:prstGeom prst="rect">
            <a:avLst/>
          </a:prstGeom>
          <a:noFill/>
        </p:spPr>
        <p:txBody>
          <a:bodyPr wrap="square">
            <a:spAutoFit/>
          </a:bodyPr>
          <a:lstStyle/>
          <a:p>
            <a:r>
              <a:rPr lang="en-US" sz="8000" b="1" dirty="0">
                <a:solidFill>
                  <a:srgbClr val="FC6403"/>
                </a:solidFill>
                <a:latin typeface="Poppins Bold" panose="020B0604020202020204" charset="0"/>
                <a:cs typeface="Poppins Bold" panose="020B0604020202020204" charset="0"/>
              </a:rPr>
              <a:t>IMPACT</a:t>
            </a:r>
          </a:p>
        </p:txBody>
      </p:sp>
      <p:grpSp>
        <p:nvGrpSpPr>
          <p:cNvPr id="6" name="Group 6">
            <a:extLst>
              <a:ext uri="{FF2B5EF4-FFF2-40B4-BE49-F238E27FC236}">
                <a16:creationId xmlns:a16="http://schemas.microsoft.com/office/drawing/2014/main" id="{EC5C0327-64DF-9221-03E4-6B9058801FDA}"/>
              </a:ext>
            </a:extLst>
          </p:cNvPr>
          <p:cNvGrpSpPr/>
          <p:nvPr/>
        </p:nvGrpSpPr>
        <p:grpSpPr>
          <a:xfrm>
            <a:off x="-1186408" y="9370814"/>
            <a:ext cx="12831319" cy="1832372"/>
            <a:chOff x="0" y="0"/>
            <a:chExt cx="3379442" cy="482600"/>
          </a:xfrm>
        </p:grpSpPr>
        <p:sp>
          <p:nvSpPr>
            <p:cNvPr id="7" name="Freeform 7">
              <a:extLst>
                <a:ext uri="{FF2B5EF4-FFF2-40B4-BE49-F238E27FC236}">
                  <a16:creationId xmlns:a16="http://schemas.microsoft.com/office/drawing/2014/main" id="{C532DD04-D757-7EEC-45EE-6E0D0B145ECD}"/>
                </a:ext>
              </a:extLst>
            </p:cNvPr>
            <p:cNvSpPr/>
            <p:nvPr/>
          </p:nvSpPr>
          <p:spPr>
            <a:xfrm>
              <a:off x="0" y="0"/>
              <a:ext cx="3379442" cy="482600"/>
            </a:xfrm>
            <a:custGeom>
              <a:avLst/>
              <a:gdLst/>
              <a:ahLst/>
              <a:cxnLst/>
              <a:rect l="l" t="t" r="r" b="b"/>
              <a:pathLst>
                <a:path w="3379442" h="482600">
                  <a:moveTo>
                    <a:pt x="3141317" y="0"/>
                  </a:moveTo>
                  <a:lnTo>
                    <a:pt x="3379442" y="238125"/>
                  </a:lnTo>
                  <a:lnTo>
                    <a:pt x="3379442" y="244475"/>
                  </a:lnTo>
                  <a:lnTo>
                    <a:pt x="3141317" y="482600"/>
                  </a:lnTo>
                  <a:lnTo>
                    <a:pt x="238125" y="482600"/>
                  </a:lnTo>
                  <a:lnTo>
                    <a:pt x="0" y="244475"/>
                  </a:lnTo>
                  <a:lnTo>
                    <a:pt x="0" y="238125"/>
                  </a:lnTo>
                  <a:lnTo>
                    <a:pt x="238125" y="0"/>
                  </a:lnTo>
                  <a:lnTo>
                    <a:pt x="3141317" y="0"/>
                  </a:lnTo>
                  <a:close/>
                </a:path>
              </a:pathLst>
            </a:custGeom>
            <a:gradFill rotWithShape="1">
              <a:gsLst>
                <a:gs pos="0">
                  <a:srgbClr val="FF6B00">
                    <a:alpha val="100000"/>
                  </a:srgbClr>
                </a:gs>
                <a:gs pos="50000">
                  <a:srgbClr val="FF5400">
                    <a:alpha val="100000"/>
                  </a:srgbClr>
                </a:gs>
                <a:gs pos="100000">
                  <a:srgbClr val="FF9100">
                    <a:alpha val="100000"/>
                  </a:srgbClr>
                </a:gs>
              </a:gsLst>
              <a:lin ang="2700000"/>
            </a:gradFill>
          </p:spPr>
        </p:sp>
        <p:sp>
          <p:nvSpPr>
            <p:cNvPr id="8" name="TextBox 8">
              <a:extLst>
                <a:ext uri="{FF2B5EF4-FFF2-40B4-BE49-F238E27FC236}">
                  <a16:creationId xmlns:a16="http://schemas.microsoft.com/office/drawing/2014/main" id="{2CE93381-1A96-F795-02DB-6906D153F111}"/>
                </a:ext>
              </a:extLst>
            </p:cNvPr>
            <p:cNvSpPr txBox="1"/>
            <p:nvPr/>
          </p:nvSpPr>
          <p:spPr>
            <a:xfrm>
              <a:off x="63500" y="6350"/>
              <a:ext cx="3252442" cy="412750"/>
            </a:xfrm>
            <a:prstGeom prst="rect">
              <a:avLst/>
            </a:prstGeom>
          </p:spPr>
          <p:txBody>
            <a:bodyPr lIns="50800" tIns="50800" rIns="50800" bIns="50800" rtlCol="0" anchor="ctr"/>
            <a:lstStyle/>
            <a:p>
              <a:pPr algn="ctr">
                <a:lnSpc>
                  <a:spcPts val="2871"/>
                </a:lnSpc>
              </a:pPr>
              <a:endParaRPr/>
            </a:p>
          </p:txBody>
        </p:sp>
      </p:grpSp>
      <p:sp>
        <p:nvSpPr>
          <p:cNvPr id="12" name="Freeform 2">
            <a:extLst>
              <a:ext uri="{FF2B5EF4-FFF2-40B4-BE49-F238E27FC236}">
                <a16:creationId xmlns:a16="http://schemas.microsoft.com/office/drawing/2014/main" id="{5128B8E8-BA04-6209-8FD9-B387B198F3EB}"/>
              </a:ext>
            </a:extLst>
          </p:cNvPr>
          <p:cNvSpPr/>
          <p:nvPr/>
        </p:nvSpPr>
        <p:spPr>
          <a:xfrm rot="16200001">
            <a:off x="12840067" y="4492545"/>
            <a:ext cx="7060460" cy="7217942"/>
          </a:xfrm>
          <a:custGeom>
            <a:avLst/>
            <a:gdLst/>
            <a:ahLst/>
            <a:cxnLst/>
            <a:rect l="l" t="t" r="r" b="b"/>
            <a:pathLst>
              <a:path w="7060460" h="7217942">
                <a:moveTo>
                  <a:pt x="0" y="0"/>
                </a:moveTo>
                <a:lnTo>
                  <a:pt x="7060460" y="0"/>
                </a:lnTo>
                <a:lnTo>
                  <a:pt x="7060460" y="7217942"/>
                </a:lnTo>
                <a:lnTo>
                  <a:pt x="0" y="7217942"/>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133295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20C51C-84D8-1453-5A3D-D2D47B8BC259}"/>
            </a:ext>
          </a:extLst>
        </p:cNvPr>
        <p:cNvGrpSpPr/>
        <p:nvPr/>
      </p:nvGrpSpPr>
      <p:grpSpPr>
        <a:xfrm>
          <a:off x="0" y="0"/>
          <a:ext cx="0" cy="0"/>
          <a:chOff x="0" y="0"/>
          <a:chExt cx="0" cy="0"/>
        </a:xfrm>
      </p:grpSpPr>
      <p:grpSp>
        <p:nvGrpSpPr>
          <p:cNvPr id="3" name="Group 6">
            <a:extLst>
              <a:ext uri="{FF2B5EF4-FFF2-40B4-BE49-F238E27FC236}">
                <a16:creationId xmlns:a16="http://schemas.microsoft.com/office/drawing/2014/main" id="{6DB97B91-0C88-354C-498A-69B74E889E7C}"/>
              </a:ext>
            </a:extLst>
          </p:cNvPr>
          <p:cNvGrpSpPr/>
          <p:nvPr/>
        </p:nvGrpSpPr>
        <p:grpSpPr>
          <a:xfrm>
            <a:off x="-1186408" y="9370814"/>
            <a:ext cx="12831319" cy="1832372"/>
            <a:chOff x="0" y="0"/>
            <a:chExt cx="3379442" cy="482600"/>
          </a:xfrm>
        </p:grpSpPr>
        <p:sp>
          <p:nvSpPr>
            <p:cNvPr id="4" name="Freeform 7">
              <a:extLst>
                <a:ext uri="{FF2B5EF4-FFF2-40B4-BE49-F238E27FC236}">
                  <a16:creationId xmlns:a16="http://schemas.microsoft.com/office/drawing/2014/main" id="{663106F1-5028-573F-ED1C-F8DB7F0DE66A}"/>
                </a:ext>
              </a:extLst>
            </p:cNvPr>
            <p:cNvSpPr/>
            <p:nvPr/>
          </p:nvSpPr>
          <p:spPr>
            <a:xfrm>
              <a:off x="0" y="0"/>
              <a:ext cx="3379442" cy="482600"/>
            </a:xfrm>
            <a:custGeom>
              <a:avLst/>
              <a:gdLst/>
              <a:ahLst/>
              <a:cxnLst/>
              <a:rect l="l" t="t" r="r" b="b"/>
              <a:pathLst>
                <a:path w="3379442" h="482600">
                  <a:moveTo>
                    <a:pt x="3141317" y="0"/>
                  </a:moveTo>
                  <a:lnTo>
                    <a:pt x="3379442" y="238125"/>
                  </a:lnTo>
                  <a:lnTo>
                    <a:pt x="3379442" y="244475"/>
                  </a:lnTo>
                  <a:lnTo>
                    <a:pt x="3141317" y="482600"/>
                  </a:lnTo>
                  <a:lnTo>
                    <a:pt x="238125" y="482600"/>
                  </a:lnTo>
                  <a:lnTo>
                    <a:pt x="0" y="244475"/>
                  </a:lnTo>
                  <a:lnTo>
                    <a:pt x="0" y="238125"/>
                  </a:lnTo>
                  <a:lnTo>
                    <a:pt x="238125" y="0"/>
                  </a:lnTo>
                  <a:lnTo>
                    <a:pt x="3141317" y="0"/>
                  </a:lnTo>
                  <a:close/>
                </a:path>
              </a:pathLst>
            </a:custGeom>
            <a:gradFill rotWithShape="1">
              <a:gsLst>
                <a:gs pos="0">
                  <a:srgbClr val="FF6B00">
                    <a:alpha val="100000"/>
                  </a:srgbClr>
                </a:gs>
                <a:gs pos="50000">
                  <a:srgbClr val="FF5400">
                    <a:alpha val="100000"/>
                  </a:srgbClr>
                </a:gs>
                <a:gs pos="100000">
                  <a:srgbClr val="FF9100">
                    <a:alpha val="100000"/>
                  </a:srgbClr>
                </a:gs>
              </a:gsLst>
              <a:lin ang="2700000"/>
            </a:gradFill>
          </p:spPr>
        </p:sp>
        <p:sp>
          <p:nvSpPr>
            <p:cNvPr id="5" name="TextBox 8">
              <a:extLst>
                <a:ext uri="{FF2B5EF4-FFF2-40B4-BE49-F238E27FC236}">
                  <a16:creationId xmlns:a16="http://schemas.microsoft.com/office/drawing/2014/main" id="{659A9A66-1B3F-8CF2-45A9-48AFDBA9B342}"/>
                </a:ext>
              </a:extLst>
            </p:cNvPr>
            <p:cNvSpPr txBox="1"/>
            <p:nvPr/>
          </p:nvSpPr>
          <p:spPr>
            <a:xfrm>
              <a:off x="63500" y="6350"/>
              <a:ext cx="3252442" cy="412750"/>
            </a:xfrm>
            <a:prstGeom prst="rect">
              <a:avLst/>
            </a:prstGeom>
          </p:spPr>
          <p:txBody>
            <a:bodyPr lIns="50800" tIns="50800" rIns="50800" bIns="50800" rtlCol="0" anchor="ctr"/>
            <a:lstStyle/>
            <a:p>
              <a:pPr algn="ctr">
                <a:lnSpc>
                  <a:spcPts val="2871"/>
                </a:lnSpc>
              </a:pPr>
              <a:endParaRPr>
                <a:solidFill>
                  <a:schemeClr val="accent2">
                    <a:lumMod val="75000"/>
                  </a:schemeClr>
                </a:solidFill>
              </a:endParaRPr>
            </a:p>
          </p:txBody>
        </p:sp>
      </p:grpSp>
      <p:sp>
        <p:nvSpPr>
          <p:cNvPr id="6" name="Freeform 5">
            <a:extLst>
              <a:ext uri="{FF2B5EF4-FFF2-40B4-BE49-F238E27FC236}">
                <a16:creationId xmlns:a16="http://schemas.microsoft.com/office/drawing/2014/main" id="{54EDDCAD-958B-DB57-510B-D101EFE03198}"/>
              </a:ext>
            </a:extLst>
          </p:cNvPr>
          <p:cNvSpPr/>
          <p:nvPr/>
        </p:nvSpPr>
        <p:spPr>
          <a:xfrm rot="93030">
            <a:off x="-4290081" y="3761065"/>
            <a:ext cx="5709126" cy="5836467"/>
          </a:xfrm>
          <a:custGeom>
            <a:avLst/>
            <a:gdLst/>
            <a:ahLst/>
            <a:cxnLst/>
            <a:rect l="l" t="t" r="r" b="b"/>
            <a:pathLst>
              <a:path w="5709126" h="5836467">
                <a:moveTo>
                  <a:pt x="0" y="0"/>
                </a:moveTo>
                <a:lnTo>
                  <a:pt x="5709126" y="0"/>
                </a:lnTo>
                <a:lnTo>
                  <a:pt x="5709126" y="5836467"/>
                </a:lnTo>
                <a:lnTo>
                  <a:pt x="0" y="5836467"/>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7" name="Freeform 2">
            <a:extLst>
              <a:ext uri="{FF2B5EF4-FFF2-40B4-BE49-F238E27FC236}">
                <a16:creationId xmlns:a16="http://schemas.microsoft.com/office/drawing/2014/main" id="{73333CD7-DCE0-3256-F0A7-AA2292175B46}"/>
              </a:ext>
            </a:extLst>
          </p:cNvPr>
          <p:cNvSpPr/>
          <p:nvPr/>
        </p:nvSpPr>
        <p:spPr>
          <a:xfrm rot="16200001">
            <a:off x="12840067" y="4492545"/>
            <a:ext cx="7060460" cy="7217942"/>
          </a:xfrm>
          <a:custGeom>
            <a:avLst/>
            <a:gdLst/>
            <a:ahLst/>
            <a:cxnLst/>
            <a:rect l="l" t="t" r="r" b="b"/>
            <a:pathLst>
              <a:path w="7060460" h="7217942">
                <a:moveTo>
                  <a:pt x="0" y="0"/>
                </a:moveTo>
                <a:lnTo>
                  <a:pt x="7060460" y="0"/>
                </a:lnTo>
                <a:lnTo>
                  <a:pt x="7060460" y="7217942"/>
                </a:lnTo>
                <a:lnTo>
                  <a:pt x="0" y="7217942"/>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9" name="TextBox 8">
            <a:extLst>
              <a:ext uri="{FF2B5EF4-FFF2-40B4-BE49-F238E27FC236}">
                <a16:creationId xmlns:a16="http://schemas.microsoft.com/office/drawing/2014/main" id="{FF7D462E-DAEF-CB37-3F7D-60BB7FA51F4D}"/>
              </a:ext>
            </a:extLst>
          </p:cNvPr>
          <p:cNvSpPr txBox="1"/>
          <p:nvPr/>
        </p:nvSpPr>
        <p:spPr>
          <a:xfrm>
            <a:off x="457200" y="215146"/>
            <a:ext cx="12177484" cy="1323439"/>
          </a:xfrm>
          <a:prstGeom prst="rect">
            <a:avLst/>
          </a:prstGeom>
          <a:noFill/>
        </p:spPr>
        <p:txBody>
          <a:bodyPr wrap="square">
            <a:spAutoFit/>
          </a:bodyPr>
          <a:lstStyle/>
          <a:p>
            <a:r>
              <a:rPr lang="en-US" sz="8000" b="1" dirty="0">
                <a:solidFill>
                  <a:srgbClr val="FC6403"/>
                </a:solidFill>
                <a:latin typeface="Poppins Bold" panose="00000800000000000000" charset="0"/>
                <a:cs typeface="Poppins Bold" panose="00000800000000000000" charset="0"/>
              </a:rPr>
              <a:t>IMPLEMENTATION</a:t>
            </a:r>
          </a:p>
        </p:txBody>
      </p:sp>
      <p:sp>
        <p:nvSpPr>
          <p:cNvPr id="12" name="Rectangle 2">
            <a:extLst>
              <a:ext uri="{FF2B5EF4-FFF2-40B4-BE49-F238E27FC236}">
                <a16:creationId xmlns:a16="http://schemas.microsoft.com/office/drawing/2014/main" id="{B72E9BF1-292A-59DD-85D6-63209AFEB431}"/>
              </a:ext>
            </a:extLst>
          </p:cNvPr>
          <p:cNvSpPr>
            <a:spLocks noChangeArrowheads="1"/>
          </p:cNvSpPr>
          <p:nvPr/>
        </p:nvSpPr>
        <p:spPr bwMode="auto">
          <a:xfrm>
            <a:off x="624349" y="3593256"/>
            <a:ext cx="14452867"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accent2">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accent2">
                    <a:lumMod val="75000"/>
                  </a:schemeClr>
                </a:solidFill>
                <a:effectLst/>
                <a:latin typeface="Arial" panose="020B0604020202020204" pitchFamily="34" charset="0"/>
              </a:rPr>
              <a:t> Build a pipeline to analyze traffic at each intersection.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accent2">
                    <a:lumMod val="75000"/>
                  </a:schemeClr>
                </a:solidFill>
                <a:effectLst/>
                <a:latin typeface="Arial" panose="020B0604020202020204" pitchFamily="34" charset="0"/>
              </a:rPr>
              <a:t> Train an ML model to predict optimal signal durations based on vehicle density.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accent2">
                    <a:lumMod val="75000"/>
                  </a:schemeClr>
                </a:solidFill>
                <a:effectLst/>
                <a:latin typeface="Arial" panose="020B0604020202020204" pitchFamily="34" charset="0"/>
              </a:rPr>
              <a:t> Use IoT devices to connect traffic lights to the control system for automated adjustments</a:t>
            </a:r>
            <a:r>
              <a:rPr kumimoji="0" lang="en-US" altLang="en-US" sz="1800" b="0" i="0" u="none" strike="noStrike" cap="none" normalizeH="0" baseline="0" dirty="0">
                <a:ln>
                  <a:noFill/>
                </a:ln>
                <a:solidFill>
                  <a:schemeClr val="accent2">
                    <a:lumMod val="75000"/>
                  </a:schemeClr>
                </a:solidFill>
                <a:effectLst/>
                <a:latin typeface="Arial" panose="020B0604020202020204" pitchFamily="34" charset="0"/>
              </a:rPr>
              <a:t>. </a:t>
            </a:r>
          </a:p>
        </p:txBody>
      </p:sp>
      <p:sp>
        <p:nvSpPr>
          <p:cNvPr id="13" name="Rectangle 3">
            <a:extLst>
              <a:ext uri="{FF2B5EF4-FFF2-40B4-BE49-F238E27FC236}">
                <a16:creationId xmlns:a16="http://schemas.microsoft.com/office/drawing/2014/main" id="{6B8DC62D-F374-721A-C72A-6C4A9FACCD7F}"/>
              </a:ext>
            </a:extLst>
          </p:cNvPr>
          <p:cNvSpPr>
            <a:spLocks noChangeArrowheads="1"/>
          </p:cNvSpPr>
          <p:nvPr/>
        </p:nvSpPr>
        <p:spPr bwMode="auto">
          <a:xfrm>
            <a:off x="624349" y="6657880"/>
            <a:ext cx="11408892"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accent2">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accent2">
                    <a:lumMod val="75000"/>
                  </a:schemeClr>
                </a:solidFill>
                <a:effectLst/>
                <a:latin typeface="Arial" panose="020B0604020202020204" pitchFamily="34" charset="0"/>
              </a:rPr>
              <a:t> Collect historical traffic data and train the model to learn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accent2">
                    <a:lumMod val="75000"/>
                  </a:schemeClr>
                </a:solidFill>
                <a:effectLst/>
                <a:latin typeface="Arial" panose="020B0604020202020204" pitchFamily="34" charset="0"/>
              </a:rPr>
              <a:t> Develop a mobile app to share real-time alternate routes with drivers. </a:t>
            </a:r>
          </a:p>
        </p:txBody>
      </p:sp>
      <p:sp>
        <p:nvSpPr>
          <p:cNvPr id="17" name="TextBox 16">
            <a:extLst>
              <a:ext uri="{FF2B5EF4-FFF2-40B4-BE49-F238E27FC236}">
                <a16:creationId xmlns:a16="http://schemas.microsoft.com/office/drawing/2014/main" id="{B17D5A22-C52C-5E9A-68D1-307246D86DF3}"/>
              </a:ext>
            </a:extLst>
          </p:cNvPr>
          <p:cNvSpPr txBox="1"/>
          <p:nvPr/>
        </p:nvSpPr>
        <p:spPr>
          <a:xfrm>
            <a:off x="457200" y="2656096"/>
            <a:ext cx="12184910" cy="954107"/>
          </a:xfrm>
          <a:prstGeom prst="rect">
            <a:avLst/>
          </a:prstGeom>
          <a:noFill/>
        </p:spPr>
        <p:txBody>
          <a:bodyPr wrap="square">
            <a:spAutoFit/>
          </a:bodyPr>
          <a:lstStyle/>
          <a:p>
            <a:r>
              <a:rPr lang="en-US" sz="2800" b="1" dirty="0">
                <a:solidFill>
                  <a:schemeClr val="accent2">
                    <a:lumMod val="75000"/>
                  </a:schemeClr>
                </a:solidFill>
              </a:rPr>
              <a:t>Use computer vision (OpenCV) to analyze real-time traffic footage and classify vehicle density</a:t>
            </a:r>
          </a:p>
        </p:txBody>
      </p:sp>
      <p:sp>
        <p:nvSpPr>
          <p:cNvPr id="19" name="TextBox 18">
            <a:extLst>
              <a:ext uri="{FF2B5EF4-FFF2-40B4-BE49-F238E27FC236}">
                <a16:creationId xmlns:a16="http://schemas.microsoft.com/office/drawing/2014/main" id="{A080010E-223A-64F3-8C7F-CAD855E94CFB}"/>
              </a:ext>
            </a:extLst>
          </p:cNvPr>
          <p:cNvSpPr txBox="1"/>
          <p:nvPr/>
        </p:nvSpPr>
        <p:spPr>
          <a:xfrm>
            <a:off x="491613" y="5645547"/>
            <a:ext cx="12184910" cy="954107"/>
          </a:xfrm>
          <a:prstGeom prst="rect">
            <a:avLst/>
          </a:prstGeom>
          <a:noFill/>
        </p:spPr>
        <p:txBody>
          <a:bodyPr wrap="square">
            <a:spAutoFit/>
          </a:bodyPr>
          <a:lstStyle/>
          <a:p>
            <a:r>
              <a:rPr lang="en-US" sz="2800" b="1" dirty="0">
                <a:solidFill>
                  <a:schemeClr val="accent2">
                    <a:lumMod val="75000"/>
                  </a:schemeClr>
                </a:solidFill>
              </a:rPr>
              <a:t>Use Maps API or for route visualization. Build a reinforcement learning model to recommend optimal routes dynamically</a:t>
            </a:r>
            <a:r>
              <a:rPr lang="en-US" dirty="0">
                <a:solidFill>
                  <a:schemeClr val="accent2">
                    <a:lumMod val="75000"/>
                  </a:schemeClr>
                </a:solidFill>
              </a:rPr>
              <a:t>.</a:t>
            </a:r>
          </a:p>
        </p:txBody>
      </p:sp>
    </p:spTree>
    <p:extLst>
      <p:ext uri="{BB962C8B-B14F-4D97-AF65-F5344CB8AC3E}">
        <p14:creationId xmlns:p14="http://schemas.microsoft.com/office/powerpoint/2010/main" val="1966462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481859-1C44-C92C-6322-C8A9693EA10E}"/>
            </a:ext>
          </a:extLst>
        </p:cNvPr>
        <p:cNvGrpSpPr/>
        <p:nvPr/>
      </p:nvGrpSpPr>
      <p:grpSpPr>
        <a:xfrm>
          <a:off x="0" y="0"/>
          <a:ext cx="0" cy="0"/>
          <a:chOff x="0" y="0"/>
          <a:chExt cx="0" cy="0"/>
        </a:xfrm>
      </p:grpSpPr>
      <p:grpSp>
        <p:nvGrpSpPr>
          <p:cNvPr id="3" name="Group 6">
            <a:extLst>
              <a:ext uri="{FF2B5EF4-FFF2-40B4-BE49-F238E27FC236}">
                <a16:creationId xmlns:a16="http://schemas.microsoft.com/office/drawing/2014/main" id="{D920F58B-D4D0-9B74-AC57-20EB21E235B0}"/>
              </a:ext>
            </a:extLst>
          </p:cNvPr>
          <p:cNvGrpSpPr/>
          <p:nvPr/>
        </p:nvGrpSpPr>
        <p:grpSpPr>
          <a:xfrm>
            <a:off x="-1186408" y="9370814"/>
            <a:ext cx="12831319" cy="1832372"/>
            <a:chOff x="0" y="0"/>
            <a:chExt cx="3379442" cy="482600"/>
          </a:xfrm>
        </p:grpSpPr>
        <p:sp>
          <p:nvSpPr>
            <p:cNvPr id="4" name="Freeform 7">
              <a:extLst>
                <a:ext uri="{FF2B5EF4-FFF2-40B4-BE49-F238E27FC236}">
                  <a16:creationId xmlns:a16="http://schemas.microsoft.com/office/drawing/2014/main" id="{BDA23425-6B39-D111-FBCB-ECC9289D3A66}"/>
                </a:ext>
              </a:extLst>
            </p:cNvPr>
            <p:cNvSpPr/>
            <p:nvPr/>
          </p:nvSpPr>
          <p:spPr>
            <a:xfrm>
              <a:off x="0" y="0"/>
              <a:ext cx="3379442" cy="482600"/>
            </a:xfrm>
            <a:custGeom>
              <a:avLst/>
              <a:gdLst/>
              <a:ahLst/>
              <a:cxnLst/>
              <a:rect l="l" t="t" r="r" b="b"/>
              <a:pathLst>
                <a:path w="3379442" h="482600">
                  <a:moveTo>
                    <a:pt x="3141317" y="0"/>
                  </a:moveTo>
                  <a:lnTo>
                    <a:pt x="3379442" y="238125"/>
                  </a:lnTo>
                  <a:lnTo>
                    <a:pt x="3379442" y="244475"/>
                  </a:lnTo>
                  <a:lnTo>
                    <a:pt x="3141317" y="482600"/>
                  </a:lnTo>
                  <a:lnTo>
                    <a:pt x="238125" y="482600"/>
                  </a:lnTo>
                  <a:lnTo>
                    <a:pt x="0" y="244475"/>
                  </a:lnTo>
                  <a:lnTo>
                    <a:pt x="0" y="238125"/>
                  </a:lnTo>
                  <a:lnTo>
                    <a:pt x="238125" y="0"/>
                  </a:lnTo>
                  <a:lnTo>
                    <a:pt x="3141317" y="0"/>
                  </a:lnTo>
                  <a:close/>
                </a:path>
              </a:pathLst>
            </a:custGeom>
            <a:gradFill rotWithShape="1">
              <a:gsLst>
                <a:gs pos="0">
                  <a:srgbClr val="FF6B00">
                    <a:alpha val="100000"/>
                  </a:srgbClr>
                </a:gs>
                <a:gs pos="50000">
                  <a:srgbClr val="FF5400">
                    <a:alpha val="100000"/>
                  </a:srgbClr>
                </a:gs>
                <a:gs pos="100000">
                  <a:srgbClr val="FF9100">
                    <a:alpha val="100000"/>
                  </a:srgbClr>
                </a:gs>
              </a:gsLst>
              <a:lin ang="2700000"/>
            </a:gradFill>
          </p:spPr>
        </p:sp>
        <p:sp>
          <p:nvSpPr>
            <p:cNvPr id="5" name="TextBox 8">
              <a:extLst>
                <a:ext uri="{FF2B5EF4-FFF2-40B4-BE49-F238E27FC236}">
                  <a16:creationId xmlns:a16="http://schemas.microsoft.com/office/drawing/2014/main" id="{1A56FC54-AD6B-0A46-77CA-B8A85CBC5A97}"/>
                </a:ext>
              </a:extLst>
            </p:cNvPr>
            <p:cNvSpPr txBox="1"/>
            <p:nvPr/>
          </p:nvSpPr>
          <p:spPr>
            <a:xfrm>
              <a:off x="63500" y="6350"/>
              <a:ext cx="3252442" cy="412750"/>
            </a:xfrm>
            <a:prstGeom prst="rect">
              <a:avLst/>
            </a:prstGeom>
          </p:spPr>
          <p:txBody>
            <a:bodyPr lIns="50800" tIns="50800" rIns="50800" bIns="50800" rtlCol="0" anchor="ctr"/>
            <a:lstStyle/>
            <a:p>
              <a:pPr algn="ctr">
                <a:lnSpc>
                  <a:spcPts val="2871"/>
                </a:lnSpc>
              </a:pPr>
              <a:endParaRPr sz="2800">
                <a:solidFill>
                  <a:schemeClr val="accent2">
                    <a:lumMod val="75000"/>
                  </a:schemeClr>
                </a:solidFill>
              </a:endParaRPr>
            </a:p>
          </p:txBody>
        </p:sp>
      </p:grpSp>
      <p:sp>
        <p:nvSpPr>
          <p:cNvPr id="6" name="Freeform 5">
            <a:extLst>
              <a:ext uri="{FF2B5EF4-FFF2-40B4-BE49-F238E27FC236}">
                <a16:creationId xmlns:a16="http://schemas.microsoft.com/office/drawing/2014/main" id="{9B952B78-EB42-AF1F-8F45-C5C668C58727}"/>
              </a:ext>
            </a:extLst>
          </p:cNvPr>
          <p:cNvSpPr/>
          <p:nvPr/>
        </p:nvSpPr>
        <p:spPr>
          <a:xfrm rot="93030">
            <a:off x="-4290081" y="3761065"/>
            <a:ext cx="5709126" cy="5836467"/>
          </a:xfrm>
          <a:custGeom>
            <a:avLst/>
            <a:gdLst/>
            <a:ahLst/>
            <a:cxnLst/>
            <a:rect l="l" t="t" r="r" b="b"/>
            <a:pathLst>
              <a:path w="5709126" h="5836467">
                <a:moveTo>
                  <a:pt x="0" y="0"/>
                </a:moveTo>
                <a:lnTo>
                  <a:pt x="5709126" y="0"/>
                </a:lnTo>
                <a:lnTo>
                  <a:pt x="5709126" y="5836467"/>
                </a:lnTo>
                <a:lnTo>
                  <a:pt x="0" y="5836467"/>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7" name="Freeform 2">
            <a:extLst>
              <a:ext uri="{FF2B5EF4-FFF2-40B4-BE49-F238E27FC236}">
                <a16:creationId xmlns:a16="http://schemas.microsoft.com/office/drawing/2014/main" id="{C78F8D31-18F5-DAC7-1766-F5E85BED8255}"/>
              </a:ext>
            </a:extLst>
          </p:cNvPr>
          <p:cNvSpPr/>
          <p:nvPr/>
        </p:nvSpPr>
        <p:spPr>
          <a:xfrm rot="16200001">
            <a:off x="12840067" y="4492545"/>
            <a:ext cx="7060460" cy="7217942"/>
          </a:xfrm>
          <a:custGeom>
            <a:avLst/>
            <a:gdLst/>
            <a:ahLst/>
            <a:cxnLst/>
            <a:rect l="l" t="t" r="r" b="b"/>
            <a:pathLst>
              <a:path w="7060460" h="7217942">
                <a:moveTo>
                  <a:pt x="0" y="0"/>
                </a:moveTo>
                <a:lnTo>
                  <a:pt x="7060460" y="0"/>
                </a:lnTo>
                <a:lnTo>
                  <a:pt x="7060460" y="7217942"/>
                </a:lnTo>
                <a:lnTo>
                  <a:pt x="0" y="7217942"/>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9" name="TextBox 8">
            <a:extLst>
              <a:ext uri="{FF2B5EF4-FFF2-40B4-BE49-F238E27FC236}">
                <a16:creationId xmlns:a16="http://schemas.microsoft.com/office/drawing/2014/main" id="{46128E22-15D2-7CEB-8EF6-2163A47BE7B0}"/>
              </a:ext>
            </a:extLst>
          </p:cNvPr>
          <p:cNvSpPr txBox="1"/>
          <p:nvPr/>
        </p:nvSpPr>
        <p:spPr>
          <a:xfrm>
            <a:off x="457200" y="215146"/>
            <a:ext cx="12177484" cy="1323439"/>
          </a:xfrm>
          <a:prstGeom prst="rect">
            <a:avLst/>
          </a:prstGeom>
          <a:noFill/>
        </p:spPr>
        <p:txBody>
          <a:bodyPr wrap="square">
            <a:spAutoFit/>
          </a:bodyPr>
          <a:lstStyle/>
          <a:p>
            <a:r>
              <a:rPr lang="en-US" sz="8000" b="1" dirty="0">
                <a:solidFill>
                  <a:srgbClr val="FC6403"/>
                </a:solidFill>
                <a:latin typeface="Poppins Bold" panose="00000800000000000000" charset="0"/>
                <a:cs typeface="Poppins Bold" panose="00000800000000000000" charset="0"/>
              </a:rPr>
              <a:t>IMPLEMENTATION</a:t>
            </a:r>
          </a:p>
        </p:txBody>
      </p:sp>
      <p:sp>
        <p:nvSpPr>
          <p:cNvPr id="15" name="TextBox 14">
            <a:extLst>
              <a:ext uri="{FF2B5EF4-FFF2-40B4-BE49-F238E27FC236}">
                <a16:creationId xmlns:a16="http://schemas.microsoft.com/office/drawing/2014/main" id="{EB676F72-40E8-798C-44FF-8D3F512B3C15}"/>
              </a:ext>
            </a:extLst>
          </p:cNvPr>
          <p:cNvSpPr txBox="1"/>
          <p:nvPr/>
        </p:nvSpPr>
        <p:spPr>
          <a:xfrm>
            <a:off x="678240" y="2944420"/>
            <a:ext cx="12184910" cy="954107"/>
          </a:xfrm>
          <a:prstGeom prst="rect">
            <a:avLst/>
          </a:prstGeom>
          <a:noFill/>
        </p:spPr>
        <p:txBody>
          <a:bodyPr wrap="square">
            <a:spAutoFit/>
          </a:bodyPr>
          <a:lstStyle/>
          <a:p>
            <a:r>
              <a:rPr lang="en-US" sz="2800" b="1" dirty="0">
                <a:solidFill>
                  <a:schemeClr val="accent2">
                    <a:lumMod val="75000"/>
                  </a:schemeClr>
                </a:solidFill>
              </a:rPr>
              <a:t>Train a deep learning model to identify accidents, broken-down vehicles, or roadblocks using real-time CCTV feeds.</a:t>
            </a:r>
          </a:p>
        </p:txBody>
      </p:sp>
      <p:sp>
        <p:nvSpPr>
          <p:cNvPr id="20" name="Rectangle 4">
            <a:extLst>
              <a:ext uri="{FF2B5EF4-FFF2-40B4-BE49-F238E27FC236}">
                <a16:creationId xmlns:a16="http://schemas.microsoft.com/office/drawing/2014/main" id="{D0CB9985-9ABB-B758-0EA3-459E21B0560F}"/>
              </a:ext>
            </a:extLst>
          </p:cNvPr>
          <p:cNvSpPr>
            <a:spLocks noChangeArrowheads="1"/>
          </p:cNvSpPr>
          <p:nvPr/>
        </p:nvSpPr>
        <p:spPr bwMode="auto">
          <a:xfrm>
            <a:off x="993058" y="3662576"/>
            <a:ext cx="1159477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accent2">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accent2">
                    <a:lumMod val="75000"/>
                  </a:schemeClr>
                </a:solidFill>
                <a:effectLst/>
                <a:latin typeface="Arial" panose="020B0604020202020204" pitchFamily="34" charset="0"/>
              </a:rPr>
              <a:t> Use pre-trained models like Faster R-CNN, YOLO for object detection.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accent2">
                    <a:lumMod val="75000"/>
                  </a:schemeClr>
                </a:solidFill>
                <a:effectLst/>
                <a:latin typeface="Arial" panose="020B0604020202020204" pitchFamily="34" charset="0"/>
              </a:rPr>
              <a:t> Integrate with alert systems to notify authorities. </a:t>
            </a:r>
          </a:p>
        </p:txBody>
      </p:sp>
      <p:sp>
        <p:nvSpPr>
          <p:cNvPr id="22" name="TextBox 21">
            <a:extLst>
              <a:ext uri="{FF2B5EF4-FFF2-40B4-BE49-F238E27FC236}">
                <a16:creationId xmlns:a16="http://schemas.microsoft.com/office/drawing/2014/main" id="{8FC72327-9D5F-622C-D184-4CC981C6599F}"/>
              </a:ext>
            </a:extLst>
          </p:cNvPr>
          <p:cNvSpPr txBox="1"/>
          <p:nvPr/>
        </p:nvSpPr>
        <p:spPr>
          <a:xfrm>
            <a:off x="678240" y="5612527"/>
            <a:ext cx="12184910" cy="954107"/>
          </a:xfrm>
          <a:prstGeom prst="rect">
            <a:avLst/>
          </a:prstGeom>
          <a:noFill/>
        </p:spPr>
        <p:txBody>
          <a:bodyPr wrap="square">
            <a:spAutoFit/>
          </a:bodyPr>
          <a:lstStyle/>
          <a:p>
            <a:r>
              <a:rPr lang="en-US" sz="2800" b="1" dirty="0">
                <a:solidFill>
                  <a:schemeClr val="accent2">
                    <a:lumMod val="75000"/>
                  </a:schemeClr>
                </a:solidFill>
              </a:rPr>
              <a:t>Train an AI model for activity recognition to detect distress or suspicious behavior in public places.</a:t>
            </a:r>
          </a:p>
        </p:txBody>
      </p:sp>
      <p:sp>
        <p:nvSpPr>
          <p:cNvPr id="23" name="Rectangle 5">
            <a:extLst>
              <a:ext uri="{FF2B5EF4-FFF2-40B4-BE49-F238E27FC236}">
                <a16:creationId xmlns:a16="http://schemas.microsoft.com/office/drawing/2014/main" id="{B6D25ECD-9A8B-131C-5227-D6F19E56AF00}"/>
              </a:ext>
            </a:extLst>
          </p:cNvPr>
          <p:cNvSpPr>
            <a:spLocks noChangeArrowheads="1"/>
          </p:cNvSpPr>
          <p:nvPr/>
        </p:nvSpPr>
        <p:spPr bwMode="auto">
          <a:xfrm>
            <a:off x="993058" y="6483608"/>
            <a:ext cx="1346234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accent2">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accent2">
                    <a:lumMod val="75000"/>
                  </a:schemeClr>
                </a:solidFill>
                <a:effectLst/>
                <a:latin typeface="Arial" panose="020B0604020202020204" pitchFamily="34" charset="0"/>
              </a:rPr>
              <a:t> Use CCTV feeds and train models using action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accent2">
                    <a:lumMod val="75000"/>
                  </a:schemeClr>
                </a:solidFill>
                <a:effectLst/>
                <a:latin typeface="Arial" panose="020B0604020202020204" pitchFamily="34" charset="0"/>
              </a:rPr>
              <a:t> Alert authorities through automated SMS or email systems upon detecting threats. </a:t>
            </a:r>
          </a:p>
        </p:txBody>
      </p:sp>
    </p:spTree>
    <p:extLst>
      <p:ext uri="{BB962C8B-B14F-4D97-AF65-F5344CB8AC3E}">
        <p14:creationId xmlns:p14="http://schemas.microsoft.com/office/powerpoint/2010/main" val="266773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7C226-6C5B-2406-F258-5E8607CCF87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4D66FD1-799F-4648-B2A7-994C00841AAD}"/>
              </a:ext>
            </a:extLst>
          </p:cNvPr>
          <p:cNvSpPr txBox="1"/>
          <p:nvPr/>
        </p:nvSpPr>
        <p:spPr>
          <a:xfrm>
            <a:off x="286512" y="1453344"/>
            <a:ext cx="14097000" cy="2862322"/>
          </a:xfrm>
          <a:prstGeom prst="rect">
            <a:avLst/>
          </a:prstGeom>
          <a:noFill/>
        </p:spPr>
        <p:txBody>
          <a:bodyPr wrap="square" rtlCol="0">
            <a:spAutoFit/>
          </a:bodyPr>
          <a:lstStyle/>
          <a:p>
            <a:pPr marL="457200" indent="-457200">
              <a:buFont typeface="Arial" panose="020B0604020202020204" pitchFamily="34" charset="0"/>
              <a:buChar char="•"/>
            </a:pPr>
            <a:r>
              <a:rPr lang="en-US" sz="3600" dirty="0">
                <a:solidFill>
                  <a:srgbClr val="FC6403"/>
                </a:solidFill>
              </a:rPr>
              <a:t>Computer Vision libraries like OpenCV, etc.</a:t>
            </a:r>
          </a:p>
          <a:p>
            <a:pPr marL="457200" indent="-457200">
              <a:buFont typeface="Arial" panose="020B0604020202020204" pitchFamily="34" charset="0"/>
              <a:buChar char="•"/>
            </a:pPr>
            <a:r>
              <a:rPr lang="en-US" sz="3600" dirty="0">
                <a:solidFill>
                  <a:srgbClr val="FC6403"/>
                </a:solidFill>
              </a:rPr>
              <a:t>Objection detection frameworks like YOLO.</a:t>
            </a:r>
          </a:p>
          <a:p>
            <a:pPr marL="457200" indent="-457200">
              <a:buFont typeface="Arial" panose="020B0604020202020204" pitchFamily="34" charset="0"/>
              <a:buChar char="•"/>
            </a:pPr>
            <a:r>
              <a:rPr lang="en-US" sz="3600" dirty="0">
                <a:solidFill>
                  <a:srgbClr val="FC6403"/>
                </a:solidFill>
              </a:rPr>
              <a:t>Integration with CCTVs and IoT devices.</a:t>
            </a:r>
          </a:p>
          <a:p>
            <a:pPr marL="457200" indent="-457200">
              <a:buFont typeface="Arial" panose="020B0604020202020204" pitchFamily="34" charset="0"/>
              <a:buChar char="•"/>
            </a:pPr>
            <a:r>
              <a:rPr lang="en-US" sz="3600" dirty="0">
                <a:solidFill>
                  <a:srgbClr val="FC6403"/>
                </a:solidFill>
              </a:rPr>
              <a:t>Computer Vision, Deep Learning, Neural networks, Regression Models.</a:t>
            </a:r>
          </a:p>
          <a:p>
            <a:pPr marL="457200" indent="-457200">
              <a:buFont typeface="Arial" panose="020B0604020202020204" pitchFamily="34" charset="0"/>
              <a:buChar char="•"/>
            </a:pPr>
            <a:r>
              <a:rPr lang="en-US" sz="3600" dirty="0">
                <a:solidFill>
                  <a:srgbClr val="FC6403"/>
                </a:solidFill>
              </a:rPr>
              <a:t>Dashboard or Mobile app for monitoring.</a:t>
            </a:r>
            <a:endParaRPr lang="en-IN" sz="3600" dirty="0">
              <a:solidFill>
                <a:srgbClr val="FC6403"/>
              </a:solidFill>
            </a:endParaRPr>
          </a:p>
        </p:txBody>
      </p:sp>
      <p:sp>
        <p:nvSpPr>
          <p:cNvPr id="4" name="TextBox 3">
            <a:extLst>
              <a:ext uri="{FF2B5EF4-FFF2-40B4-BE49-F238E27FC236}">
                <a16:creationId xmlns:a16="http://schemas.microsoft.com/office/drawing/2014/main" id="{CCCD3691-2C14-8E46-9A53-D172FD6CCB3F}"/>
              </a:ext>
            </a:extLst>
          </p:cNvPr>
          <p:cNvSpPr txBox="1"/>
          <p:nvPr/>
        </p:nvSpPr>
        <p:spPr>
          <a:xfrm>
            <a:off x="304800" y="180215"/>
            <a:ext cx="10439400" cy="1323439"/>
          </a:xfrm>
          <a:prstGeom prst="rect">
            <a:avLst/>
          </a:prstGeom>
          <a:noFill/>
        </p:spPr>
        <p:txBody>
          <a:bodyPr wrap="square">
            <a:spAutoFit/>
          </a:bodyPr>
          <a:lstStyle/>
          <a:p>
            <a:r>
              <a:rPr lang="en-US" sz="8000" b="1" dirty="0">
                <a:solidFill>
                  <a:srgbClr val="FC6403"/>
                </a:solidFill>
                <a:latin typeface="Poppins Bold" panose="00000800000000000000" charset="0"/>
                <a:cs typeface="Poppins Bold" panose="00000800000000000000" charset="0"/>
              </a:rPr>
              <a:t>Technology Stack</a:t>
            </a:r>
            <a:endParaRPr lang="en-IN" sz="8000" dirty="0">
              <a:solidFill>
                <a:srgbClr val="FC6403"/>
              </a:solidFill>
              <a:latin typeface="Poppins Bold" panose="00000800000000000000" charset="0"/>
              <a:cs typeface="Poppins Bold" panose="00000800000000000000" charset="0"/>
            </a:endParaRPr>
          </a:p>
        </p:txBody>
      </p:sp>
      <p:sp>
        <p:nvSpPr>
          <p:cNvPr id="5" name="Freeform 5">
            <a:extLst>
              <a:ext uri="{FF2B5EF4-FFF2-40B4-BE49-F238E27FC236}">
                <a16:creationId xmlns:a16="http://schemas.microsoft.com/office/drawing/2014/main" id="{807EA567-25F6-9F3D-7054-4E6872068665}"/>
              </a:ext>
            </a:extLst>
          </p:cNvPr>
          <p:cNvSpPr/>
          <p:nvPr/>
        </p:nvSpPr>
        <p:spPr>
          <a:xfrm rot="93030">
            <a:off x="-4290081" y="3761065"/>
            <a:ext cx="5709126" cy="5836467"/>
          </a:xfrm>
          <a:custGeom>
            <a:avLst/>
            <a:gdLst/>
            <a:ahLst/>
            <a:cxnLst/>
            <a:rect l="l" t="t" r="r" b="b"/>
            <a:pathLst>
              <a:path w="5709126" h="5836467">
                <a:moveTo>
                  <a:pt x="0" y="0"/>
                </a:moveTo>
                <a:lnTo>
                  <a:pt x="5709126" y="0"/>
                </a:lnTo>
                <a:lnTo>
                  <a:pt x="5709126" y="5836467"/>
                </a:lnTo>
                <a:lnTo>
                  <a:pt x="0" y="5836467"/>
                </a:lnTo>
                <a:lnTo>
                  <a:pt x="0" y="0"/>
                </a:lnTo>
                <a:close/>
              </a:path>
            </a:pathLst>
          </a:custGeom>
          <a:blipFill>
            <a:blip r:embed="rId3">
              <a:alphaModFix amt="19999"/>
              <a:extLst>
                <a:ext uri="{96DAC541-7B7A-43D3-8B79-37D633B846F1}">
                  <asvg:svgBlip xmlns:asvg="http://schemas.microsoft.com/office/drawing/2016/SVG/main" r:embed="rId4"/>
                </a:ext>
              </a:extLst>
            </a:blip>
            <a:stretch>
              <a:fillRect/>
            </a:stretch>
          </a:blipFill>
        </p:spPr>
      </p:sp>
      <p:sp>
        <p:nvSpPr>
          <p:cNvPr id="6" name="Freeform 2">
            <a:extLst>
              <a:ext uri="{FF2B5EF4-FFF2-40B4-BE49-F238E27FC236}">
                <a16:creationId xmlns:a16="http://schemas.microsoft.com/office/drawing/2014/main" id="{ABED70DA-6674-D42B-6EDC-5BE5A6DE44AA}"/>
              </a:ext>
            </a:extLst>
          </p:cNvPr>
          <p:cNvSpPr/>
          <p:nvPr/>
        </p:nvSpPr>
        <p:spPr>
          <a:xfrm rot="16200001">
            <a:off x="12840067" y="4492545"/>
            <a:ext cx="7060460" cy="7217942"/>
          </a:xfrm>
          <a:custGeom>
            <a:avLst/>
            <a:gdLst/>
            <a:ahLst/>
            <a:cxnLst/>
            <a:rect l="l" t="t" r="r" b="b"/>
            <a:pathLst>
              <a:path w="7060460" h="7217942">
                <a:moveTo>
                  <a:pt x="0" y="0"/>
                </a:moveTo>
                <a:lnTo>
                  <a:pt x="7060460" y="0"/>
                </a:lnTo>
                <a:lnTo>
                  <a:pt x="7060460" y="7217942"/>
                </a:lnTo>
                <a:lnTo>
                  <a:pt x="0" y="7217942"/>
                </a:lnTo>
                <a:lnTo>
                  <a:pt x="0" y="0"/>
                </a:lnTo>
                <a:close/>
              </a:path>
            </a:pathLst>
          </a:custGeom>
          <a:blipFill>
            <a:blip r:embed="rId3">
              <a:alphaModFix amt="19999"/>
              <a:extLst>
                <a:ext uri="{96DAC541-7B7A-43D3-8B79-37D633B846F1}">
                  <asvg:svgBlip xmlns:asvg="http://schemas.microsoft.com/office/drawing/2016/SVG/main" r:embed="rId4"/>
                </a:ext>
              </a:extLst>
            </a:blip>
            <a:stretch>
              <a:fillRect/>
            </a:stretch>
          </a:blipFill>
        </p:spPr>
      </p:sp>
      <p:grpSp>
        <p:nvGrpSpPr>
          <p:cNvPr id="7" name="Group 6">
            <a:extLst>
              <a:ext uri="{FF2B5EF4-FFF2-40B4-BE49-F238E27FC236}">
                <a16:creationId xmlns:a16="http://schemas.microsoft.com/office/drawing/2014/main" id="{BCEDDD5C-3661-CC90-3B8F-5CA9D65E08CB}"/>
              </a:ext>
            </a:extLst>
          </p:cNvPr>
          <p:cNvGrpSpPr/>
          <p:nvPr/>
        </p:nvGrpSpPr>
        <p:grpSpPr>
          <a:xfrm>
            <a:off x="-1219200" y="9370814"/>
            <a:ext cx="12831319" cy="1832372"/>
            <a:chOff x="0" y="0"/>
            <a:chExt cx="3379442" cy="482600"/>
          </a:xfrm>
        </p:grpSpPr>
        <p:sp>
          <p:nvSpPr>
            <p:cNvPr id="8" name="Freeform 7">
              <a:extLst>
                <a:ext uri="{FF2B5EF4-FFF2-40B4-BE49-F238E27FC236}">
                  <a16:creationId xmlns:a16="http://schemas.microsoft.com/office/drawing/2014/main" id="{AF705668-2F84-6C98-EAF2-86F9B982C4FA}"/>
                </a:ext>
              </a:extLst>
            </p:cNvPr>
            <p:cNvSpPr/>
            <p:nvPr/>
          </p:nvSpPr>
          <p:spPr>
            <a:xfrm>
              <a:off x="0" y="0"/>
              <a:ext cx="3379442" cy="482600"/>
            </a:xfrm>
            <a:custGeom>
              <a:avLst/>
              <a:gdLst/>
              <a:ahLst/>
              <a:cxnLst/>
              <a:rect l="l" t="t" r="r" b="b"/>
              <a:pathLst>
                <a:path w="3379442" h="482600">
                  <a:moveTo>
                    <a:pt x="3141317" y="0"/>
                  </a:moveTo>
                  <a:lnTo>
                    <a:pt x="3379442" y="238125"/>
                  </a:lnTo>
                  <a:lnTo>
                    <a:pt x="3379442" y="244475"/>
                  </a:lnTo>
                  <a:lnTo>
                    <a:pt x="3141317" y="482600"/>
                  </a:lnTo>
                  <a:lnTo>
                    <a:pt x="238125" y="482600"/>
                  </a:lnTo>
                  <a:lnTo>
                    <a:pt x="0" y="244475"/>
                  </a:lnTo>
                  <a:lnTo>
                    <a:pt x="0" y="238125"/>
                  </a:lnTo>
                  <a:lnTo>
                    <a:pt x="238125" y="0"/>
                  </a:lnTo>
                  <a:lnTo>
                    <a:pt x="3141317" y="0"/>
                  </a:lnTo>
                  <a:close/>
                </a:path>
              </a:pathLst>
            </a:custGeom>
            <a:gradFill rotWithShape="1">
              <a:gsLst>
                <a:gs pos="0">
                  <a:srgbClr val="FF6B00">
                    <a:alpha val="100000"/>
                  </a:srgbClr>
                </a:gs>
                <a:gs pos="50000">
                  <a:srgbClr val="FF5400">
                    <a:alpha val="100000"/>
                  </a:srgbClr>
                </a:gs>
                <a:gs pos="100000">
                  <a:srgbClr val="FF9100">
                    <a:alpha val="100000"/>
                  </a:srgbClr>
                </a:gs>
              </a:gsLst>
              <a:lin ang="2700000"/>
            </a:gradFill>
          </p:spPr>
        </p:sp>
        <p:sp>
          <p:nvSpPr>
            <p:cNvPr id="9" name="TextBox 8">
              <a:extLst>
                <a:ext uri="{FF2B5EF4-FFF2-40B4-BE49-F238E27FC236}">
                  <a16:creationId xmlns:a16="http://schemas.microsoft.com/office/drawing/2014/main" id="{1270D623-FC72-4EEB-6027-479912ACDB6A}"/>
                </a:ext>
              </a:extLst>
            </p:cNvPr>
            <p:cNvSpPr txBox="1"/>
            <p:nvPr/>
          </p:nvSpPr>
          <p:spPr>
            <a:xfrm>
              <a:off x="63500" y="6350"/>
              <a:ext cx="3252442" cy="412750"/>
            </a:xfrm>
            <a:prstGeom prst="rect">
              <a:avLst/>
            </a:prstGeom>
          </p:spPr>
          <p:txBody>
            <a:bodyPr lIns="50800" tIns="50800" rIns="50800" bIns="50800" rtlCol="0" anchor="ctr"/>
            <a:lstStyle/>
            <a:p>
              <a:pPr algn="ctr">
                <a:lnSpc>
                  <a:spcPts val="2871"/>
                </a:lnSpc>
              </a:pPr>
              <a:endParaRPr/>
            </a:p>
          </p:txBody>
        </p:sp>
      </p:grpSp>
      <p:sp>
        <p:nvSpPr>
          <p:cNvPr id="10" name="TextBox 9">
            <a:extLst>
              <a:ext uri="{FF2B5EF4-FFF2-40B4-BE49-F238E27FC236}">
                <a16:creationId xmlns:a16="http://schemas.microsoft.com/office/drawing/2014/main" id="{84F222D5-5597-94BF-91A5-067DB5AA541A}"/>
              </a:ext>
            </a:extLst>
          </p:cNvPr>
          <p:cNvSpPr txBox="1"/>
          <p:nvPr/>
        </p:nvSpPr>
        <p:spPr>
          <a:xfrm>
            <a:off x="779875" y="5212483"/>
            <a:ext cx="5864960" cy="2677656"/>
          </a:xfrm>
          <a:prstGeom prst="rect">
            <a:avLst/>
          </a:prstGeom>
          <a:noFill/>
        </p:spPr>
        <p:txBody>
          <a:bodyPr wrap="square">
            <a:spAutoFit/>
          </a:bodyPr>
          <a:lstStyle/>
          <a:p>
            <a:r>
              <a:rPr lang="en-US" sz="2400" b="1" dirty="0">
                <a:solidFill>
                  <a:srgbClr val="953735"/>
                </a:solidFill>
              </a:rPr>
              <a:t>AI/ML Libraries:</a:t>
            </a:r>
          </a:p>
          <a:p>
            <a:pPr>
              <a:buFont typeface="Arial" panose="020B0604020202020204" pitchFamily="34" charset="0"/>
              <a:buChar char="•"/>
            </a:pPr>
            <a:r>
              <a:rPr lang="en-US" sz="2400" b="1" dirty="0">
                <a:solidFill>
                  <a:srgbClr val="953735"/>
                </a:solidFill>
              </a:rPr>
              <a:t>TensorFlow : For training machine learning models.</a:t>
            </a:r>
          </a:p>
          <a:p>
            <a:pPr>
              <a:buFont typeface="Arial" panose="020B0604020202020204" pitchFamily="34" charset="0"/>
              <a:buChar char="•"/>
            </a:pPr>
            <a:r>
              <a:rPr lang="en-US" sz="2400" b="1" dirty="0">
                <a:solidFill>
                  <a:srgbClr val="953735"/>
                </a:solidFill>
              </a:rPr>
              <a:t>OpenCV: For analyzing traffic footage and images.</a:t>
            </a:r>
          </a:p>
          <a:p>
            <a:pPr>
              <a:buFont typeface="Arial" panose="020B0604020202020204" pitchFamily="34" charset="0"/>
              <a:buChar char="•"/>
            </a:pPr>
            <a:r>
              <a:rPr lang="en-US" sz="2400" b="1" dirty="0">
                <a:solidFill>
                  <a:srgbClr val="953735"/>
                </a:solidFill>
              </a:rPr>
              <a:t>YOLO (You Only Look Once): For real-time object detection</a:t>
            </a:r>
          </a:p>
        </p:txBody>
      </p:sp>
      <p:sp>
        <p:nvSpPr>
          <p:cNvPr id="15" name="TextBox 14">
            <a:extLst>
              <a:ext uri="{FF2B5EF4-FFF2-40B4-BE49-F238E27FC236}">
                <a16:creationId xmlns:a16="http://schemas.microsoft.com/office/drawing/2014/main" id="{56685A0F-C435-26BB-97E6-18AD248936A3}"/>
              </a:ext>
            </a:extLst>
          </p:cNvPr>
          <p:cNvSpPr txBox="1"/>
          <p:nvPr/>
        </p:nvSpPr>
        <p:spPr>
          <a:xfrm>
            <a:off x="11675831" y="4934187"/>
            <a:ext cx="1219200" cy="461665"/>
          </a:xfrm>
          <a:prstGeom prst="rect">
            <a:avLst/>
          </a:prstGeom>
          <a:noFill/>
        </p:spPr>
        <p:txBody>
          <a:bodyPr wrap="square" rtlCol="0">
            <a:spAutoFit/>
          </a:bodyPr>
          <a:lstStyle/>
          <a:p>
            <a:r>
              <a:rPr lang="en-US" sz="2400" b="1" dirty="0"/>
              <a:t>NodeJS</a:t>
            </a:r>
          </a:p>
        </p:txBody>
      </p:sp>
      <p:pic>
        <p:nvPicPr>
          <p:cNvPr id="2059" name="Picture 11" descr="WeDigTech | Mobile Apps Development | Flutter">
            <a:extLst>
              <a:ext uri="{FF2B5EF4-FFF2-40B4-BE49-F238E27FC236}">
                <a16:creationId xmlns:a16="http://schemas.microsoft.com/office/drawing/2014/main" id="{6985EB3E-6E19-5E37-E628-28E5BD3D082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00658" y="4669721"/>
            <a:ext cx="1257300" cy="99059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14E6CFBF-385C-0F65-39E2-066885429DD3}"/>
              </a:ext>
            </a:extLst>
          </p:cNvPr>
          <p:cNvSpPr txBox="1"/>
          <p:nvPr/>
        </p:nvSpPr>
        <p:spPr>
          <a:xfrm>
            <a:off x="8019179" y="4934187"/>
            <a:ext cx="1149205" cy="461665"/>
          </a:xfrm>
          <a:prstGeom prst="rect">
            <a:avLst/>
          </a:prstGeom>
          <a:noFill/>
        </p:spPr>
        <p:txBody>
          <a:bodyPr wrap="square" rtlCol="0">
            <a:spAutoFit/>
          </a:bodyPr>
          <a:lstStyle/>
          <a:p>
            <a:r>
              <a:rPr lang="en-US" sz="2400" b="1" dirty="0"/>
              <a:t>Flutter</a:t>
            </a:r>
          </a:p>
        </p:txBody>
      </p:sp>
      <p:pic>
        <p:nvPicPr>
          <p:cNvPr id="2061" name="Picture 13" descr="Python Logo and sign, new logo meaning and history, PNG, SVG">
            <a:extLst>
              <a:ext uri="{FF2B5EF4-FFF2-40B4-BE49-F238E27FC236}">
                <a16:creationId xmlns:a16="http://schemas.microsoft.com/office/drawing/2014/main" id="{812AC62D-078F-19CA-3E8A-FFD746CC4E7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54712" y="6194834"/>
            <a:ext cx="1457288" cy="79155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CD1574E3-FADD-A4C6-9117-7D70F17AAADA}"/>
              </a:ext>
            </a:extLst>
          </p:cNvPr>
          <p:cNvSpPr txBox="1"/>
          <p:nvPr/>
        </p:nvSpPr>
        <p:spPr>
          <a:xfrm>
            <a:off x="8055755" y="6327969"/>
            <a:ext cx="1169522" cy="461665"/>
          </a:xfrm>
          <a:prstGeom prst="rect">
            <a:avLst/>
          </a:prstGeom>
          <a:noFill/>
        </p:spPr>
        <p:txBody>
          <a:bodyPr wrap="square" rtlCol="0">
            <a:spAutoFit/>
          </a:bodyPr>
          <a:lstStyle/>
          <a:p>
            <a:r>
              <a:rPr lang="en-US" sz="2400" b="1" dirty="0"/>
              <a:t>Python</a:t>
            </a:r>
          </a:p>
        </p:txBody>
      </p:sp>
      <p:pic>
        <p:nvPicPr>
          <p:cNvPr id="2067" name="Picture 19" descr="logo.js – JavaScript has a (semi-)official logo">
            <a:extLst>
              <a:ext uri="{FF2B5EF4-FFF2-40B4-BE49-F238E27FC236}">
                <a16:creationId xmlns:a16="http://schemas.microsoft.com/office/drawing/2014/main" id="{E0DF8782-FE16-01BB-6001-ABCD2E20471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497228" y="6194834"/>
            <a:ext cx="914400" cy="895349"/>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A7B1E44C-7FF3-F5D6-02B2-F6F5826B9035}"/>
              </a:ext>
            </a:extLst>
          </p:cNvPr>
          <p:cNvSpPr txBox="1"/>
          <p:nvPr/>
        </p:nvSpPr>
        <p:spPr>
          <a:xfrm>
            <a:off x="10410505" y="6359776"/>
            <a:ext cx="1447800" cy="461665"/>
          </a:xfrm>
          <a:prstGeom prst="rect">
            <a:avLst/>
          </a:prstGeom>
          <a:noFill/>
        </p:spPr>
        <p:txBody>
          <a:bodyPr wrap="square" rtlCol="0">
            <a:spAutoFit/>
          </a:bodyPr>
          <a:lstStyle/>
          <a:p>
            <a:r>
              <a:rPr lang="en-US" sz="2400" b="1" dirty="0"/>
              <a:t>JavaScript</a:t>
            </a:r>
          </a:p>
        </p:txBody>
      </p:sp>
      <p:pic>
        <p:nvPicPr>
          <p:cNvPr id="2069" name="Picture 21" descr="HTML5 – Logos Download">
            <a:extLst>
              <a:ext uri="{FF2B5EF4-FFF2-40B4-BE49-F238E27FC236}">
                <a16:creationId xmlns:a16="http://schemas.microsoft.com/office/drawing/2014/main" id="{43893464-0D0C-A623-5C75-5D5B99B92C5D}"/>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118294" y="7539488"/>
            <a:ext cx="914400" cy="743189"/>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95AA125F-E3D6-01AD-0682-40AB79DF830C}"/>
              </a:ext>
            </a:extLst>
          </p:cNvPr>
          <p:cNvSpPr txBox="1"/>
          <p:nvPr/>
        </p:nvSpPr>
        <p:spPr>
          <a:xfrm>
            <a:off x="8109790" y="7612750"/>
            <a:ext cx="1034210" cy="461665"/>
          </a:xfrm>
          <a:prstGeom prst="rect">
            <a:avLst/>
          </a:prstGeom>
          <a:noFill/>
        </p:spPr>
        <p:txBody>
          <a:bodyPr wrap="square" rtlCol="0">
            <a:spAutoFit/>
          </a:bodyPr>
          <a:lstStyle/>
          <a:p>
            <a:r>
              <a:rPr lang="en-US" sz="2400" b="1" dirty="0"/>
              <a:t>HTML</a:t>
            </a:r>
          </a:p>
        </p:txBody>
      </p:sp>
      <p:pic>
        <p:nvPicPr>
          <p:cNvPr id="2071" name="Picture 23" descr="Logo CSS 3 – Logos PNG">
            <a:extLst>
              <a:ext uri="{FF2B5EF4-FFF2-40B4-BE49-F238E27FC236}">
                <a16:creationId xmlns:a16="http://schemas.microsoft.com/office/drawing/2014/main" id="{4872971C-16DF-7A51-23C7-9C398609A849}"/>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468823" y="7476030"/>
            <a:ext cx="1031733" cy="895349"/>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F3238872-107D-83E0-FA89-75CA0751DEF5}"/>
              </a:ext>
            </a:extLst>
          </p:cNvPr>
          <p:cNvSpPr txBox="1"/>
          <p:nvPr/>
        </p:nvSpPr>
        <p:spPr>
          <a:xfrm>
            <a:off x="10580129" y="7612750"/>
            <a:ext cx="913567" cy="461665"/>
          </a:xfrm>
          <a:prstGeom prst="rect">
            <a:avLst/>
          </a:prstGeom>
          <a:noFill/>
        </p:spPr>
        <p:txBody>
          <a:bodyPr wrap="square" rtlCol="0">
            <a:spAutoFit/>
          </a:bodyPr>
          <a:lstStyle/>
          <a:p>
            <a:r>
              <a:rPr lang="en-US" sz="2400" b="1" dirty="0"/>
              <a:t>CSS</a:t>
            </a:r>
          </a:p>
        </p:txBody>
      </p:sp>
      <p:pic>
        <p:nvPicPr>
          <p:cNvPr id="2073" name="Picture 25" descr="Node (Node.JS) – Logos Download">
            <a:extLst>
              <a:ext uri="{FF2B5EF4-FFF2-40B4-BE49-F238E27FC236}">
                <a16:creationId xmlns:a16="http://schemas.microsoft.com/office/drawing/2014/main" id="{1B810297-522D-DFC0-87DD-ADC70D368068}"/>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527660" y="4713389"/>
            <a:ext cx="1901492" cy="998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290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766</TotalTime>
  <Words>589</Words>
  <Application>Microsoft Office PowerPoint</Application>
  <PresentationFormat>Custom</PresentationFormat>
  <Paragraphs>74</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Poppins</vt:lpstr>
      <vt:lpstr>Calibri</vt:lpstr>
      <vt:lpstr>Poppins 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Orange and White Gradient Modern Artificial Intelligence Presentation</dc:title>
  <dc:creator>Anirudh Singh</dc:creator>
  <cp:lastModifiedBy>AD</cp:lastModifiedBy>
  <cp:revision>9</cp:revision>
  <dcterms:created xsi:type="dcterms:W3CDTF">2006-08-16T00:00:00Z</dcterms:created>
  <dcterms:modified xsi:type="dcterms:W3CDTF">2025-01-18T15:00:34Z</dcterms:modified>
  <dc:identifier>DAGcEp_TqbM</dc:identifier>
</cp:coreProperties>
</file>