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092C22-4BE6-42C3-8586-5E140FB39117}" type="datetimeFigureOut">
              <a:rPr lang="en-US" smtClean="0"/>
              <a:t>3/31/2016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3BAA85-92F9-452A-96A0-5DEB389680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82034B5-5E27-4CE3-993D-6A515635B077}" type="slidenum">
              <a:rPr lang="en-US" smtClean="0">
                <a:latin typeface="Arial" charset="0"/>
              </a:rPr>
              <a:pPr/>
              <a:t>1</a:t>
            </a:fld>
            <a:endParaRPr lang="en-US" smtClean="0">
              <a:latin typeface="Arial" charset="0"/>
            </a:endParaRPr>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375E456-4298-4401-A5B4-9446887655A1}" type="slidenum">
              <a:rPr lang="en-US" smtClean="0">
                <a:latin typeface="Arial" charset="0"/>
              </a:rPr>
              <a:pPr/>
              <a:t>2</a:t>
            </a:fld>
            <a:endParaRPr lang="en-US" smtClean="0">
              <a:latin typeface="Arial" charset="0"/>
            </a:endParaRPr>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latin typeface="Arial" charset="0"/>
              </a:rPr>
              <a:t>Low complexity regions can be defined using the program SEG which is generally available in most BLAST distributions or web servers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3DE9DAB-74EA-40E1-A041-E043BD5BADC6}" type="slidenum">
              <a:rPr lang="en-US" smtClean="0">
                <a:latin typeface="Arial" charset="0"/>
              </a:rPr>
              <a:pPr/>
              <a:t>3</a:t>
            </a:fld>
            <a:endParaRPr lang="en-US" smtClean="0">
              <a:latin typeface="Arial" charset="0"/>
            </a:endParaRPr>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1A50F1D-B1D9-4542-840C-8EBB8CF5F8C3}" type="slidenum">
              <a:rPr lang="en-US" smtClean="0">
                <a:latin typeface="Arial" charset="0"/>
              </a:rPr>
              <a:pPr/>
              <a:t>4</a:t>
            </a:fld>
            <a:endParaRPr lang="en-US" smtClean="0">
              <a:latin typeface="Arial" charset="0"/>
            </a:endParaRPr>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latin typeface="Arial"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FAAE0-CBE8-45D0-BB38-425AE27BD26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FAAE0-CBE8-45D0-BB38-425AE27BD26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FAAE0-CBE8-45D0-BB38-425AE27BD26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FAAE0-CBE8-45D0-BB38-425AE27BD26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FAAE0-CBE8-45D0-BB38-425AE27BD26B}"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FAAE0-CBE8-45D0-BB38-425AE27BD26B}"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FAAE0-CBE8-45D0-BB38-425AE27BD26B}"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FAAE0-CBE8-45D0-BB38-425AE27BD26B}"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FAAE0-CBE8-45D0-BB38-425AE27BD26B}"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FAAE0-CBE8-45D0-BB38-425AE27BD26B}"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FAAE0-CBE8-45D0-BB38-425AE27BD26B}"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65460-8B04-4EA3-87F0-252DA79076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FAAE0-CBE8-45D0-BB38-425AE27BD26B}" type="datetimeFigureOut">
              <a:rPr lang="en-US" smtClean="0"/>
              <a:t>3/31/2016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65460-8B04-4EA3-87F0-252DA79076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143000"/>
          </a:xfrm>
        </p:spPr>
        <p:txBody>
          <a:bodyPr/>
          <a:lstStyle/>
          <a:p>
            <a:pPr eaLnBrk="1" hangingPunct="1"/>
            <a:r>
              <a:rPr lang="en-US" b="1" smtClean="0"/>
              <a:t>Identifying Domains</a:t>
            </a:r>
          </a:p>
        </p:txBody>
      </p:sp>
      <p:sp>
        <p:nvSpPr>
          <p:cNvPr id="31747" name="Rectangle 3"/>
          <p:cNvSpPr>
            <a:spLocks noGrp="1" noChangeArrowheads="1"/>
          </p:cNvSpPr>
          <p:nvPr>
            <p:ph type="body" idx="1"/>
          </p:nvPr>
        </p:nvSpPr>
        <p:spPr>
          <a:xfrm>
            <a:off x="457200" y="990600"/>
            <a:ext cx="8458200" cy="5867400"/>
          </a:xfrm>
        </p:spPr>
        <p:txBody>
          <a:bodyPr/>
          <a:lstStyle/>
          <a:p>
            <a:pPr marL="0" indent="0" eaLnBrk="1" hangingPunct="1">
              <a:spcAft>
                <a:spcPct val="20000"/>
              </a:spcAft>
              <a:buFontTx/>
              <a:buNone/>
            </a:pPr>
            <a:r>
              <a:rPr lang="en-US" sz="2800" smtClean="0">
                <a:latin typeface="Times New Roman" pitchFamily="18" charset="0"/>
              </a:rPr>
              <a:t>If the query sequence is &gt; 500 amino acids, one can be nearly certain that it will be divided into discrete </a:t>
            </a:r>
            <a:r>
              <a:rPr lang="en-US" sz="2800" u="sng" smtClean="0">
                <a:latin typeface="Times New Roman" pitchFamily="18" charset="0"/>
              </a:rPr>
              <a:t>functional domains</a:t>
            </a:r>
            <a:r>
              <a:rPr lang="en-US" sz="2800" smtClean="0">
                <a:latin typeface="Times New Roman" pitchFamily="18" charset="0"/>
              </a:rPr>
              <a:t>. </a:t>
            </a:r>
          </a:p>
          <a:p>
            <a:pPr marL="0" indent="0" eaLnBrk="1" hangingPunct="1">
              <a:spcAft>
                <a:spcPct val="20000"/>
              </a:spcAft>
              <a:buFontTx/>
              <a:buNone/>
            </a:pPr>
            <a:r>
              <a:rPr lang="en-US" sz="2800" smtClean="0">
                <a:latin typeface="Times New Roman" pitchFamily="18" charset="0"/>
              </a:rPr>
              <a:t>If possible, it is preferable to split such large proteins and consider each domain separately. </a:t>
            </a:r>
          </a:p>
          <a:p>
            <a:pPr marL="0" indent="0" eaLnBrk="1" hangingPunct="1">
              <a:spcAft>
                <a:spcPct val="20000"/>
              </a:spcAft>
              <a:buFontTx/>
              <a:buNone/>
            </a:pPr>
            <a:r>
              <a:rPr lang="en-US" sz="2800" smtClean="0">
                <a:latin typeface="Times New Roman" pitchFamily="18" charset="0"/>
              </a:rPr>
              <a:t>Perform database searches or make use of well-curated, pre-defined databases of protein domains. </a:t>
            </a:r>
          </a:p>
          <a:p>
            <a:pPr marL="0" indent="0" eaLnBrk="1" hangingPunct="1">
              <a:spcAft>
                <a:spcPct val="20000"/>
              </a:spcAft>
              <a:buFontTx/>
              <a:buNone/>
            </a:pPr>
            <a:r>
              <a:rPr lang="en-US" sz="2800" smtClean="0">
                <a:latin typeface="Times New Roman" pitchFamily="18" charset="0"/>
              </a:rPr>
              <a:t>Search through such databases will often assign domains easily.</a:t>
            </a:r>
          </a:p>
          <a:p>
            <a:pPr marL="0" indent="0" eaLnBrk="1" hangingPunct="1">
              <a:spcAft>
                <a:spcPct val="20000"/>
              </a:spcAft>
              <a:buFontTx/>
              <a:buNone/>
            </a:pPr>
            <a:r>
              <a:rPr lang="en-US" sz="2800" smtClean="0">
                <a:solidFill>
                  <a:srgbClr val="006600"/>
                </a:solidFill>
                <a:latin typeface="Times New Roman" pitchFamily="18" charset="0"/>
              </a:rPr>
              <a:t>SMART, PFAM, COGS, PRINTS, BLOCKS, SBASE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990600"/>
          </a:xfrm>
        </p:spPr>
        <p:txBody>
          <a:bodyPr/>
          <a:lstStyle/>
          <a:p>
            <a:pPr eaLnBrk="1" hangingPunct="1"/>
            <a:r>
              <a:rPr lang="en-US" b="1" smtClean="0"/>
              <a:t>Identifying Domains</a:t>
            </a:r>
          </a:p>
        </p:txBody>
      </p:sp>
      <p:sp>
        <p:nvSpPr>
          <p:cNvPr id="32771" name="Rectangle 3"/>
          <p:cNvSpPr>
            <a:spLocks noGrp="1" noChangeArrowheads="1"/>
          </p:cNvSpPr>
          <p:nvPr>
            <p:ph type="body" idx="1"/>
          </p:nvPr>
        </p:nvSpPr>
        <p:spPr>
          <a:xfrm>
            <a:off x="381000" y="914400"/>
            <a:ext cx="8763000" cy="5943600"/>
          </a:xfrm>
        </p:spPr>
        <p:txBody>
          <a:bodyPr/>
          <a:lstStyle/>
          <a:p>
            <a:pPr marL="0" indent="0" eaLnBrk="1" hangingPunct="1">
              <a:spcAft>
                <a:spcPct val="20000"/>
              </a:spcAft>
              <a:buFontTx/>
              <a:buNone/>
              <a:defRPr/>
            </a:pPr>
            <a:r>
              <a:rPr lang="en-US" sz="2800" dirty="0" smtClean="0">
                <a:latin typeface="Times New Roman" pitchFamily="18" charset="0"/>
              </a:rPr>
              <a:t>Predicting the location of domains:</a:t>
            </a:r>
          </a:p>
          <a:p>
            <a:pPr marL="233363" indent="-233363" eaLnBrk="1" hangingPunct="1">
              <a:spcAft>
                <a:spcPct val="20000"/>
              </a:spcAft>
              <a:defRPr/>
            </a:pPr>
            <a:r>
              <a:rPr lang="en-US" sz="2800" dirty="0" smtClean="0">
                <a:latin typeface="Times New Roman" pitchFamily="18" charset="0"/>
              </a:rPr>
              <a:t>If homology to other sequences occurs only over a </a:t>
            </a:r>
            <a:r>
              <a:rPr lang="en-US" sz="2800" dirty="0" smtClean="0">
                <a:solidFill>
                  <a:srgbClr val="0000CC"/>
                </a:solidFill>
                <a:latin typeface="Times New Roman" pitchFamily="18" charset="0"/>
              </a:rPr>
              <a:t>portion</a:t>
            </a:r>
            <a:r>
              <a:rPr lang="en-US" sz="2800" dirty="0" smtClean="0">
                <a:latin typeface="Times New Roman" pitchFamily="18" charset="0"/>
              </a:rPr>
              <a:t> of the probe sequence and the other sequences are whole (i.e. not partial sequences), then this provides the strongest evidence for domain structure.</a:t>
            </a:r>
          </a:p>
          <a:p>
            <a:pPr marL="233363" indent="-233363" eaLnBrk="1" hangingPunct="1">
              <a:spcAft>
                <a:spcPct val="20000"/>
              </a:spcAft>
              <a:defRPr/>
            </a:pPr>
            <a:r>
              <a:rPr lang="en-US" sz="2800" dirty="0" smtClean="0">
                <a:solidFill>
                  <a:srgbClr val="0000CC"/>
                </a:solidFill>
                <a:latin typeface="Times New Roman" pitchFamily="18" charset="0"/>
              </a:rPr>
              <a:t>Regions of low-complexity</a:t>
            </a:r>
            <a:r>
              <a:rPr lang="en-US" sz="2800" dirty="0" smtClean="0">
                <a:latin typeface="Times New Roman" pitchFamily="18" charset="0"/>
              </a:rPr>
              <a:t> often separate domains in multi-domain proteins (identified using SEG). Long stretches of repeated residues, particularly </a:t>
            </a:r>
            <a:r>
              <a:rPr lang="en-US" sz="2800" dirty="0" err="1" smtClean="0">
                <a:latin typeface="Times New Roman" pitchFamily="18" charset="0"/>
              </a:rPr>
              <a:t>Proline</a:t>
            </a:r>
            <a:r>
              <a:rPr lang="en-US" sz="2800" dirty="0" smtClean="0">
                <a:latin typeface="Times New Roman" pitchFamily="18" charset="0"/>
              </a:rPr>
              <a:t>, Glutamine, Serine or </a:t>
            </a:r>
            <a:r>
              <a:rPr lang="en-US" sz="2800" dirty="0" err="1" smtClean="0">
                <a:latin typeface="Times New Roman" pitchFamily="18" charset="0"/>
              </a:rPr>
              <a:t>Threonine</a:t>
            </a:r>
            <a:r>
              <a:rPr lang="en-US" sz="2800" dirty="0" smtClean="0">
                <a:latin typeface="Times New Roman" pitchFamily="18" charset="0"/>
              </a:rPr>
              <a:t> often indicate linker sequences and are usually a good place to split proteins into domains.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9144000" cy="990600"/>
          </a:xfrm>
        </p:spPr>
        <p:txBody>
          <a:bodyPr/>
          <a:lstStyle/>
          <a:p>
            <a:pPr eaLnBrk="1" hangingPunct="1"/>
            <a:r>
              <a:rPr lang="en-US" b="1" smtClean="0"/>
              <a:t>Identifying Domains</a:t>
            </a:r>
          </a:p>
        </p:txBody>
      </p:sp>
      <p:sp>
        <p:nvSpPr>
          <p:cNvPr id="33795" name="Rectangle 3"/>
          <p:cNvSpPr>
            <a:spLocks noGrp="1" noChangeArrowheads="1"/>
          </p:cNvSpPr>
          <p:nvPr>
            <p:ph type="body" idx="1"/>
          </p:nvPr>
        </p:nvSpPr>
        <p:spPr>
          <a:xfrm>
            <a:off x="457200" y="914400"/>
            <a:ext cx="8458200" cy="5943600"/>
          </a:xfrm>
        </p:spPr>
        <p:txBody>
          <a:bodyPr/>
          <a:lstStyle/>
          <a:p>
            <a:pPr marL="282575" indent="-282575" eaLnBrk="1" hangingPunct="1">
              <a:lnSpc>
                <a:spcPct val="90000"/>
              </a:lnSpc>
              <a:spcAft>
                <a:spcPct val="20000"/>
              </a:spcAft>
            </a:pPr>
            <a:r>
              <a:rPr lang="en-US" sz="2800" smtClean="0">
                <a:solidFill>
                  <a:srgbClr val="0000CC"/>
                </a:solidFill>
                <a:latin typeface="Times New Roman" pitchFamily="18" charset="0"/>
              </a:rPr>
              <a:t>Transmembrane segments</a:t>
            </a:r>
            <a:r>
              <a:rPr lang="en-US" sz="2800" smtClean="0">
                <a:latin typeface="Times New Roman" pitchFamily="18" charset="0"/>
              </a:rPr>
              <a:t> are also very good dividing points, since they can easily separate extracellular from intracellular domains, e.g., TMAP, PredictProtein, TMHMM, TMpred, DAS.</a:t>
            </a:r>
          </a:p>
          <a:p>
            <a:pPr marL="282575" indent="-282575" eaLnBrk="1" hangingPunct="1">
              <a:lnSpc>
                <a:spcPct val="90000"/>
              </a:lnSpc>
              <a:spcAft>
                <a:spcPct val="20000"/>
              </a:spcAft>
            </a:pPr>
            <a:r>
              <a:rPr lang="en-US" sz="2800" smtClean="0">
                <a:latin typeface="Times New Roman" pitchFamily="18" charset="0"/>
              </a:rPr>
              <a:t>Presence of </a:t>
            </a:r>
            <a:r>
              <a:rPr lang="en-US" sz="2800" smtClean="0">
                <a:solidFill>
                  <a:srgbClr val="0000CC"/>
                </a:solidFill>
                <a:latin typeface="Times New Roman" pitchFamily="18" charset="0"/>
              </a:rPr>
              <a:t>coiled-coils</a:t>
            </a:r>
            <a:r>
              <a:rPr lang="en-US" sz="2800" smtClean="0">
                <a:latin typeface="Times New Roman" pitchFamily="18" charset="0"/>
              </a:rPr>
              <a:t> can sometimes indicate where proteins can be divided into domains, e.g., COILS server.</a:t>
            </a:r>
          </a:p>
          <a:p>
            <a:pPr marL="282575" indent="-282575" eaLnBrk="1" hangingPunct="1">
              <a:lnSpc>
                <a:spcPct val="90000"/>
              </a:lnSpc>
              <a:spcAft>
                <a:spcPct val="20000"/>
              </a:spcAft>
            </a:pPr>
            <a:r>
              <a:rPr lang="en-US" sz="2800" smtClean="0">
                <a:latin typeface="Times New Roman" pitchFamily="18" charset="0"/>
              </a:rPr>
              <a:t>SSP methods often predict regions of proteins to have different protein structural classes, e.g., one region may be predicted to contain only alpha helices and another to contain only beta sheets suggesting likely domain structure (e.g., an all </a:t>
            </a:r>
            <a:r>
              <a:rPr lang="en-US" sz="2800" smtClean="0">
                <a:latin typeface="Times New Roman" pitchFamily="18" charset="0"/>
                <a:sym typeface="Symbol" pitchFamily="18" charset="2"/>
              </a:rPr>
              <a:t>-</a:t>
            </a:r>
            <a:r>
              <a:rPr lang="en-US" sz="2800" smtClean="0">
                <a:latin typeface="Times New Roman" pitchFamily="18" charset="0"/>
              </a:rPr>
              <a:t>domain and an all </a:t>
            </a:r>
            <a:r>
              <a:rPr lang="en-US" sz="2800" smtClean="0">
                <a:latin typeface="Times New Roman" pitchFamily="18" charset="0"/>
                <a:sym typeface="Symbol" pitchFamily="18" charset="2"/>
              </a:rPr>
              <a:t>-</a:t>
            </a:r>
            <a:r>
              <a:rPr lang="en-US" sz="2800" smtClean="0">
                <a:latin typeface="Times New Roman" pitchFamily="18" charset="0"/>
              </a:rPr>
              <a:t>domain)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990600"/>
          </a:xfrm>
        </p:spPr>
        <p:txBody>
          <a:bodyPr/>
          <a:lstStyle/>
          <a:p>
            <a:pPr eaLnBrk="1" hangingPunct="1"/>
            <a:r>
              <a:rPr lang="en-US" b="1" smtClean="0"/>
              <a:t>Identifying Domains</a:t>
            </a:r>
          </a:p>
        </p:txBody>
      </p:sp>
      <p:sp>
        <p:nvSpPr>
          <p:cNvPr id="34819" name="Rectangle 3"/>
          <p:cNvSpPr>
            <a:spLocks noGrp="1" noChangeArrowheads="1"/>
          </p:cNvSpPr>
          <p:nvPr>
            <p:ph type="body" idx="1"/>
          </p:nvPr>
        </p:nvSpPr>
        <p:spPr>
          <a:xfrm>
            <a:off x="381000" y="990600"/>
            <a:ext cx="8534400" cy="5867400"/>
          </a:xfrm>
        </p:spPr>
        <p:txBody>
          <a:bodyPr/>
          <a:lstStyle/>
          <a:p>
            <a:pPr marL="282575" indent="-282575" eaLnBrk="1" hangingPunct="1">
              <a:lnSpc>
                <a:spcPct val="90000"/>
              </a:lnSpc>
              <a:spcAft>
                <a:spcPct val="20000"/>
              </a:spcAft>
            </a:pPr>
            <a:r>
              <a:rPr lang="en-US" sz="2800" smtClean="0">
                <a:latin typeface="Times New Roman" pitchFamily="18" charset="0"/>
              </a:rPr>
              <a:t>If a sequence has been separated into domains, then it is very important to </a:t>
            </a:r>
            <a:r>
              <a:rPr lang="en-US" sz="2800" u="sng" smtClean="0">
                <a:latin typeface="Times New Roman" pitchFamily="18" charset="0"/>
              </a:rPr>
              <a:t>repeat</a:t>
            </a:r>
            <a:r>
              <a:rPr lang="en-US" sz="2800" smtClean="0">
                <a:latin typeface="Times New Roman" pitchFamily="18" charset="0"/>
              </a:rPr>
              <a:t> all the database searches and alignments using the domains separately.</a:t>
            </a:r>
          </a:p>
          <a:p>
            <a:pPr marL="282575" indent="-282575" eaLnBrk="1" hangingPunct="1">
              <a:lnSpc>
                <a:spcPct val="90000"/>
              </a:lnSpc>
              <a:spcAft>
                <a:spcPct val="20000"/>
              </a:spcAft>
            </a:pPr>
            <a:r>
              <a:rPr lang="en-US" sz="2800" smtClean="0">
                <a:latin typeface="Times New Roman" pitchFamily="18" charset="0"/>
              </a:rPr>
              <a:t>Searches with sequences containing several domains may not find all sub-homologies, particularly if the domains are abundant in the database (e.g. kinases, SH2 domains, etc.).</a:t>
            </a:r>
          </a:p>
          <a:p>
            <a:pPr marL="282575" indent="-282575" eaLnBrk="1" hangingPunct="1">
              <a:lnSpc>
                <a:spcPct val="90000"/>
              </a:lnSpc>
              <a:spcAft>
                <a:spcPct val="20000"/>
              </a:spcAft>
            </a:pPr>
            <a:r>
              <a:rPr lang="en-US" sz="2800" smtClean="0">
                <a:latin typeface="Times New Roman" pitchFamily="18" charset="0"/>
              </a:rPr>
              <a:t>There may also be "hidden" domains, e.g., if there is a stretch of 80 AA with few homologues nested in between a kinase and an SH2 domain, then one may miss matches found when searching the whole sequence against a database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405</Words>
  <Application>Microsoft Office PowerPoint</Application>
  <PresentationFormat>On-screen Show (4:3)</PresentationFormat>
  <Paragraphs>24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Identifying Domains</vt:lpstr>
      <vt:lpstr>Identifying Domains</vt:lpstr>
      <vt:lpstr>Identifying Domains</vt:lpstr>
      <vt:lpstr>Identifying Domains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Domains</dc:title>
  <dc:creator>user</dc:creator>
  <cp:lastModifiedBy>user</cp:lastModifiedBy>
  <cp:revision>1</cp:revision>
  <dcterms:created xsi:type="dcterms:W3CDTF">2016-03-31T07:12:25Z</dcterms:created>
  <dcterms:modified xsi:type="dcterms:W3CDTF">2016-03-31T07:12:56Z</dcterms:modified>
</cp:coreProperties>
</file>