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89" r:id="rId4"/>
    <p:sldId id="273" r:id="rId5"/>
    <p:sldId id="290" r:id="rId6"/>
    <p:sldId id="291" r:id="rId7"/>
    <p:sldId id="292" r:id="rId8"/>
    <p:sldId id="274" r:id="rId9"/>
    <p:sldId id="275" r:id="rId10"/>
    <p:sldId id="293"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E74"/>
    <a:srgbClr val="E8F7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2848" autoAdjust="0"/>
  </p:normalViewPr>
  <p:slideViewPr>
    <p:cSldViewPr snapToGrid="0">
      <p:cViewPr varScale="1">
        <p:scale>
          <a:sx n="62" d="100"/>
          <a:sy n="62" d="100"/>
        </p:scale>
        <p:origin x="86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20120-AA79-4B22-A988-0F197C0D8926}" type="datetimeFigureOut">
              <a:rPr lang="en-US" smtClean="0"/>
              <a:t>6/13/2023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86AED-D633-4359-8229-1219F6B16DD3}" type="slidenum">
              <a:rPr lang="en-US" smtClean="0"/>
              <a:t>‹#›</a:t>
            </a:fld>
            <a:endParaRPr lang="en-US" dirty="0"/>
          </a:p>
        </p:txBody>
      </p:sp>
    </p:spTree>
    <p:extLst>
      <p:ext uri="{BB962C8B-B14F-4D97-AF65-F5344CB8AC3E}">
        <p14:creationId xmlns:p14="http://schemas.microsoft.com/office/powerpoint/2010/main" val="1527245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486AED-D633-4359-8229-1219F6B16DD3}" type="slidenum">
              <a:rPr lang="en-US" smtClean="0"/>
              <a:t>2</a:t>
            </a:fld>
            <a:endParaRPr lang="en-US" dirty="0"/>
          </a:p>
        </p:txBody>
      </p:sp>
    </p:spTree>
    <p:extLst>
      <p:ext uri="{BB962C8B-B14F-4D97-AF65-F5344CB8AC3E}">
        <p14:creationId xmlns:p14="http://schemas.microsoft.com/office/powerpoint/2010/main" val="2163547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E026-0128-4949-8D9F-AE8CDCE578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C6944F-9680-4351-BB39-B935C84B4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8B73A7-840F-4D77-9D22-A966FE9FB08F}"/>
              </a:ext>
            </a:extLst>
          </p:cNvPr>
          <p:cNvSpPr>
            <a:spLocks noGrp="1"/>
          </p:cNvSpPr>
          <p:nvPr>
            <p:ph type="dt" sz="half" idx="10"/>
          </p:nvPr>
        </p:nvSpPr>
        <p:spPr/>
        <p:txBody>
          <a:bodyPr/>
          <a:lstStyle/>
          <a:p>
            <a:fld id="{1B3F582B-61F4-43FB-B422-E8844DA29A7E}" type="datetime1">
              <a:rPr lang="en-US" smtClean="0"/>
              <a:t>6/13/2023</a:t>
            </a:fld>
            <a:endParaRPr lang="en-US" dirty="0"/>
          </a:p>
        </p:txBody>
      </p:sp>
      <p:sp>
        <p:nvSpPr>
          <p:cNvPr id="5" name="Footer Placeholder 4">
            <a:extLst>
              <a:ext uri="{FF2B5EF4-FFF2-40B4-BE49-F238E27FC236}">
                <a16:creationId xmlns:a16="http://schemas.microsoft.com/office/drawing/2014/main" id="{FF8CA798-FAC7-43F5-BC7C-11D441602DD3}"/>
              </a:ext>
            </a:extLst>
          </p:cNvPr>
          <p:cNvSpPr>
            <a:spLocks noGrp="1"/>
          </p:cNvSpPr>
          <p:nvPr>
            <p:ph type="ftr" sz="quarter" idx="11"/>
          </p:nvPr>
        </p:nvSpPr>
        <p:spPr/>
        <p:txBody>
          <a:bodyPr/>
          <a:lstStyle/>
          <a:p>
            <a:r>
              <a:rPr lang="en-US" dirty="0"/>
              <a:t>Confidential and Proprietary. ©2023 UST Inc</a:t>
            </a:r>
          </a:p>
        </p:txBody>
      </p:sp>
      <p:sp>
        <p:nvSpPr>
          <p:cNvPr id="6" name="Slide Number Placeholder 5">
            <a:extLst>
              <a:ext uri="{FF2B5EF4-FFF2-40B4-BE49-F238E27FC236}">
                <a16:creationId xmlns:a16="http://schemas.microsoft.com/office/drawing/2014/main" id="{37835739-4649-405A-B965-D8E3A9295176}"/>
              </a:ext>
            </a:extLst>
          </p:cNvPr>
          <p:cNvSpPr>
            <a:spLocks noGrp="1"/>
          </p:cNvSpPr>
          <p:nvPr>
            <p:ph type="sldNum" sz="quarter" idx="12"/>
          </p:nvPr>
        </p:nvSpPr>
        <p:spPr/>
        <p:txBody>
          <a:bodyPr/>
          <a:lstStyle/>
          <a:p>
            <a:fld id="{DF8A5812-A045-4ED1-AE09-1BD5E4DDFA3C}" type="slidenum">
              <a:rPr lang="en-US" smtClean="0"/>
              <a:t>‹#›</a:t>
            </a:fld>
            <a:endParaRPr lang="en-US" dirty="0"/>
          </a:p>
        </p:txBody>
      </p:sp>
    </p:spTree>
    <p:extLst>
      <p:ext uri="{BB962C8B-B14F-4D97-AF65-F5344CB8AC3E}">
        <p14:creationId xmlns:p14="http://schemas.microsoft.com/office/powerpoint/2010/main" val="2580015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6BAE-660A-4400-88B4-1867431CC7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11095F-035F-4C44-923C-94B4F64FF93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BF551-8868-4351-8207-CAE07A2576A2}"/>
              </a:ext>
            </a:extLst>
          </p:cNvPr>
          <p:cNvSpPr>
            <a:spLocks noGrp="1"/>
          </p:cNvSpPr>
          <p:nvPr>
            <p:ph type="dt" sz="half" idx="10"/>
          </p:nvPr>
        </p:nvSpPr>
        <p:spPr/>
        <p:txBody>
          <a:bodyPr/>
          <a:lstStyle/>
          <a:p>
            <a:fld id="{963E7BB3-28D2-4525-8D35-2AE9A7251987}" type="datetime1">
              <a:rPr lang="en-US" smtClean="0"/>
              <a:t>6/13/2023</a:t>
            </a:fld>
            <a:endParaRPr lang="en-US" dirty="0"/>
          </a:p>
        </p:txBody>
      </p:sp>
      <p:sp>
        <p:nvSpPr>
          <p:cNvPr id="5" name="Footer Placeholder 4">
            <a:extLst>
              <a:ext uri="{FF2B5EF4-FFF2-40B4-BE49-F238E27FC236}">
                <a16:creationId xmlns:a16="http://schemas.microsoft.com/office/drawing/2014/main" id="{A0028A8B-24AD-4EA4-AA3D-4B0FB8217CAA}"/>
              </a:ext>
            </a:extLst>
          </p:cNvPr>
          <p:cNvSpPr>
            <a:spLocks noGrp="1"/>
          </p:cNvSpPr>
          <p:nvPr>
            <p:ph type="ftr" sz="quarter" idx="11"/>
          </p:nvPr>
        </p:nvSpPr>
        <p:spPr/>
        <p:txBody>
          <a:bodyPr/>
          <a:lstStyle/>
          <a:p>
            <a:r>
              <a:rPr lang="en-US" dirty="0"/>
              <a:t>Confidential and Proprietary. ©2023 UST Inc</a:t>
            </a:r>
          </a:p>
        </p:txBody>
      </p:sp>
      <p:sp>
        <p:nvSpPr>
          <p:cNvPr id="6" name="Slide Number Placeholder 5">
            <a:extLst>
              <a:ext uri="{FF2B5EF4-FFF2-40B4-BE49-F238E27FC236}">
                <a16:creationId xmlns:a16="http://schemas.microsoft.com/office/drawing/2014/main" id="{87DF1CAE-EE8C-457A-9282-279D27A6FC79}"/>
              </a:ext>
            </a:extLst>
          </p:cNvPr>
          <p:cNvSpPr>
            <a:spLocks noGrp="1"/>
          </p:cNvSpPr>
          <p:nvPr>
            <p:ph type="sldNum" sz="quarter" idx="12"/>
          </p:nvPr>
        </p:nvSpPr>
        <p:spPr/>
        <p:txBody>
          <a:bodyPr/>
          <a:lstStyle/>
          <a:p>
            <a:fld id="{DF8A5812-A045-4ED1-AE09-1BD5E4DDFA3C}" type="slidenum">
              <a:rPr lang="en-US" smtClean="0"/>
              <a:t>‹#›</a:t>
            </a:fld>
            <a:endParaRPr lang="en-US" dirty="0"/>
          </a:p>
        </p:txBody>
      </p:sp>
    </p:spTree>
    <p:extLst>
      <p:ext uri="{BB962C8B-B14F-4D97-AF65-F5344CB8AC3E}">
        <p14:creationId xmlns:p14="http://schemas.microsoft.com/office/powerpoint/2010/main" val="389025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1ED150-0B6A-498C-88FA-5EDDDB271E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0A7EC3-518E-4A37-9BF1-A096A417A5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64A98-B284-4E2F-905A-4C47A1C5F319}"/>
              </a:ext>
            </a:extLst>
          </p:cNvPr>
          <p:cNvSpPr>
            <a:spLocks noGrp="1"/>
          </p:cNvSpPr>
          <p:nvPr>
            <p:ph type="dt" sz="half" idx="10"/>
          </p:nvPr>
        </p:nvSpPr>
        <p:spPr/>
        <p:txBody>
          <a:bodyPr/>
          <a:lstStyle/>
          <a:p>
            <a:fld id="{E5E447F1-80F7-4740-A7DC-BEA0DA89D69E}" type="datetime1">
              <a:rPr lang="en-US" smtClean="0"/>
              <a:t>6/13/2023</a:t>
            </a:fld>
            <a:endParaRPr lang="en-US" dirty="0"/>
          </a:p>
        </p:txBody>
      </p:sp>
      <p:sp>
        <p:nvSpPr>
          <p:cNvPr id="5" name="Footer Placeholder 4">
            <a:extLst>
              <a:ext uri="{FF2B5EF4-FFF2-40B4-BE49-F238E27FC236}">
                <a16:creationId xmlns:a16="http://schemas.microsoft.com/office/drawing/2014/main" id="{1FE8947B-87FE-453A-BDC2-5433B2C3F05A}"/>
              </a:ext>
            </a:extLst>
          </p:cNvPr>
          <p:cNvSpPr>
            <a:spLocks noGrp="1"/>
          </p:cNvSpPr>
          <p:nvPr>
            <p:ph type="ftr" sz="quarter" idx="11"/>
          </p:nvPr>
        </p:nvSpPr>
        <p:spPr/>
        <p:txBody>
          <a:bodyPr/>
          <a:lstStyle/>
          <a:p>
            <a:r>
              <a:rPr lang="en-US" dirty="0"/>
              <a:t>Confidential and Proprietary. ©2023 UST Inc</a:t>
            </a:r>
          </a:p>
        </p:txBody>
      </p:sp>
      <p:sp>
        <p:nvSpPr>
          <p:cNvPr id="6" name="Slide Number Placeholder 5">
            <a:extLst>
              <a:ext uri="{FF2B5EF4-FFF2-40B4-BE49-F238E27FC236}">
                <a16:creationId xmlns:a16="http://schemas.microsoft.com/office/drawing/2014/main" id="{B05244FA-D209-4D5A-812E-45FC7F145622}"/>
              </a:ext>
            </a:extLst>
          </p:cNvPr>
          <p:cNvSpPr>
            <a:spLocks noGrp="1"/>
          </p:cNvSpPr>
          <p:nvPr>
            <p:ph type="sldNum" sz="quarter" idx="12"/>
          </p:nvPr>
        </p:nvSpPr>
        <p:spPr/>
        <p:txBody>
          <a:bodyPr/>
          <a:lstStyle/>
          <a:p>
            <a:fld id="{DF8A5812-A045-4ED1-AE09-1BD5E4DDFA3C}" type="slidenum">
              <a:rPr lang="en-US" smtClean="0"/>
              <a:t>‹#›</a:t>
            </a:fld>
            <a:endParaRPr lang="en-US" dirty="0"/>
          </a:p>
        </p:txBody>
      </p:sp>
    </p:spTree>
    <p:extLst>
      <p:ext uri="{BB962C8B-B14F-4D97-AF65-F5344CB8AC3E}">
        <p14:creationId xmlns:p14="http://schemas.microsoft.com/office/powerpoint/2010/main" val="374363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CE31-FFB0-434E-BCB1-C105FF5A4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3B5C1A-5C2C-4105-AFB7-0DE82CDD61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EB707-2057-49AE-A219-7BA925E14F0D}"/>
              </a:ext>
            </a:extLst>
          </p:cNvPr>
          <p:cNvSpPr>
            <a:spLocks noGrp="1"/>
          </p:cNvSpPr>
          <p:nvPr>
            <p:ph type="dt" sz="half" idx="10"/>
          </p:nvPr>
        </p:nvSpPr>
        <p:spPr/>
        <p:txBody>
          <a:bodyPr/>
          <a:lstStyle/>
          <a:p>
            <a:fld id="{030F8FC3-ABD5-40C1-9BAC-CCAEFF4533B6}" type="datetime1">
              <a:rPr lang="en-US" smtClean="0"/>
              <a:t>6/13/2023</a:t>
            </a:fld>
            <a:endParaRPr lang="en-US" dirty="0"/>
          </a:p>
        </p:txBody>
      </p:sp>
      <p:sp>
        <p:nvSpPr>
          <p:cNvPr id="5" name="Footer Placeholder 4">
            <a:extLst>
              <a:ext uri="{FF2B5EF4-FFF2-40B4-BE49-F238E27FC236}">
                <a16:creationId xmlns:a16="http://schemas.microsoft.com/office/drawing/2014/main" id="{4BA1F937-1F03-4BAB-93D1-C724A6D40D44}"/>
              </a:ext>
            </a:extLst>
          </p:cNvPr>
          <p:cNvSpPr>
            <a:spLocks noGrp="1"/>
          </p:cNvSpPr>
          <p:nvPr>
            <p:ph type="ftr" sz="quarter" idx="11"/>
          </p:nvPr>
        </p:nvSpPr>
        <p:spPr/>
        <p:txBody>
          <a:bodyPr/>
          <a:lstStyle/>
          <a:p>
            <a:r>
              <a:rPr lang="en-US" dirty="0"/>
              <a:t>Confidential and Proprietary. ©2023 UST Inc</a:t>
            </a:r>
          </a:p>
        </p:txBody>
      </p:sp>
      <p:sp>
        <p:nvSpPr>
          <p:cNvPr id="6" name="Slide Number Placeholder 5">
            <a:extLst>
              <a:ext uri="{FF2B5EF4-FFF2-40B4-BE49-F238E27FC236}">
                <a16:creationId xmlns:a16="http://schemas.microsoft.com/office/drawing/2014/main" id="{6A95FCAE-34FB-48A6-B867-198A44C99D7E}"/>
              </a:ext>
            </a:extLst>
          </p:cNvPr>
          <p:cNvSpPr>
            <a:spLocks noGrp="1"/>
          </p:cNvSpPr>
          <p:nvPr>
            <p:ph type="sldNum" sz="quarter" idx="12"/>
          </p:nvPr>
        </p:nvSpPr>
        <p:spPr/>
        <p:txBody>
          <a:bodyPr/>
          <a:lstStyle/>
          <a:p>
            <a:fld id="{DF8A5812-A045-4ED1-AE09-1BD5E4DDFA3C}" type="slidenum">
              <a:rPr lang="en-US" smtClean="0"/>
              <a:t>‹#›</a:t>
            </a:fld>
            <a:endParaRPr lang="en-US" dirty="0"/>
          </a:p>
        </p:txBody>
      </p:sp>
    </p:spTree>
    <p:extLst>
      <p:ext uri="{BB962C8B-B14F-4D97-AF65-F5344CB8AC3E}">
        <p14:creationId xmlns:p14="http://schemas.microsoft.com/office/powerpoint/2010/main" val="105312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1C3B-2DB1-498F-848B-19347B0D8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836DB2-6244-4858-ABCD-63953CE992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1EDF18-63BC-4D8B-A79B-22BA7A6B1D81}"/>
              </a:ext>
            </a:extLst>
          </p:cNvPr>
          <p:cNvSpPr>
            <a:spLocks noGrp="1"/>
          </p:cNvSpPr>
          <p:nvPr>
            <p:ph type="dt" sz="half" idx="10"/>
          </p:nvPr>
        </p:nvSpPr>
        <p:spPr/>
        <p:txBody>
          <a:bodyPr/>
          <a:lstStyle/>
          <a:p>
            <a:fld id="{CBE5B12F-19C6-4F44-8EAE-B494A85D6B1B}" type="datetime1">
              <a:rPr lang="en-US" smtClean="0"/>
              <a:t>6/13/2023</a:t>
            </a:fld>
            <a:endParaRPr lang="en-US" dirty="0"/>
          </a:p>
        </p:txBody>
      </p:sp>
      <p:sp>
        <p:nvSpPr>
          <p:cNvPr id="5" name="Footer Placeholder 4">
            <a:extLst>
              <a:ext uri="{FF2B5EF4-FFF2-40B4-BE49-F238E27FC236}">
                <a16:creationId xmlns:a16="http://schemas.microsoft.com/office/drawing/2014/main" id="{BC06695E-D082-4E1F-8193-09DA874145F4}"/>
              </a:ext>
            </a:extLst>
          </p:cNvPr>
          <p:cNvSpPr>
            <a:spLocks noGrp="1"/>
          </p:cNvSpPr>
          <p:nvPr>
            <p:ph type="ftr" sz="quarter" idx="11"/>
          </p:nvPr>
        </p:nvSpPr>
        <p:spPr/>
        <p:txBody>
          <a:bodyPr/>
          <a:lstStyle/>
          <a:p>
            <a:r>
              <a:rPr lang="en-US" dirty="0"/>
              <a:t>Confidential and Proprietary. ©2023 UST Inc</a:t>
            </a:r>
          </a:p>
        </p:txBody>
      </p:sp>
      <p:sp>
        <p:nvSpPr>
          <p:cNvPr id="6" name="Slide Number Placeholder 5">
            <a:extLst>
              <a:ext uri="{FF2B5EF4-FFF2-40B4-BE49-F238E27FC236}">
                <a16:creationId xmlns:a16="http://schemas.microsoft.com/office/drawing/2014/main" id="{4C90E12D-697A-47DD-BAE9-3E06A92BE8CE}"/>
              </a:ext>
            </a:extLst>
          </p:cNvPr>
          <p:cNvSpPr>
            <a:spLocks noGrp="1"/>
          </p:cNvSpPr>
          <p:nvPr>
            <p:ph type="sldNum" sz="quarter" idx="12"/>
          </p:nvPr>
        </p:nvSpPr>
        <p:spPr/>
        <p:txBody>
          <a:bodyPr/>
          <a:lstStyle/>
          <a:p>
            <a:fld id="{DF8A5812-A045-4ED1-AE09-1BD5E4DDFA3C}" type="slidenum">
              <a:rPr lang="en-US" smtClean="0"/>
              <a:t>‹#›</a:t>
            </a:fld>
            <a:endParaRPr lang="en-US" dirty="0"/>
          </a:p>
        </p:txBody>
      </p:sp>
    </p:spTree>
    <p:extLst>
      <p:ext uri="{BB962C8B-B14F-4D97-AF65-F5344CB8AC3E}">
        <p14:creationId xmlns:p14="http://schemas.microsoft.com/office/powerpoint/2010/main" val="295793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ECFE-D684-4F4B-AAEF-46CAF2ED93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4ABD86-C6BB-48F6-A922-08D1C2A9AB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957880-2D3D-4C8C-992A-5BFF97AA5B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A3CC8F-4DEA-4514-9FBD-9418C6EB0933}"/>
              </a:ext>
            </a:extLst>
          </p:cNvPr>
          <p:cNvSpPr>
            <a:spLocks noGrp="1"/>
          </p:cNvSpPr>
          <p:nvPr>
            <p:ph type="dt" sz="half" idx="10"/>
          </p:nvPr>
        </p:nvSpPr>
        <p:spPr/>
        <p:txBody>
          <a:bodyPr/>
          <a:lstStyle/>
          <a:p>
            <a:fld id="{9DB515C0-CDD2-42EC-8B0A-C00814E20851}" type="datetime1">
              <a:rPr lang="en-US" smtClean="0"/>
              <a:t>6/13/2023</a:t>
            </a:fld>
            <a:endParaRPr lang="en-US" dirty="0"/>
          </a:p>
        </p:txBody>
      </p:sp>
      <p:sp>
        <p:nvSpPr>
          <p:cNvPr id="6" name="Footer Placeholder 5">
            <a:extLst>
              <a:ext uri="{FF2B5EF4-FFF2-40B4-BE49-F238E27FC236}">
                <a16:creationId xmlns:a16="http://schemas.microsoft.com/office/drawing/2014/main" id="{26C3D149-F63B-4BA4-8A88-790B1EBC1805}"/>
              </a:ext>
            </a:extLst>
          </p:cNvPr>
          <p:cNvSpPr>
            <a:spLocks noGrp="1"/>
          </p:cNvSpPr>
          <p:nvPr>
            <p:ph type="ftr" sz="quarter" idx="11"/>
          </p:nvPr>
        </p:nvSpPr>
        <p:spPr/>
        <p:txBody>
          <a:bodyPr/>
          <a:lstStyle/>
          <a:p>
            <a:r>
              <a:rPr lang="en-US" dirty="0"/>
              <a:t>Confidential and Proprietary. ©2023 UST Inc</a:t>
            </a:r>
          </a:p>
        </p:txBody>
      </p:sp>
      <p:sp>
        <p:nvSpPr>
          <p:cNvPr id="7" name="Slide Number Placeholder 6">
            <a:extLst>
              <a:ext uri="{FF2B5EF4-FFF2-40B4-BE49-F238E27FC236}">
                <a16:creationId xmlns:a16="http://schemas.microsoft.com/office/drawing/2014/main" id="{C87F56F6-8413-489C-89E2-FF3E2CE135D7}"/>
              </a:ext>
            </a:extLst>
          </p:cNvPr>
          <p:cNvSpPr>
            <a:spLocks noGrp="1"/>
          </p:cNvSpPr>
          <p:nvPr>
            <p:ph type="sldNum" sz="quarter" idx="12"/>
          </p:nvPr>
        </p:nvSpPr>
        <p:spPr/>
        <p:txBody>
          <a:bodyPr/>
          <a:lstStyle/>
          <a:p>
            <a:fld id="{DF8A5812-A045-4ED1-AE09-1BD5E4DDFA3C}" type="slidenum">
              <a:rPr lang="en-US" smtClean="0"/>
              <a:t>‹#›</a:t>
            </a:fld>
            <a:endParaRPr lang="en-US" dirty="0"/>
          </a:p>
        </p:txBody>
      </p:sp>
    </p:spTree>
    <p:extLst>
      <p:ext uri="{BB962C8B-B14F-4D97-AF65-F5344CB8AC3E}">
        <p14:creationId xmlns:p14="http://schemas.microsoft.com/office/powerpoint/2010/main" val="91804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B398-A2F7-4014-8169-25F6D8B46F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6DF698-27A4-4910-9AB4-91DFD4A33B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9099FF-D931-464D-8150-9D3761C6682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78FF7E-4E7A-48F9-B1D9-17CEF36506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D00DCA9-C6D4-4D8E-B3B1-A582A4EB47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950D52-241A-4EBC-9C06-A75A9F70C22A}"/>
              </a:ext>
            </a:extLst>
          </p:cNvPr>
          <p:cNvSpPr>
            <a:spLocks noGrp="1"/>
          </p:cNvSpPr>
          <p:nvPr>
            <p:ph type="dt" sz="half" idx="10"/>
          </p:nvPr>
        </p:nvSpPr>
        <p:spPr/>
        <p:txBody>
          <a:bodyPr/>
          <a:lstStyle/>
          <a:p>
            <a:fld id="{2DB6A8FA-0547-498F-B3C5-D38936DC29CC}" type="datetime1">
              <a:rPr lang="en-US" smtClean="0"/>
              <a:t>6/13/2023</a:t>
            </a:fld>
            <a:endParaRPr lang="en-US" dirty="0"/>
          </a:p>
        </p:txBody>
      </p:sp>
      <p:sp>
        <p:nvSpPr>
          <p:cNvPr id="8" name="Footer Placeholder 7">
            <a:extLst>
              <a:ext uri="{FF2B5EF4-FFF2-40B4-BE49-F238E27FC236}">
                <a16:creationId xmlns:a16="http://schemas.microsoft.com/office/drawing/2014/main" id="{1043B68B-7F8B-4F81-9390-A1E1603C13FA}"/>
              </a:ext>
            </a:extLst>
          </p:cNvPr>
          <p:cNvSpPr>
            <a:spLocks noGrp="1"/>
          </p:cNvSpPr>
          <p:nvPr>
            <p:ph type="ftr" sz="quarter" idx="11"/>
          </p:nvPr>
        </p:nvSpPr>
        <p:spPr/>
        <p:txBody>
          <a:bodyPr/>
          <a:lstStyle/>
          <a:p>
            <a:r>
              <a:rPr lang="en-US" dirty="0"/>
              <a:t>Confidential and Proprietary. ©2023 UST Inc</a:t>
            </a:r>
          </a:p>
        </p:txBody>
      </p:sp>
      <p:sp>
        <p:nvSpPr>
          <p:cNvPr id="9" name="Slide Number Placeholder 8">
            <a:extLst>
              <a:ext uri="{FF2B5EF4-FFF2-40B4-BE49-F238E27FC236}">
                <a16:creationId xmlns:a16="http://schemas.microsoft.com/office/drawing/2014/main" id="{B1363BAE-D194-40D7-A01A-20C0B76E8DE9}"/>
              </a:ext>
            </a:extLst>
          </p:cNvPr>
          <p:cNvSpPr>
            <a:spLocks noGrp="1"/>
          </p:cNvSpPr>
          <p:nvPr>
            <p:ph type="sldNum" sz="quarter" idx="12"/>
          </p:nvPr>
        </p:nvSpPr>
        <p:spPr/>
        <p:txBody>
          <a:bodyPr/>
          <a:lstStyle/>
          <a:p>
            <a:fld id="{DF8A5812-A045-4ED1-AE09-1BD5E4DDFA3C}" type="slidenum">
              <a:rPr lang="en-US" smtClean="0"/>
              <a:t>‹#›</a:t>
            </a:fld>
            <a:endParaRPr lang="en-US" dirty="0"/>
          </a:p>
        </p:txBody>
      </p:sp>
    </p:spTree>
    <p:extLst>
      <p:ext uri="{BB962C8B-B14F-4D97-AF65-F5344CB8AC3E}">
        <p14:creationId xmlns:p14="http://schemas.microsoft.com/office/powerpoint/2010/main" val="101128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8B93-4946-46F6-B601-2269880A35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8F98C0-50A0-4747-BBC6-6CC8F40A4791}"/>
              </a:ext>
            </a:extLst>
          </p:cNvPr>
          <p:cNvSpPr>
            <a:spLocks noGrp="1"/>
          </p:cNvSpPr>
          <p:nvPr>
            <p:ph type="dt" sz="half" idx="10"/>
          </p:nvPr>
        </p:nvSpPr>
        <p:spPr/>
        <p:txBody>
          <a:bodyPr/>
          <a:lstStyle/>
          <a:p>
            <a:fld id="{B5EC49AD-2870-4928-8BDF-0D3D525FC051}" type="datetime1">
              <a:rPr lang="en-US" smtClean="0"/>
              <a:t>6/13/2023</a:t>
            </a:fld>
            <a:endParaRPr lang="en-US" dirty="0"/>
          </a:p>
        </p:txBody>
      </p:sp>
      <p:sp>
        <p:nvSpPr>
          <p:cNvPr id="4" name="Footer Placeholder 3">
            <a:extLst>
              <a:ext uri="{FF2B5EF4-FFF2-40B4-BE49-F238E27FC236}">
                <a16:creationId xmlns:a16="http://schemas.microsoft.com/office/drawing/2014/main" id="{33688484-A2E8-4E7B-A9B4-B1B38468AEE6}"/>
              </a:ext>
            </a:extLst>
          </p:cNvPr>
          <p:cNvSpPr>
            <a:spLocks noGrp="1"/>
          </p:cNvSpPr>
          <p:nvPr>
            <p:ph type="ftr" sz="quarter" idx="11"/>
          </p:nvPr>
        </p:nvSpPr>
        <p:spPr/>
        <p:txBody>
          <a:bodyPr/>
          <a:lstStyle/>
          <a:p>
            <a:r>
              <a:rPr lang="en-US" dirty="0"/>
              <a:t>Confidential and Proprietary. ©2023 UST Inc</a:t>
            </a:r>
          </a:p>
        </p:txBody>
      </p:sp>
      <p:sp>
        <p:nvSpPr>
          <p:cNvPr id="5" name="Slide Number Placeholder 4">
            <a:extLst>
              <a:ext uri="{FF2B5EF4-FFF2-40B4-BE49-F238E27FC236}">
                <a16:creationId xmlns:a16="http://schemas.microsoft.com/office/drawing/2014/main" id="{4507184F-B7BA-43F4-95E3-12F27A2061CD}"/>
              </a:ext>
            </a:extLst>
          </p:cNvPr>
          <p:cNvSpPr>
            <a:spLocks noGrp="1"/>
          </p:cNvSpPr>
          <p:nvPr>
            <p:ph type="sldNum" sz="quarter" idx="12"/>
          </p:nvPr>
        </p:nvSpPr>
        <p:spPr/>
        <p:txBody>
          <a:bodyPr/>
          <a:lstStyle/>
          <a:p>
            <a:fld id="{DF8A5812-A045-4ED1-AE09-1BD5E4DDFA3C}" type="slidenum">
              <a:rPr lang="en-US" smtClean="0"/>
              <a:t>‹#›</a:t>
            </a:fld>
            <a:endParaRPr lang="en-US" dirty="0"/>
          </a:p>
        </p:txBody>
      </p:sp>
    </p:spTree>
    <p:extLst>
      <p:ext uri="{BB962C8B-B14F-4D97-AF65-F5344CB8AC3E}">
        <p14:creationId xmlns:p14="http://schemas.microsoft.com/office/powerpoint/2010/main" val="231384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7A637-4A73-448B-912C-267959396A50}"/>
              </a:ext>
            </a:extLst>
          </p:cNvPr>
          <p:cNvSpPr>
            <a:spLocks noGrp="1"/>
          </p:cNvSpPr>
          <p:nvPr>
            <p:ph type="dt" sz="half" idx="10"/>
          </p:nvPr>
        </p:nvSpPr>
        <p:spPr/>
        <p:txBody>
          <a:bodyPr/>
          <a:lstStyle/>
          <a:p>
            <a:fld id="{46428F2F-8837-447A-BF0C-C5F7C3C3FDB6}" type="datetime1">
              <a:rPr lang="en-US" smtClean="0"/>
              <a:t>6/13/2023</a:t>
            </a:fld>
            <a:endParaRPr lang="en-US" dirty="0"/>
          </a:p>
        </p:txBody>
      </p:sp>
      <p:sp>
        <p:nvSpPr>
          <p:cNvPr id="3" name="Footer Placeholder 2">
            <a:extLst>
              <a:ext uri="{FF2B5EF4-FFF2-40B4-BE49-F238E27FC236}">
                <a16:creationId xmlns:a16="http://schemas.microsoft.com/office/drawing/2014/main" id="{076C8ADE-07CE-4792-991E-381DCA2ACCEF}"/>
              </a:ext>
            </a:extLst>
          </p:cNvPr>
          <p:cNvSpPr>
            <a:spLocks noGrp="1"/>
          </p:cNvSpPr>
          <p:nvPr>
            <p:ph type="ftr" sz="quarter" idx="11"/>
          </p:nvPr>
        </p:nvSpPr>
        <p:spPr/>
        <p:txBody>
          <a:bodyPr/>
          <a:lstStyle/>
          <a:p>
            <a:r>
              <a:rPr lang="en-US" dirty="0"/>
              <a:t>Confidential and Proprietary. ©2023 UST Inc</a:t>
            </a:r>
          </a:p>
        </p:txBody>
      </p:sp>
      <p:sp>
        <p:nvSpPr>
          <p:cNvPr id="4" name="Slide Number Placeholder 3">
            <a:extLst>
              <a:ext uri="{FF2B5EF4-FFF2-40B4-BE49-F238E27FC236}">
                <a16:creationId xmlns:a16="http://schemas.microsoft.com/office/drawing/2014/main" id="{3B1AE064-CDB3-4E50-84CE-422858695E25}"/>
              </a:ext>
            </a:extLst>
          </p:cNvPr>
          <p:cNvSpPr>
            <a:spLocks noGrp="1"/>
          </p:cNvSpPr>
          <p:nvPr>
            <p:ph type="sldNum" sz="quarter" idx="12"/>
          </p:nvPr>
        </p:nvSpPr>
        <p:spPr/>
        <p:txBody>
          <a:bodyPr/>
          <a:lstStyle/>
          <a:p>
            <a:fld id="{DF8A5812-A045-4ED1-AE09-1BD5E4DDFA3C}" type="slidenum">
              <a:rPr lang="en-US" smtClean="0"/>
              <a:t>‹#›</a:t>
            </a:fld>
            <a:endParaRPr lang="en-US" dirty="0"/>
          </a:p>
        </p:txBody>
      </p:sp>
    </p:spTree>
    <p:extLst>
      <p:ext uri="{BB962C8B-B14F-4D97-AF65-F5344CB8AC3E}">
        <p14:creationId xmlns:p14="http://schemas.microsoft.com/office/powerpoint/2010/main" val="2716705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844E-EFF9-43FE-8B28-01E59F1BD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3186CE-F298-4D83-ADD6-87C6AF1C5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AEB14B-7BF7-4913-A13E-149DBCF01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8B7968-A715-4B66-969E-97AAE1EEAC86}"/>
              </a:ext>
            </a:extLst>
          </p:cNvPr>
          <p:cNvSpPr>
            <a:spLocks noGrp="1"/>
          </p:cNvSpPr>
          <p:nvPr>
            <p:ph type="dt" sz="half" idx="10"/>
          </p:nvPr>
        </p:nvSpPr>
        <p:spPr/>
        <p:txBody>
          <a:bodyPr/>
          <a:lstStyle/>
          <a:p>
            <a:fld id="{ADC4A1D2-C1DA-46EE-82B4-C08E9B0C81B2}" type="datetime1">
              <a:rPr lang="en-US" smtClean="0"/>
              <a:t>6/13/2023</a:t>
            </a:fld>
            <a:endParaRPr lang="en-US" dirty="0"/>
          </a:p>
        </p:txBody>
      </p:sp>
      <p:sp>
        <p:nvSpPr>
          <p:cNvPr id="6" name="Footer Placeholder 5">
            <a:extLst>
              <a:ext uri="{FF2B5EF4-FFF2-40B4-BE49-F238E27FC236}">
                <a16:creationId xmlns:a16="http://schemas.microsoft.com/office/drawing/2014/main" id="{0F3BDCEB-AC42-40C9-80CF-9005675AEBDF}"/>
              </a:ext>
            </a:extLst>
          </p:cNvPr>
          <p:cNvSpPr>
            <a:spLocks noGrp="1"/>
          </p:cNvSpPr>
          <p:nvPr>
            <p:ph type="ftr" sz="quarter" idx="11"/>
          </p:nvPr>
        </p:nvSpPr>
        <p:spPr/>
        <p:txBody>
          <a:bodyPr/>
          <a:lstStyle/>
          <a:p>
            <a:r>
              <a:rPr lang="en-US" dirty="0"/>
              <a:t>Confidential and Proprietary. ©2023 UST Inc</a:t>
            </a:r>
          </a:p>
        </p:txBody>
      </p:sp>
      <p:sp>
        <p:nvSpPr>
          <p:cNvPr id="7" name="Slide Number Placeholder 6">
            <a:extLst>
              <a:ext uri="{FF2B5EF4-FFF2-40B4-BE49-F238E27FC236}">
                <a16:creationId xmlns:a16="http://schemas.microsoft.com/office/drawing/2014/main" id="{E34FE59F-08F5-4554-BBA9-2E587C196BDB}"/>
              </a:ext>
            </a:extLst>
          </p:cNvPr>
          <p:cNvSpPr>
            <a:spLocks noGrp="1"/>
          </p:cNvSpPr>
          <p:nvPr>
            <p:ph type="sldNum" sz="quarter" idx="12"/>
          </p:nvPr>
        </p:nvSpPr>
        <p:spPr/>
        <p:txBody>
          <a:bodyPr/>
          <a:lstStyle/>
          <a:p>
            <a:fld id="{DF8A5812-A045-4ED1-AE09-1BD5E4DDFA3C}" type="slidenum">
              <a:rPr lang="en-US" smtClean="0"/>
              <a:t>‹#›</a:t>
            </a:fld>
            <a:endParaRPr lang="en-US" dirty="0"/>
          </a:p>
        </p:txBody>
      </p:sp>
    </p:spTree>
    <p:extLst>
      <p:ext uri="{BB962C8B-B14F-4D97-AF65-F5344CB8AC3E}">
        <p14:creationId xmlns:p14="http://schemas.microsoft.com/office/powerpoint/2010/main" val="128845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B1B6-3CEC-4843-9D40-3F24703E0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479EFD-AD2A-4158-BE5C-3A4DF7C487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0814D95-F05E-460C-8CFC-871F1ABB3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5576F1-9216-405E-9ACF-2EDACA1DB97D}"/>
              </a:ext>
            </a:extLst>
          </p:cNvPr>
          <p:cNvSpPr>
            <a:spLocks noGrp="1"/>
          </p:cNvSpPr>
          <p:nvPr>
            <p:ph type="dt" sz="half" idx="10"/>
          </p:nvPr>
        </p:nvSpPr>
        <p:spPr/>
        <p:txBody>
          <a:bodyPr/>
          <a:lstStyle/>
          <a:p>
            <a:fld id="{F154C1A8-4C31-4B25-AD49-C377763D8275}" type="datetime1">
              <a:rPr lang="en-US" smtClean="0"/>
              <a:t>6/13/2023</a:t>
            </a:fld>
            <a:endParaRPr lang="en-US" dirty="0"/>
          </a:p>
        </p:txBody>
      </p:sp>
      <p:sp>
        <p:nvSpPr>
          <p:cNvPr id="6" name="Footer Placeholder 5">
            <a:extLst>
              <a:ext uri="{FF2B5EF4-FFF2-40B4-BE49-F238E27FC236}">
                <a16:creationId xmlns:a16="http://schemas.microsoft.com/office/drawing/2014/main" id="{64A9F890-2103-4D30-A794-7F5527B5BF40}"/>
              </a:ext>
            </a:extLst>
          </p:cNvPr>
          <p:cNvSpPr>
            <a:spLocks noGrp="1"/>
          </p:cNvSpPr>
          <p:nvPr>
            <p:ph type="ftr" sz="quarter" idx="11"/>
          </p:nvPr>
        </p:nvSpPr>
        <p:spPr/>
        <p:txBody>
          <a:bodyPr/>
          <a:lstStyle/>
          <a:p>
            <a:r>
              <a:rPr lang="en-US" dirty="0"/>
              <a:t>Confidential and Proprietary. ©2023 UST Inc</a:t>
            </a:r>
          </a:p>
        </p:txBody>
      </p:sp>
      <p:sp>
        <p:nvSpPr>
          <p:cNvPr id="7" name="Slide Number Placeholder 6">
            <a:extLst>
              <a:ext uri="{FF2B5EF4-FFF2-40B4-BE49-F238E27FC236}">
                <a16:creationId xmlns:a16="http://schemas.microsoft.com/office/drawing/2014/main" id="{31ED0764-EB00-49D3-B07A-0F920C26D9B4}"/>
              </a:ext>
            </a:extLst>
          </p:cNvPr>
          <p:cNvSpPr>
            <a:spLocks noGrp="1"/>
          </p:cNvSpPr>
          <p:nvPr>
            <p:ph type="sldNum" sz="quarter" idx="12"/>
          </p:nvPr>
        </p:nvSpPr>
        <p:spPr/>
        <p:txBody>
          <a:bodyPr/>
          <a:lstStyle/>
          <a:p>
            <a:fld id="{DF8A5812-A045-4ED1-AE09-1BD5E4DDFA3C}" type="slidenum">
              <a:rPr lang="en-US" smtClean="0"/>
              <a:t>‹#›</a:t>
            </a:fld>
            <a:endParaRPr lang="en-US" dirty="0"/>
          </a:p>
        </p:txBody>
      </p:sp>
    </p:spTree>
    <p:extLst>
      <p:ext uri="{BB962C8B-B14F-4D97-AF65-F5344CB8AC3E}">
        <p14:creationId xmlns:p14="http://schemas.microsoft.com/office/powerpoint/2010/main" val="297098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6B288-EE8D-4F73-BBBE-474217F39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40A298-7F92-448A-9084-ED1838E96B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C1677-46B3-43C2-9B82-CEA2B685E1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965D9-B7F1-48EA-9F4A-86E6CC34FFC5}" type="datetime1">
              <a:rPr lang="en-US" smtClean="0"/>
              <a:t>6/13/2023</a:t>
            </a:fld>
            <a:endParaRPr lang="en-US" dirty="0"/>
          </a:p>
        </p:txBody>
      </p:sp>
      <p:sp>
        <p:nvSpPr>
          <p:cNvPr id="5" name="Footer Placeholder 4">
            <a:extLst>
              <a:ext uri="{FF2B5EF4-FFF2-40B4-BE49-F238E27FC236}">
                <a16:creationId xmlns:a16="http://schemas.microsoft.com/office/drawing/2014/main" id="{62E90C75-21F5-4E67-AA46-68040B6E59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Confidential and Proprietary. ©2023 UST Inc</a:t>
            </a:r>
          </a:p>
        </p:txBody>
      </p:sp>
      <p:sp>
        <p:nvSpPr>
          <p:cNvPr id="6" name="Slide Number Placeholder 5">
            <a:extLst>
              <a:ext uri="{FF2B5EF4-FFF2-40B4-BE49-F238E27FC236}">
                <a16:creationId xmlns:a16="http://schemas.microsoft.com/office/drawing/2014/main" id="{FBBC99CC-2477-4E6E-AE9E-F3C9964A9A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A5812-A045-4ED1-AE09-1BD5E4DDFA3C}" type="slidenum">
              <a:rPr lang="en-US" smtClean="0"/>
              <a:t>‹#›</a:t>
            </a:fld>
            <a:endParaRPr lang="en-US" dirty="0"/>
          </a:p>
        </p:txBody>
      </p:sp>
    </p:spTree>
    <p:extLst>
      <p:ext uri="{BB962C8B-B14F-4D97-AF65-F5344CB8AC3E}">
        <p14:creationId xmlns:p14="http://schemas.microsoft.com/office/powerpoint/2010/main" val="3807045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amithamary.benny@ust.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10;&#10;Description automatically generated with medium confidence">
            <a:extLst>
              <a:ext uri="{FF2B5EF4-FFF2-40B4-BE49-F238E27FC236}">
                <a16:creationId xmlns:a16="http://schemas.microsoft.com/office/drawing/2014/main" id="{A076FDB5-768D-440F-B731-0FC2FF4CE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36" y="153414"/>
            <a:ext cx="823259" cy="889198"/>
          </a:xfrm>
          <a:prstGeom prst="rect">
            <a:avLst/>
          </a:prstGeom>
        </p:spPr>
      </p:pic>
      <p:sp>
        <p:nvSpPr>
          <p:cNvPr id="9" name="Title 1">
            <a:extLst>
              <a:ext uri="{FF2B5EF4-FFF2-40B4-BE49-F238E27FC236}">
                <a16:creationId xmlns:a16="http://schemas.microsoft.com/office/drawing/2014/main" id="{D4F180E9-AC6D-486F-97CC-E6777C1F6C6B}"/>
              </a:ext>
            </a:extLst>
          </p:cNvPr>
          <p:cNvSpPr>
            <a:spLocks noGrp="1"/>
          </p:cNvSpPr>
          <p:nvPr>
            <p:ph type="ctrTitle"/>
          </p:nvPr>
        </p:nvSpPr>
        <p:spPr>
          <a:xfrm>
            <a:off x="1771048" y="2107932"/>
            <a:ext cx="8114096" cy="1430795"/>
          </a:xfrm>
          <a:solidFill>
            <a:srgbClr val="006E74"/>
          </a:solidFill>
          <a:ln>
            <a:noFill/>
          </a:ln>
          <a:effectLst>
            <a:outerShdw blurRad="50800" dist="38100" dir="5400000" algn="t" rotWithShape="0">
              <a:prstClr val="black">
                <a:alpha val="40000"/>
              </a:prstClr>
            </a:outerShdw>
          </a:effectLst>
        </p:spPr>
        <p:txBody>
          <a:bodyPr anchor="ctr">
            <a:normAutofit/>
          </a:bodyPr>
          <a:lstStyle/>
          <a:p>
            <a:r>
              <a:rPr lang="en-US" sz="4400" b="1" dirty="0">
                <a:ln>
                  <a:solidFill>
                    <a:schemeClr val="bg1"/>
                  </a:solidFill>
                </a:ln>
                <a:solidFill>
                  <a:schemeClr val="bg1"/>
                </a:solidFill>
              </a:rPr>
              <a:t>Angular Service Worker-PWA</a:t>
            </a:r>
          </a:p>
        </p:txBody>
      </p:sp>
      <p:sp>
        <p:nvSpPr>
          <p:cNvPr id="14" name="Subtitle 2">
            <a:extLst>
              <a:ext uri="{FF2B5EF4-FFF2-40B4-BE49-F238E27FC236}">
                <a16:creationId xmlns:a16="http://schemas.microsoft.com/office/drawing/2014/main" id="{7DC39E1B-7A86-4955-987F-B61079128FB0}"/>
              </a:ext>
            </a:extLst>
          </p:cNvPr>
          <p:cNvSpPr>
            <a:spLocks noGrp="1"/>
          </p:cNvSpPr>
          <p:nvPr>
            <p:ph type="subTitle" idx="1"/>
          </p:nvPr>
        </p:nvSpPr>
        <p:spPr>
          <a:xfrm>
            <a:off x="467103" y="4509076"/>
            <a:ext cx="5028921" cy="1861795"/>
          </a:xfrm>
        </p:spPr>
        <p:txBody>
          <a:bodyPr anchor="ctr">
            <a:normAutofit/>
          </a:bodyPr>
          <a:lstStyle/>
          <a:p>
            <a:pPr algn="just"/>
            <a:r>
              <a:rPr lang="en-US" sz="2000" b="1" dirty="0"/>
              <a:t>AMITHA MARY BENNY(245166)</a:t>
            </a:r>
          </a:p>
          <a:p>
            <a:pPr algn="just"/>
            <a:r>
              <a:rPr lang="en-US" sz="2000" b="1" dirty="0"/>
              <a:t>ANIRUDH GOPALAKRISHNAN (245099)</a:t>
            </a:r>
          </a:p>
        </p:txBody>
      </p:sp>
      <p:pic>
        <p:nvPicPr>
          <p:cNvPr id="2050" name="Picture 2" descr="How to Convert an Angular App into a PWA">
            <a:extLst>
              <a:ext uri="{FF2B5EF4-FFF2-40B4-BE49-F238E27FC236}">
                <a16:creationId xmlns:a16="http://schemas.microsoft.com/office/drawing/2014/main" id="{9AE9C500-DB0F-43A9-A4E8-407EA3A91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7074" y="3657600"/>
            <a:ext cx="4924926" cy="3086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34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31DF-F883-4EB3-AA9C-94DC36644CCC}"/>
              </a:ext>
            </a:extLst>
          </p:cNvPr>
          <p:cNvSpPr>
            <a:spLocks noGrp="1"/>
          </p:cNvSpPr>
          <p:nvPr>
            <p:ph type="title"/>
          </p:nvPr>
        </p:nvSpPr>
        <p:spPr/>
        <p:txBody>
          <a:bodyPr>
            <a:normAutofit/>
          </a:bodyPr>
          <a:lstStyle/>
          <a:p>
            <a:r>
              <a:rPr lang="en-IN" sz="4800" b="1" dirty="0"/>
              <a:t>Disadvantages</a:t>
            </a:r>
            <a:endParaRPr lang="en-IN" sz="4800" dirty="0"/>
          </a:p>
        </p:txBody>
      </p:sp>
      <p:sp>
        <p:nvSpPr>
          <p:cNvPr id="3" name="Content Placeholder 2">
            <a:extLst>
              <a:ext uri="{FF2B5EF4-FFF2-40B4-BE49-F238E27FC236}">
                <a16:creationId xmlns:a16="http://schemas.microsoft.com/office/drawing/2014/main" id="{83911C79-4A01-4BFB-B84C-78DF1698AA7F}"/>
              </a:ext>
            </a:extLst>
          </p:cNvPr>
          <p:cNvSpPr>
            <a:spLocks noGrp="1"/>
          </p:cNvSpPr>
          <p:nvPr>
            <p:ph idx="1"/>
          </p:nvPr>
        </p:nvSpPr>
        <p:spPr>
          <a:xfrm>
            <a:off x="838200" y="1690688"/>
            <a:ext cx="10515600" cy="4486275"/>
          </a:xfrm>
        </p:spPr>
        <p:txBody>
          <a:bodyPr>
            <a:normAutofit/>
          </a:bodyPr>
          <a:lstStyle/>
          <a:p>
            <a:pPr algn="just">
              <a:lnSpc>
                <a:spcPct val="150000"/>
              </a:lnSpc>
            </a:pPr>
            <a:r>
              <a:rPr lang="en-IN" sz="2400" b="0" i="0" dirty="0">
                <a:solidFill>
                  <a:srgbClr val="374151"/>
                </a:solidFill>
                <a:effectLst/>
              </a:rPr>
              <a:t>Increased Complexity</a:t>
            </a:r>
          </a:p>
          <a:p>
            <a:pPr algn="just">
              <a:lnSpc>
                <a:spcPct val="150000"/>
              </a:lnSpc>
            </a:pPr>
            <a:r>
              <a:rPr lang="en-IN" sz="2400" b="0" i="0" dirty="0">
                <a:solidFill>
                  <a:srgbClr val="374151"/>
                </a:solidFill>
                <a:effectLst/>
              </a:rPr>
              <a:t>Limited Browser Support</a:t>
            </a:r>
          </a:p>
          <a:p>
            <a:pPr algn="just">
              <a:lnSpc>
                <a:spcPct val="150000"/>
              </a:lnSpc>
            </a:pPr>
            <a:r>
              <a:rPr lang="en-IN" sz="2400" b="0" i="0" dirty="0">
                <a:solidFill>
                  <a:srgbClr val="374151"/>
                </a:solidFill>
                <a:effectLst/>
              </a:rPr>
              <a:t>Cache Management</a:t>
            </a:r>
          </a:p>
          <a:p>
            <a:pPr algn="just">
              <a:lnSpc>
                <a:spcPct val="150000"/>
              </a:lnSpc>
            </a:pPr>
            <a:r>
              <a:rPr lang="en-US" sz="2400" b="0" i="0" dirty="0">
                <a:solidFill>
                  <a:srgbClr val="374151"/>
                </a:solidFill>
                <a:effectLst/>
              </a:rPr>
              <a:t>Increased Development and Maintenance Effort</a:t>
            </a:r>
            <a:endParaRPr lang="en-IN" sz="2400" dirty="0">
              <a:solidFill>
                <a:srgbClr val="374151"/>
              </a:solidFill>
            </a:endParaRPr>
          </a:p>
          <a:p>
            <a:pPr algn="just">
              <a:lnSpc>
                <a:spcPct val="150000"/>
              </a:lnSpc>
            </a:pPr>
            <a:r>
              <a:rPr lang="en-IN" sz="2400" b="0" i="0" dirty="0">
                <a:solidFill>
                  <a:srgbClr val="374151"/>
                </a:solidFill>
                <a:effectLst/>
              </a:rPr>
              <a:t>Limited Control Over Caching</a:t>
            </a:r>
          </a:p>
          <a:p>
            <a:pPr algn="just">
              <a:lnSpc>
                <a:spcPct val="150000"/>
              </a:lnSpc>
            </a:pPr>
            <a:r>
              <a:rPr lang="en-IN" sz="2400" b="0" i="0" dirty="0">
                <a:solidFill>
                  <a:srgbClr val="374151"/>
                </a:solidFill>
                <a:effectLst/>
              </a:rPr>
              <a:t>User Awareness and Adoption</a:t>
            </a:r>
            <a:endParaRPr lang="en-IN" sz="2400" dirty="0"/>
          </a:p>
        </p:txBody>
      </p:sp>
      <p:sp>
        <p:nvSpPr>
          <p:cNvPr id="4" name="Footer Placeholder 3">
            <a:extLst>
              <a:ext uri="{FF2B5EF4-FFF2-40B4-BE49-F238E27FC236}">
                <a16:creationId xmlns:a16="http://schemas.microsoft.com/office/drawing/2014/main" id="{ED7A3B9C-73EB-42E5-A314-5529B381E5C0}"/>
              </a:ext>
            </a:extLst>
          </p:cNvPr>
          <p:cNvSpPr>
            <a:spLocks noGrp="1"/>
          </p:cNvSpPr>
          <p:nvPr>
            <p:ph type="ftr" sz="quarter" idx="11"/>
          </p:nvPr>
        </p:nvSpPr>
        <p:spPr/>
        <p:txBody>
          <a:bodyPr/>
          <a:lstStyle/>
          <a:p>
            <a:r>
              <a:rPr lang="en-US" dirty="0"/>
              <a:t>Confidential and Proprietary. ©2023 UST Inc</a:t>
            </a:r>
          </a:p>
        </p:txBody>
      </p:sp>
      <p:sp>
        <p:nvSpPr>
          <p:cNvPr id="5" name="Slide Number Placeholder 4">
            <a:extLst>
              <a:ext uri="{FF2B5EF4-FFF2-40B4-BE49-F238E27FC236}">
                <a16:creationId xmlns:a16="http://schemas.microsoft.com/office/drawing/2014/main" id="{BAB20EA7-9896-4771-95AE-481630B1888E}"/>
              </a:ext>
            </a:extLst>
          </p:cNvPr>
          <p:cNvSpPr>
            <a:spLocks noGrp="1"/>
          </p:cNvSpPr>
          <p:nvPr>
            <p:ph type="sldNum" sz="quarter" idx="12"/>
          </p:nvPr>
        </p:nvSpPr>
        <p:spPr/>
        <p:txBody>
          <a:bodyPr/>
          <a:lstStyle/>
          <a:p>
            <a:fld id="{DF8A5812-A045-4ED1-AE09-1BD5E4DDFA3C}" type="slidenum">
              <a:rPr lang="en-US" smtClean="0"/>
              <a:t>10</a:t>
            </a:fld>
            <a:endParaRPr lang="en-US" dirty="0"/>
          </a:p>
        </p:txBody>
      </p:sp>
      <p:pic>
        <p:nvPicPr>
          <p:cNvPr id="6" name="Picture 5" descr="Shape&#10;&#10;Description automatically generated with medium confidence">
            <a:extLst>
              <a:ext uri="{FF2B5EF4-FFF2-40B4-BE49-F238E27FC236}">
                <a16:creationId xmlns:a16="http://schemas.microsoft.com/office/drawing/2014/main" id="{875B544B-8870-49E4-9651-C719FA5CA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Tree>
    <p:extLst>
      <p:ext uri="{BB962C8B-B14F-4D97-AF65-F5344CB8AC3E}">
        <p14:creationId xmlns:p14="http://schemas.microsoft.com/office/powerpoint/2010/main" val="20222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25" y="163644"/>
            <a:ext cx="1097000" cy="1184865"/>
          </a:xfrm>
          <a:prstGeom prst="rect">
            <a:avLst/>
          </a:prstGeom>
        </p:spPr>
      </p:pic>
      <p:sp>
        <p:nvSpPr>
          <p:cNvPr id="3" name="Rectangle 2">
            <a:extLst>
              <a:ext uri="{FF2B5EF4-FFF2-40B4-BE49-F238E27FC236}">
                <a16:creationId xmlns:a16="http://schemas.microsoft.com/office/drawing/2014/main" id="{FC4A4032-D3C5-48F7-B98F-6BDB7F57C24F}"/>
              </a:ext>
            </a:extLst>
          </p:cNvPr>
          <p:cNvSpPr/>
          <p:nvPr/>
        </p:nvSpPr>
        <p:spPr>
          <a:xfrm>
            <a:off x="1749076" y="1579418"/>
            <a:ext cx="10298545" cy="5278582"/>
          </a:xfrm>
          <a:prstGeom prst="rect">
            <a:avLst/>
          </a:prstGeom>
          <a:solidFill>
            <a:srgbClr val="006E74"/>
          </a:solidFill>
          <a:ln>
            <a:solidFill>
              <a:srgbClr val="006E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E5FB054-BEEE-44A9-81A9-060EEC36F220}"/>
              </a:ext>
            </a:extLst>
          </p:cNvPr>
          <p:cNvSpPr txBox="1"/>
          <p:nvPr/>
        </p:nvSpPr>
        <p:spPr>
          <a:xfrm>
            <a:off x="4705564" y="3276795"/>
            <a:ext cx="4421311" cy="1015663"/>
          </a:xfrm>
          <a:prstGeom prst="rect">
            <a:avLst/>
          </a:prstGeom>
          <a:noFill/>
        </p:spPr>
        <p:txBody>
          <a:bodyPr wrap="square" rtlCol="0">
            <a:spAutoFit/>
          </a:bodyPr>
          <a:lstStyle/>
          <a:p>
            <a:r>
              <a:rPr lang="en-US" sz="6000" b="1" dirty="0">
                <a:solidFill>
                  <a:schemeClr val="bg1"/>
                </a:solidFill>
              </a:rPr>
              <a:t>THANK YOU</a:t>
            </a:r>
          </a:p>
        </p:txBody>
      </p:sp>
      <p:sp>
        <p:nvSpPr>
          <p:cNvPr id="5" name="TextBox 4">
            <a:extLst>
              <a:ext uri="{FF2B5EF4-FFF2-40B4-BE49-F238E27FC236}">
                <a16:creationId xmlns:a16="http://schemas.microsoft.com/office/drawing/2014/main" id="{B5246F37-931C-43D0-8065-3F5E928122F6}"/>
              </a:ext>
            </a:extLst>
          </p:cNvPr>
          <p:cNvSpPr txBox="1"/>
          <p:nvPr/>
        </p:nvSpPr>
        <p:spPr>
          <a:xfrm>
            <a:off x="1869897" y="5989834"/>
            <a:ext cx="5671334" cy="923330"/>
          </a:xfrm>
          <a:prstGeom prst="rect">
            <a:avLst/>
          </a:prstGeom>
          <a:noFill/>
        </p:spPr>
        <p:txBody>
          <a:bodyPr wrap="square" rtlCol="0">
            <a:spAutoFit/>
          </a:bodyPr>
          <a:lstStyle/>
          <a:p>
            <a:r>
              <a:rPr lang="en-US" sz="1800" dirty="0">
                <a:solidFill>
                  <a:schemeClr val="bg1"/>
                </a:solidFill>
              </a:rPr>
              <a:t>Amitha Mary Benny (</a:t>
            </a:r>
            <a:r>
              <a:rPr lang="en-US" sz="1800" dirty="0">
                <a:solidFill>
                  <a:schemeClr val="bg1"/>
                </a:solidFill>
                <a:hlinkClick r:id="rId3">
                  <a:extLst>
                    <a:ext uri="{A12FA001-AC4F-418D-AE19-62706E023703}">
                      <ahyp:hlinkClr xmlns:ahyp="http://schemas.microsoft.com/office/drawing/2018/hyperlinkcolor" val="tx"/>
                    </a:ext>
                  </a:extLst>
                </a:hlinkClick>
              </a:rPr>
              <a:t>amithamary.benny@ust.com</a:t>
            </a:r>
            <a:r>
              <a:rPr lang="en-US" sz="1800" dirty="0">
                <a:solidFill>
                  <a:schemeClr val="bg1"/>
                </a:solidFill>
              </a:rPr>
              <a:t>)</a:t>
            </a:r>
          </a:p>
          <a:p>
            <a:r>
              <a:rPr lang="en-US" sz="1800" dirty="0">
                <a:solidFill>
                  <a:schemeClr val="bg1"/>
                </a:solidFill>
              </a:rPr>
              <a:t>Anirudh Gopalakrishnan(anirudh.g@ust.com)</a:t>
            </a:r>
          </a:p>
          <a:p>
            <a:endParaRPr lang="en-IN" dirty="0"/>
          </a:p>
        </p:txBody>
      </p:sp>
    </p:spTree>
    <p:extLst>
      <p:ext uri="{BB962C8B-B14F-4D97-AF65-F5344CB8AC3E}">
        <p14:creationId xmlns:p14="http://schemas.microsoft.com/office/powerpoint/2010/main" val="16455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dirty="0"/>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2</a:t>
            </a:fld>
            <a:endParaRPr lang="en-US" dirty="0"/>
          </a:p>
        </p:txBody>
      </p:sp>
      <p:sp>
        <p:nvSpPr>
          <p:cNvPr id="8" name="Title 1">
            <a:extLst>
              <a:ext uri="{FF2B5EF4-FFF2-40B4-BE49-F238E27FC236}">
                <a16:creationId xmlns:a16="http://schemas.microsoft.com/office/drawing/2014/main" id="{AAA721E1-E60F-46AB-9A19-17B411C3191F}"/>
              </a:ext>
            </a:extLst>
          </p:cNvPr>
          <p:cNvSpPr txBox="1">
            <a:spLocks/>
          </p:cNvSpPr>
          <p:nvPr/>
        </p:nvSpPr>
        <p:spPr>
          <a:xfrm>
            <a:off x="728179" y="25988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b="1" dirty="0"/>
              <a:t>What is service worker?</a:t>
            </a:r>
            <a:endParaRPr lang="en-IN" sz="4800" b="1" dirty="0"/>
          </a:p>
        </p:txBody>
      </p:sp>
      <p:sp>
        <p:nvSpPr>
          <p:cNvPr id="9" name="Content Placeholder 5">
            <a:extLst>
              <a:ext uri="{FF2B5EF4-FFF2-40B4-BE49-F238E27FC236}">
                <a16:creationId xmlns:a16="http://schemas.microsoft.com/office/drawing/2014/main" id="{D2519313-45FE-49DB-A745-7E0C306513C6}"/>
              </a:ext>
            </a:extLst>
          </p:cNvPr>
          <p:cNvSpPr txBox="1">
            <a:spLocks/>
          </p:cNvSpPr>
          <p:nvPr/>
        </p:nvSpPr>
        <p:spPr>
          <a:xfrm>
            <a:off x="838200" y="2615979"/>
            <a:ext cx="10515600" cy="35609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p>
        </p:txBody>
      </p:sp>
      <p:sp>
        <p:nvSpPr>
          <p:cNvPr id="3" name="TextBox 2">
            <a:extLst>
              <a:ext uri="{FF2B5EF4-FFF2-40B4-BE49-F238E27FC236}">
                <a16:creationId xmlns:a16="http://schemas.microsoft.com/office/drawing/2014/main" id="{DEACB893-C7CC-4913-8119-AE56E498D61F}"/>
              </a:ext>
            </a:extLst>
          </p:cNvPr>
          <p:cNvSpPr txBox="1"/>
          <p:nvPr/>
        </p:nvSpPr>
        <p:spPr>
          <a:xfrm>
            <a:off x="838200" y="2027882"/>
            <a:ext cx="10679130" cy="469359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Angular Service Worker is a powerful feature that brings offline capabilities, faster loading, and improved user experience to Angular applications.</a:t>
            </a:r>
          </a:p>
          <a:p>
            <a:pPr marL="342900" indent="-342900" algn="just">
              <a:lnSpc>
                <a:spcPct val="150000"/>
              </a:lnSpc>
              <a:buFont typeface="Arial" panose="020B0604020202020204" pitchFamily="34" charset="0"/>
              <a:buChar char="•"/>
            </a:pPr>
            <a:r>
              <a:rPr lang="en-US" sz="2400" dirty="0"/>
              <a:t>With Service Worker, you can cache static assets, such as HTML, CSS, and JavaScript files, as well as API responses, enabling your app to load quickly and function independently of the network.</a:t>
            </a:r>
          </a:p>
          <a:p>
            <a:pPr marL="342900" indent="-342900" algn="just">
              <a:lnSpc>
                <a:spcPct val="150000"/>
              </a:lnSpc>
              <a:buFont typeface="Arial" panose="020B0604020202020204" pitchFamily="34" charset="0"/>
              <a:buChar char="•"/>
            </a:pPr>
            <a:r>
              <a:rPr lang="en-US" sz="2400" dirty="0"/>
              <a:t>It enhances your Angular app by providing offline support, background synchronization, and the ability to create Progressive Web Apps (PWAs).</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endParaRPr lang="en-IN" sz="2300" dirty="0"/>
          </a:p>
        </p:txBody>
      </p:sp>
    </p:spTree>
    <p:extLst>
      <p:ext uri="{BB962C8B-B14F-4D97-AF65-F5344CB8AC3E}">
        <p14:creationId xmlns:p14="http://schemas.microsoft.com/office/powerpoint/2010/main" val="31321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9FFB-03D8-467C-8763-47D9287D4BE2}"/>
              </a:ext>
            </a:extLst>
          </p:cNvPr>
          <p:cNvSpPr>
            <a:spLocks noGrp="1"/>
          </p:cNvSpPr>
          <p:nvPr>
            <p:ph type="title"/>
          </p:nvPr>
        </p:nvSpPr>
        <p:spPr/>
        <p:txBody>
          <a:bodyPr>
            <a:normAutofit/>
          </a:bodyPr>
          <a:lstStyle/>
          <a:p>
            <a:r>
              <a:rPr lang="en-US" sz="4800" b="1" dirty="0"/>
              <a:t>Service Worker</a:t>
            </a:r>
            <a:endParaRPr lang="en-IN" sz="4800" dirty="0"/>
          </a:p>
        </p:txBody>
      </p:sp>
      <p:sp>
        <p:nvSpPr>
          <p:cNvPr id="3" name="Content Placeholder 2">
            <a:extLst>
              <a:ext uri="{FF2B5EF4-FFF2-40B4-BE49-F238E27FC236}">
                <a16:creationId xmlns:a16="http://schemas.microsoft.com/office/drawing/2014/main" id="{74A0C9BB-B966-4AEC-9991-D14AB5CD8C16}"/>
              </a:ext>
            </a:extLst>
          </p:cNvPr>
          <p:cNvSpPr>
            <a:spLocks noGrp="1"/>
          </p:cNvSpPr>
          <p:nvPr>
            <p:ph idx="1"/>
          </p:nvPr>
        </p:nvSpPr>
        <p:spPr/>
        <p:txBody>
          <a:bodyPr>
            <a:normAutofit/>
          </a:bodyPr>
          <a:lstStyle/>
          <a:p>
            <a:pPr algn="just">
              <a:lnSpc>
                <a:spcPct val="150000"/>
              </a:lnSpc>
            </a:pPr>
            <a:r>
              <a:rPr lang="en-US" sz="2400" dirty="0"/>
              <a:t>By incorporating Angular Service Worker, will be able to deliver more reliable and engaging experience to the users, regardless of their network conditions.</a:t>
            </a:r>
          </a:p>
          <a:p>
            <a:pPr algn="just">
              <a:lnSpc>
                <a:spcPct val="150000"/>
              </a:lnSpc>
            </a:pPr>
            <a:r>
              <a:rPr lang="en-US" sz="2400" dirty="0"/>
              <a:t>Service workers act as a proxy between the application and the network, intercepting network requests and enabling the application to respond to them. </a:t>
            </a:r>
            <a:endParaRPr lang="en-IN" sz="2400" dirty="0"/>
          </a:p>
        </p:txBody>
      </p:sp>
      <p:sp>
        <p:nvSpPr>
          <p:cNvPr id="4" name="Footer Placeholder 3">
            <a:extLst>
              <a:ext uri="{FF2B5EF4-FFF2-40B4-BE49-F238E27FC236}">
                <a16:creationId xmlns:a16="http://schemas.microsoft.com/office/drawing/2014/main" id="{5DA25E61-227A-4C91-A613-4A561417A450}"/>
              </a:ext>
            </a:extLst>
          </p:cNvPr>
          <p:cNvSpPr>
            <a:spLocks noGrp="1"/>
          </p:cNvSpPr>
          <p:nvPr>
            <p:ph type="ftr" sz="quarter" idx="11"/>
          </p:nvPr>
        </p:nvSpPr>
        <p:spPr/>
        <p:txBody>
          <a:bodyPr/>
          <a:lstStyle/>
          <a:p>
            <a:r>
              <a:rPr lang="en-US" dirty="0"/>
              <a:t>Confidential and Proprietary. ©2023 UST Inc</a:t>
            </a:r>
          </a:p>
        </p:txBody>
      </p:sp>
      <p:sp>
        <p:nvSpPr>
          <p:cNvPr id="5" name="Slide Number Placeholder 4">
            <a:extLst>
              <a:ext uri="{FF2B5EF4-FFF2-40B4-BE49-F238E27FC236}">
                <a16:creationId xmlns:a16="http://schemas.microsoft.com/office/drawing/2014/main" id="{69CA3A92-A428-49EC-BA10-356B069E5CBE}"/>
              </a:ext>
            </a:extLst>
          </p:cNvPr>
          <p:cNvSpPr>
            <a:spLocks noGrp="1"/>
          </p:cNvSpPr>
          <p:nvPr>
            <p:ph type="sldNum" sz="quarter" idx="12"/>
          </p:nvPr>
        </p:nvSpPr>
        <p:spPr/>
        <p:txBody>
          <a:bodyPr/>
          <a:lstStyle/>
          <a:p>
            <a:fld id="{DF8A5812-A045-4ED1-AE09-1BD5E4DDFA3C}" type="slidenum">
              <a:rPr lang="en-US" smtClean="0"/>
              <a:t>3</a:t>
            </a:fld>
            <a:endParaRPr lang="en-US" dirty="0"/>
          </a:p>
        </p:txBody>
      </p:sp>
      <p:pic>
        <p:nvPicPr>
          <p:cNvPr id="6" name="Picture 5" descr="Shape&#10;&#10;Description automatically generated with medium confidence">
            <a:extLst>
              <a:ext uri="{FF2B5EF4-FFF2-40B4-BE49-F238E27FC236}">
                <a16:creationId xmlns:a16="http://schemas.microsoft.com/office/drawing/2014/main" id="{55222C19-DEF7-4D43-B4FD-95EC32047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pic>
        <p:nvPicPr>
          <p:cNvPr id="7" name="Picture 2" descr="Service Worker - What SEOs Need to Know - searchVIU">
            <a:extLst>
              <a:ext uri="{FF2B5EF4-FFF2-40B4-BE49-F238E27FC236}">
                <a16:creationId xmlns:a16="http://schemas.microsoft.com/office/drawing/2014/main" id="{6629484E-AAAB-4557-B29D-9EFFB409E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204" y="4190521"/>
            <a:ext cx="5191617" cy="2224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37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dirty="0"/>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4</a:t>
            </a:fld>
            <a:endParaRPr lang="en-US" dirty="0"/>
          </a:p>
        </p:txBody>
      </p:sp>
      <p:sp>
        <p:nvSpPr>
          <p:cNvPr id="7" name="Title 1">
            <a:extLst>
              <a:ext uri="{FF2B5EF4-FFF2-40B4-BE49-F238E27FC236}">
                <a16:creationId xmlns:a16="http://schemas.microsoft.com/office/drawing/2014/main" id="{14FD8440-FF02-4827-8DC6-825CE77D1F68}"/>
              </a:ext>
            </a:extLst>
          </p:cNvPr>
          <p:cNvSpPr txBox="1">
            <a:spLocks/>
          </p:cNvSpPr>
          <p:nvPr/>
        </p:nvSpPr>
        <p:spPr>
          <a:xfrm>
            <a:off x="838200" y="108663"/>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b="1" dirty="0"/>
              <a:t>What is PWA?</a:t>
            </a:r>
            <a:endParaRPr lang="en-IN" sz="4800" b="1" dirty="0"/>
          </a:p>
        </p:txBody>
      </p:sp>
      <p:sp>
        <p:nvSpPr>
          <p:cNvPr id="8" name="Content Placeholder 2">
            <a:extLst>
              <a:ext uri="{FF2B5EF4-FFF2-40B4-BE49-F238E27FC236}">
                <a16:creationId xmlns:a16="http://schemas.microsoft.com/office/drawing/2014/main" id="{782A12A4-BE8D-4913-B03C-FAAF9695B257}"/>
              </a:ext>
            </a:extLst>
          </p:cNvPr>
          <p:cNvSpPr txBox="1">
            <a:spLocks/>
          </p:cNvSpPr>
          <p:nvPr/>
        </p:nvSpPr>
        <p:spPr>
          <a:xfrm>
            <a:off x="838200" y="2085655"/>
            <a:ext cx="10515600" cy="40913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fontAlgn="base">
              <a:lnSpc>
                <a:spcPct val="150000"/>
              </a:lnSpc>
              <a:buFont typeface="Wingdings" panose="05000000000000000000" pitchFamily="2" charset="2"/>
              <a:buChar char="q"/>
            </a:pPr>
            <a:r>
              <a:rPr lang="en-US" dirty="0"/>
              <a:t>In Angular, a Service Worker PWA (Progressive Web App) refers to the combination of a service worker and the concept of PWA.</a:t>
            </a:r>
          </a:p>
          <a:p>
            <a:pPr marL="342900" indent="-342900" algn="just" fontAlgn="base">
              <a:lnSpc>
                <a:spcPct val="150000"/>
              </a:lnSpc>
              <a:buFont typeface="Wingdings" panose="05000000000000000000" pitchFamily="2" charset="2"/>
              <a:buChar char="q"/>
            </a:pPr>
            <a:r>
              <a:rPr lang="en-US" dirty="0"/>
              <a:t>PWA is a web application that leverages modern web technologies to provide a more app-like experience to users. </a:t>
            </a:r>
          </a:p>
          <a:p>
            <a:pPr marL="342900" indent="-342900" algn="just" fontAlgn="base">
              <a:lnSpc>
                <a:spcPct val="150000"/>
              </a:lnSpc>
              <a:buFont typeface="Wingdings" panose="05000000000000000000" pitchFamily="2" charset="2"/>
              <a:buChar char="q"/>
            </a:pPr>
            <a:r>
              <a:rPr lang="en-US" dirty="0"/>
              <a:t>PWAs can be installed on a user's device, have an icon on the home screen, and can work offline.</a:t>
            </a:r>
          </a:p>
          <a:p>
            <a:pPr marL="342900" indent="-342900" algn="l" fontAlgn="base">
              <a:buFont typeface="Wingdings" panose="05000000000000000000" pitchFamily="2" charset="2"/>
              <a:buChar char="q"/>
            </a:pPr>
            <a:endParaRPr lang="en-US" dirty="0"/>
          </a:p>
          <a:p>
            <a:pPr marL="342900" indent="-342900" algn="l" fontAlgn="base">
              <a:buFont typeface="Wingdings" panose="05000000000000000000" pitchFamily="2" charset="2"/>
              <a:buChar char="q"/>
            </a:pPr>
            <a:endParaRPr lang="en-US" dirty="0"/>
          </a:p>
          <a:p>
            <a:pPr algn="l" fontAlgn="base"/>
            <a:endParaRPr lang="en-US" dirty="0"/>
          </a:p>
          <a:p>
            <a:pPr algn="l" fontAlgn="base"/>
            <a:endParaRPr lang="en-US" dirty="0">
              <a:solidFill>
                <a:srgbClr val="273239"/>
              </a:solidFill>
              <a:latin typeface="urw-din"/>
            </a:endParaRPr>
          </a:p>
          <a:p>
            <a:endParaRPr lang="en-IN" dirty="0"/>
          </a:p>
        </p:txBody>
      </p:sp>
      <p:pic>
        <p:nvPicPr>
          <p:cNvPr id="2052" name="Picture 4" descr="When Should You Use Progressive Web Apps?">
            <a:extLst>
              <a:ext uri="{FF2B5EF4-FFF2-40B4-BE49-F238E27FC236}">
                <a16:creationId xmlns:a16="http://schemas.microsoft.com/office/drawing/2014/main" id="{A31D2B0E-2F52-43C0-BFC6-D88B2347C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7291" y="-24705"/>
            <a:ext cx="3144709" cy="176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54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782C-A6D9-46C4-8569-69BBF85E4B09}"/>
              </a:ext>
            </a:extLst>
          </p:cNvPr>
          <p:cNvSpPr>
            <a:spLocks noGrp="1"/>
          </p:cNvSpPr>
          <p:nvPr>
            <p:ph type="title"/>
          </p:nvPr>
        </p:nvSpPr>
        <p:spPr>
          <a:xfrm>
            <a:off x="796760" y="403832"/>
            <a:ext cx="10413201" cy="783423"/>
          </a:xfrm>
        </p:spPr>
        <p:txBody>
          <a:bodyPr>
            <a:normAutofit/>
          </a:bodyPr>
          <a:lstStyle/>
          <a:p>
            <a:r>
              <a:rPr lang="en-US" sz="4800" b="1" dirty="0"/>
              <a:t>Architecture</a:t>
            </a:r>
            <a:endParaRPr lang="en-IN" sz="4800" b="1" dirty="0"/>
          </a:p>
        </p:txBody>
      </p:sp>
      <p:sp>
        <p:nvSpPr>
          <p:cNvPr id="4" name="Footer Placeholder 3">
            <a:extLst>
              <a:ext uri="{FF2B5EF4-FFF2-40B4-BE49-F238E27FC236}">
                <a16:creationId xmlns:a16="http://schemas.microsoft.com/office/drawing/2014/main" id="{6A4FEFBD-8919-46D7-949E-1F3274C0774E}"/>
              </a:ext>
            </a:extLst>
          </p:cNvPr>
          <p:cNvSpPr>
            <a:spLocks noGrp="1"/>
          </p:cNvSpPr>
          <p:nvPr>
            <p:ph type="ftr" sz="quarter" idx="11"/>
          </p:nvPr>
        </p:nvSpPr>
        <p:spPr/>
        <p:txBody>
          <a:bodyPr/>
          <a:lstStyle/>
          <a:p>
            <a:r>
              <a:rPr lang="en-US" dirty="0"/>
              <a:t>Confidential and Proprietary. ©2023 UST Inc</a:t>
            </a:r>
          </a:p>
        </p:txBody>
      </p:sp>
      <p:sp>
        <p:nvSpPr>
          <p:cNvPr id="5" name="Slide Number Placeholder 4">
            <a:extLst>
              <a:ext uri="{FF2B5EF4-FFF2-40B4-BE49-F238E27FC236}">
                <a16:creationId xmlns:a16="http://schemas.microsoft.com/office/drawing/2014/main" id="{A74C2A9D-ED90-40A7-A6A3-F6AE8CC69E8C}"/>
              </a:ext>
            </a:extLst>
          </p:cNvPr>
          <p:cNvSpPr>
            <a:spLocks noGrp="1"/>
          </p:cNvSpPr>
          <p:nvPr>
            <p:ph type="sldNum" sz="quarter" idx="12"/>
          </p:nvPr>
        </p:nvSpPr>
        <p:spPr/>
        <p:txBody>
          <a:bodyPr/>
          <a:lstStyle/>
          <a:p>
            <a:fld id="{DF8A5812-A045-4ED1-AE09-1BD5E4DDFA3C}" type="slidenum">
              <a:rPr lang="en-US" smtClean="0"/>
              <a:t>5</a:t>
            </a:fld>
            <a:endParaRPr lang="en-US" dirty="0"/>
          </a:p>
        </p:txBody>
      </p:sp>
      <p:pic>
        <p:nvPicPr>
          <p:cNvPr id="3074" name="Picture 2" descr="Angular PWA Service Worker Theory">
            <a:extLst>
              <a:ext uri="{FF2B5EF4-FFF2-40B4-BE49-F238E27FC236}">
                <a16:creationId xmlns:a16="http://schemas.microsoft.com/office/drawing/2014/main" id="{11E5C7DE-82DF-46DC-A43B-8419D8587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315" y="1027416"/>
            <a:ext cx="7598279" cy="58305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hape&#10;&#10;Description automatically generated with medium confidence">
            <a:extLst>
              <a:ext uri="{FF2B5EF4-FFF2-40B4-BE49-F238E27FC236}">
                <a16:creationId xmlns:a16="http://schemas.microsoft.com/office/drawing/2014/main" id="{9C1DDC15-E4C0-4379-9437-4BB0D3184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Tree>
    <p:extLst>
      <p:ext uri="{BB962C8B-B14F-4D97-AF65-F5344CB8AC3E}">
        <p14:creationId xmlns:p14="http://schemas.microsoft.com/office/powerpoint/2010/main" val="424915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13391-DB4F-4B2E-9833-6429D8946C23}"/>
              </a:ext>
            </a:extLst>
          </p:cNvPr>
          <p:cNvSpPr>
            <a:spLocks noGrp="1"/>
          </p:cNvSpPr>
          <p:nvPr>
            <p:ph type="title"/>
          </p:nvPr>
        </p:nvSpPr>
        <p:spPr>
          <a:xfrm>
            <a:off x="684196" y="0"/>
            <a:ext cx="10461859" cy="1207293"/>
          </a:xfrm>
        </p:spPr>
        <p:txBody>
          <a:bodyPr>
            <a:normAutofit/>
          </a:bodyPr>
          <a:lstStyle/>
          <a:p>
            <a:r>
              <a:rPr lang="en-US" sz="4800" b="1" dirty="0"/>
              <a:t>Working</a:t>
            </a:r>
            <a:endParaRPr lang="en-IN" sz="4800" b="1" dirty="0"/>
          </a:p>
        </p:txBody>
      </p:sp>
      <p:sp>
        <p:nvSpPr>
          <p:cNvPr id="3" name="Content Placeholder 2">
            <a:extLst>
              <a:ext uri="{FF2B5EF4-FFF2-40B4-BE49-F238E27FC236}">
                <a16:creationId xmlns:a16="http://schemas.microsoft.com/office/drawing/2014/main" id="{8618ECCF-C961-44CC-BDE8-22E9E321F932}"/>
              </a:ext>
            </a:extLst>
          </p:cNvPr>
          <p:cNvSpPr>
            <a:spLocks noGrp="1"/>
          </p:cNvSpPr>
          <p:nvPr>
            <p:ph idx="1"/>
          </p:nvPr>
        </p:nvSpPr>
        <p:spPr>
          <a:xfrm>
            <a:off x="684196" y="1010652"/>
            <a:ext cx="10769867" cy="5457525"/>
          </a:xfrm>
        </p:spPr>
        <p:txBody>
          <a:bodyPr>
            <a:noAutofit/>
          </a:bodyPr>
          <a:lstStyle/>
          <a:p>
            <a:pPr algn="just">
              <a:lnSpc>
                <a:spcPct val="170000"/>
              </a:lnSpc>
            </a:pPr>
            <a:r>
              <a:rPr lang="en-US" sz="2400" dirty="0">
                <a:solidFill>
                  <a:srgbClr val="0B0B0C"/>
                </a:solidFill>
              </a:rPr>
              <a:t>C</a:t>
            </a:r>
            <a:r>
              <a:rPr lang="en-US" sz="2400" b="0" i="0" dirty="0">
                <a:solidFill>
                  <a:srgbClr val="0B0B0C"/>
                </a:solidFill>
                <a:effectLst/>
              </a:rPr>
              <a:t>entral point of a PWA is a so-called Service Worker, which acts as a kind of proxy between the frontend and the backend. </a:t>
            </a:r>
          </a:p>
          <a:p>
            <a:pPr algn="just">
              <a:lnSpc>
                <a:spcPct val="170000"/>
              </a:lnSpc>
            </a:pPr>
            <a:r>
              <a:rPr lang="en-US" sz="2400" b="0" i="0" dirty="0">
                <a:solidFill>
                  <a:srgbClr val="0B0B0C"/>
                </a:solidFill>
                <a:effectLst/>
              </a:rPr>
              <a:t>With every request, this component checks whether </a:t>
            </a:r>
          </a:p>
          <a:p>
            <a:pPr marL="457200" indent="-457200" algn="just">
              <a:lnSpc>
                <a:spcPct val="170000"/>
              </a:lnSpc>
              <a:buAutoNum type="alphaLcParenR"/>
            </a:pPr>
            <a:r>
              <a:rPr lang="en-US" sz="2400" b="0" i="0" dirty="0">
                <a:solidFill>
                  <a:srgbClr val="0B0B0C"/>
                </a:solidFill>
                <a:effectLst/>
              </a:rPr>
              <a:t>you are online and </a:t>
            </a:r>
          </a:p>
          <a:p>
            <a:pPr marL="457200" indent="-457200" algn="just">
              <a:lnSpc>
                <a:spcPct val="170000"/>
              </a:lnSpc>
              <a:buAutoNum type="alphaLcParenR"/>
            </a:pPr>
            <a:r>
              <a:rPr lang="en-US" sz="2400" b="0" i="0" dirty="0">
                <a:solidFill>
                  <a:srgbClr val="0B0B0C"/>
                </a:solidFill>
                <a:effectLst/>
              </a:rPr>
              <a:t>new version of the page is available in the backend.</a:t>
            </a:r>
          </a:p>
          <a:p>
            <a:pPr algn="just">
              <a:lnSpc>
                <a:spcPct val="170000"/>
              </a:lnSpc>
            </a:pPr>
            <a:r>
              <a:rPr lang="en-US" sz="2400" dirty="0"/>
              <a:t>If you are offline or if there is no new version available, the service worker delivers the page as well as JavaScript, CSS and other web resources from the cache and the effective data from a browser-internal IndexDB.</a:t>
            </a:r>
            <a:endParaRPr lang="en-IN" sz="2400" dirty="0"/>
          </a:p>
        </p:txBody>
      </p:sp>
      <p:sp>
        <p:nvSpPr>
          <p:cNvPr id="4" name="Footer Placeholder 3">
            <a:extLst>
              <a:ext uri="{FF2B5EF4-FFF2-40B4-BE49-F238E27FC236}">
                <a16:creationId xmlns:a16="http://schemas.microsoft.com/office/drawing/2014/main" id="{FEC440FF-05E4-493B-8022-B3259C465C4F}"/>
              </a:ext>
            </a:extLst>
          </p:cNvPr>
          <p:cNvSpPr>
            <a:spLocks noGrp="1"/>
          </p:cNvSpPr>
          <p:nvPr>
            <p:ph type="ftr" sz="quarter" idx="11"/>
          </p:nvPr>
        </p:nvSpPr>
        <p:spPr/>
        <p:txBody>
          <a:bodyPr/>
          <a:lstStyle/>
          <a:p>
            <a:r>
              <a:rPr lang="en-US" dirty="0"/>
              <a:t>Confidential and Proprietary. ©2023 UST Inc</a:t>
            </a:r>
          </a:p>
        </p:txBody>
      </p:sp>
      <p:sp>
        <p:nvSpPr>
          <p:cNvPr id="5" name="Slide Number Placeholder 4">
            <a:extLst>
              <a:ext uri="{FF2B5EF4-FFF2-40B4-BE49-F238E27FC236}">
                <a16:creationId xmlns:a16="http://schemas.microsoft.com/office/drawing/2014/main" id="{1EACF406-19C9-4E3C-AB36-6F2E4DB8C02E}"/>
              </a:ext>
            </a:extLst>
          </p:cNvPr>
          <p:cNvSpPr>
            <a:spLocks noGrp="1"/>
          </p:cNvSpPr>
          <p:nvPr>
            <p:ph type="sldNum" sz="quarter" idx="12"/>
          </p:nvPr>
        </p:nvSpPr>
        <p:spPr/>
        <p:txBody>
          <a:bodyPr/>
          <a:lstStyle/>
          <a:p>
            <a:fld id="{DF8A5812-A045-4ED1-AE09-1BD5E4DDFA3C}" type="slidenum">
              <a:rPr lang="en-US" smtClean="0"/>
              <a:t>6</a:t>
            </a:fld>
            <a:endParaRPr lang="en-US" dirty="0"/>
          </a:p>
        </p:txBody>
      </p:sp>
      <p:pic>
        <p:nvPicPr>
          <p:cNvPr id="6" name="Picture 5" descr="Shape&#10;&#10;Description automatically generated with medium confidence">
            <a:extLst>
              <a:ext uri="{FF2B5EF4-FFF2-40B4-BE49-F238E27FC236}">
                <a16:creationId xmlns:a16="http://schemas.microsoft.com/office/drawing/2014/main" id="{EF83B541-28B4-4236-A358-7A2890AAB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Tree>
    <p:extLst>
      <p:ext uri="{BB962C8B-B14F-4D97-AF65-F5344CB8AC3E}">
        <p14:creationId xmlns:p14="http://schemas.microsoft.com/office/powerpoint/2010/main" val="141772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FE8C-F81C-4BCC-B351-EE817C3446E3}"/>
              </a:ext>
            </a:extLst>
          </p:cNvPr>
          <p:cNvSpPr>
            <a:spLocks noGrp="1"/>
          </p:cNvSpPr>
          <p:nvPr>
            <p:ph type="title"/>
          </p:nvPr>
        </p:nvSpPr>
        <p:spPr>
          <a:xfrm>
            <a:off x="838200" y="367531"/>
            <a:ext cx="10515600" cy="1325563"/>
          </a:xfrm>
        </p:spPr>
        <p:txBody>
          <a:bodyPr>
            <a:normAutofit/>
          </a:bodyPr>
          <a:lstStyle/>
          <a:p>
            <a:r>
              <a:rPr lang="en-US" sz="4800" b="1" dirty="0"/>
              <a:t>Service Worker PWA in Angular</a:t>
            </a:r>
            <a:endParaRPr lang="en-IN" sz="4800" b="1" dirty="0"/>
          </a:p>
        </p:txBody>
      </p:sp>
      <p:sp>
        <p:nvSpPr>
          <p:cNvPr id="3" name="Content Placeholder 2">
            <a:extLst>
              <a:ext uri="{FF2B5EF4-FFF2-40B4-BE49-F238E27FC236}">
                <a16:creationId xmlns:a16="http://schemas.microsoft.com/office/drawing/2014/main" id="{C20F8EE6-4C86-4E05-B061-FF07C1E123DB}"/>
              </a:ext>
            </a:extLst>
          </p:cNvPr>
          <p:cNvSpPr>
            <a:spLocks noGrp="1"/>
          </p:cNvSpPr>
          <p:nvPr>
            <p:ph idx="1"/>
          </p:nvPr>
        </p:nvSpPr>
        <p:spPr>
          <a:xfrm>
            <a:off x="838200" y="1896176"/>
            <a:ext cx="10885371" cy="4350619"/>
          </a:xfrm>
        </p:spPr>
        <p:txBody>
          <a:bodyPr>
            <a:normAutofit/>
          </a:bodyPr>
          <a:lstStyle/>
          <a:p>
            <a:pPr algn="just">
              <a:lnSpc>
                <a:spcPct val="150000"/>
              </a:lnSpc>
              <a:buFont typeface="Wingdings" panose="05000000000000000000" pitchFamily="2" charset="2"/>
              <a:buChar char="q"/>
            </a:pPr>
            <a:r>
              <a:rPr lang="en-US" sz="2600" dirty="0"/>
              <a:t>Install the Angular Service Worker package</a:t>
            </a:r>
            <a:endParaRPr lang="en-IN" sz="2600" dirty="0"/>
          </a:p>
          <a:p>
            <a:pPr marL="0" indent="0" algn="just">
              <a:lnSpc>
                <a:spcPct val="150000"/>
              </a:lnSpc>
              <a:buNone/>
            </a:pPr>
            <a:r>
              <a:rPr lang="en-IN" sz="2600" b="1" dirty="0"/>
              <a:t>                    ng add @angular/pwa</a:t>
            </a:r>
          </a:p>
          <a:p>
            <a:pPr algn="just">
              <a:lnSpc>
                <a:spcPct val="150000"/>
              </a:lnSpc>
              <a:buFont typeface="Wingdings" panose="05000000000000000000" pitchFamily="2" charset="2"/>
              <a:buChar char="q"/>
            </a:pPr>
            <a:r>
              <a:rPr lang="en-US" sz="2600" dirty="0"/>
              <a:t>Configure the service worker in the Angular application by modifying the </a:t>
            </a:r>
            <a:r>
              <a:rPr lang="en-US" sz="2600" b="1" dirty="0"/>
              <a:t>ngsw-config.json </a:t>
            </a:r>
            <a:r>
              <a:rPr lang="en-US" sz="2600" dirty="0"/>
              <a:t>file. This file specifies the static assets to cache, strategies for handling requests, and other options.</a:t>
            </a:r>
            <a:endParaRPr lang="en-IN" sz="2400" dirty="0"/>
          </a:p>
          <a:p>
            <a:pPr marL="0" indent="0">
              <a:lnSpc>
                <a:spcPct val="150000"/>
              </a:lnSpc>
              <a:buNone/>
            </a:pPr>
            <a:endParaRPr lang="en-IN" sz="2200" dirty="0"/>
          </a:p>
          <a:p>
            <a:pPr>
              <a:lnSpc>
                <a:spcPct val="150000"/>
              </a:lnSpc>
              <a:buFont typeface="Wingdings" panose="05000000000000000000" pitchFamily="2" charset="2"/>
              <a:buChar char="q"/>
            </a:pPr>
            <a:endParaRPr lang="en-US" dirty="0"/>
          </a:p>
        </p:txBody>
      </p:sp>
      <p:sp>
        <p:nvSpPr>
          <p:cNvPr id="4" name="Footer Placeholder 3">
            <a:extLst>
              <a:ext uri="{FF2B5EF4-FFF2-40B4-BE49-F238E27FC236}">
                <a16:creationId xmlns:a16="http://schemas.microsoft.com/office/drawing/2014/main" id="{A0841AB4-5CE1-45E8-BB14-726EC25CC6FE}"/>
              </a:ext>
            </a:extLst>
          </p:cNvPr>
          <p:cNvSpPr>
            <a:spLocks noGrp="1"/>
          </p:cNvSpPr>
          <p:nvPr>
            <p:ph type="ftr" sz="quarter" idx="11"/>
          </p:nvPr>
        </p:nvSpPr>
        <p:spPr/>
        <p:txBody>
          <a:bodyPr/>
          <a:lstStyle/>
          <a:p>
            <a:r>
              <a:rPr lang="en-US" dirty="0"/>
              <a:t>Confidential and Proprietary. ©2023 UST Inc</a:t>
            </a:r>
          </a:p>
        </p:txBody>
      </p:sp>
      <p:sp>
        <p:nvSpPr>
          <p:cNvPr id="5" name="Slide Number Placeholder 4">
            <a:extLst>
              <a:ext uri="{FF2B5EF4-FFF2-40B4-BE49-F238E27FC236}">
                <a16:creationId xmlns:a16="http://schemas.microsoft.com/office/drawing/2014/main" id="{72FBCFE7-F0CA-462B-9478-11BE34B209EE}"/>
              </a:ext>
            </a:extLst>
          </p:cNvPr>
          <p:cNvSpPr>
            <a:spLocks noGrp="1"/>
          </p:cNvSpPr>
          <p:nvPr>
            <p:ph type="sldNum" sz="quarter" idx="12"/>
          </p:nvPr>
        </p:nvSpPr>
        <p:spPr/>
        <p:txBody>
          <a:bodyPr/>
          <a:lstStyle/>
          <a:p>
            <a:fld id="{DF8A5812-A045-4ED1-AE09-1BD5E4DDFA3C}" type="slidenum">
              <a:rPr lang="en-US" smtClean="0"/>
              <a:t>7</a:t>
            </a:fld>
            <a:endParaRPr lang="en-US" dirty="0"/>
          </a:p>
        </p:txBody>
      </p:sp>
      <p:pic>
        <p:nvPicPr>
          <p:cNvPr id="11" name="Picture 10" descr="Shape&#10;&#10;Description automatically generated with medium confidence">
            <a:extLst>
              <a:ext uri="{FF2B5EF4-FFF2-40B4-BE49-F238E27FC236}">
                <a16:creationId xmlns:a16="http://schemas.microsoft.com/office/drawing/2014/main" id="{95C6AFB8-4396-4FC1-8B97-1B1DB1547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Tree>
    <p:extLst>
      <p:ext uri="{BB962C8B-B14F-4D97-AF65-F5344CB8AC3E}">
        <p14:creationId xmlns:p14="http://schemas.microsoft.com/office/powerpoint/2010/main" val="376540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dirty="0"/>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8</a:t>
            </a:fld>
            <a:endParaRPr lang="en-US" dirty="0"/>
          </a:p>
        </p:txBody>
      </p:sp>
      <p:sp>
        <p:nvSpPr>
          <p:cNvPr id="7" name="Title 1">
            <a:extLst>
              <a:ext uri="{FF2B5EF4-FFF2-40B4-BE49-F238E27FC236}">
                <a16:creationId xmlns:a16="http://schemas.microsoft.com/office/drawing/2014/main" id="{674EF16C-BB79-4E5B-B2CC-1233CDF4BC02}"/>
              </a:ext>
            </a:extLst>
          </p:cNvPr>
          <p:cNvSpPr txBox="1">
            <a:spLocks/>
          </p:cNvSpPr>
          <p:nvPr/>
        </p:nvSpPr>
        <p:spPr>
          <a:xfrm>
            <a:off x="838200" y="23037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b="1" dirty="0"/>
              <a:t>Service Worker PWA in Angular</a:t>
            </a:r>
            <a:endParaRPr lang="en-IN" sz="4800" b="1" dirty="0"/>
          </a:p>
        </p:txBody>
      </p:sp>
      <p:sp>
        <p:nvSpPr>
          <p:cNvPr id="8" name="Content Placeholder 2">
            <a:extLst>
              <a:ext uri="{FF2B5EF4-FFF2-40B4-BE49-F238E27FC236}">
                <a16:creationId xmlns:a16="http://schemas.microsoft.com/office/drawing/2014/main" id="{5F0B0353-8E26-414E-B3C8-5BFFD29E8A39}"/>
              </a:ext>
            </a:extLst>
          </p:cNvPr>
          <p:cNvSpPr txBox="1">
            <a:spLocks/>
          </p:cNvSpPr>
          <p:nvPr/>
        </p:nvSpPr>
        <p:spPr>
          <a:xfrm>
            <a:off x="838200" y="1982805"/>
            <a:ext cx="10515600" cy="41941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q"/>
            </a:pPr>
            <a:r>
              <a:rPr lang="en-US" sz="2400" dirty="0"/>
              <a:t>Register the service worker in the Angular application by adding the </a:t>
            </a:r>
            <a:r>
              <a:rPr lang="en-US" sz="2400" b="1" dirty="0"/>
              <a:t>ServiceWorkerModule</a:t>
            </a:r>
            <a:r>
              <a:rPr lang="en-US" sz="2400" dirty="0"/>
              <a:t> to the </a:t>
            </a:r>
            <a:r>
              <a:rPr lang="en-US" sz="2400" b="1" dirty="0"/>
              <a:t>AppModule</a:t>
            </a:r>
            <a:r>
              <a:rPr lang="en-US" sz="2400" dirty="0"/>
              <a:t> imports and calling the </a:t>
            </a:r>
            <a:r>
              <a:rPr lang="en-US" sz="2400" b="1" dirty="0"/>
              <a:t>ServiceWorkerModule.register() </a:t>
            </a:r>
            <a:r>
              <a:rPr lang="en-US" sz="2400" dirty="0"/>
              <a:t>method.</a:t>
            </a:r>
            <a:endParaRPr lang="en-US" dirty="0"/>
          </a:p>
          <a:p>
            <a:pPr marL="342900" indent="-342900" algn="just">
              <a:lnSpc>
                <a:spcPct val="150000"/>
              </a:lnSpc>
              <a:buFont typeface="Wingdings" panose="05000000000000000000" pitchFamily="2" charset="2"/>
              <a:buChar char="q"/>
            </a:pPr>
            <a:r>
              <a:rPr lang="en-US" dirty="0"/>
              <a:t>This allows users to access your application even when they are offline or have a weak network connection, making it more reliable and providing a better user experience.</a:t>
            </a:r>
            <a:endParaRPr lang="en-IN" dirty="0"/>
          </a:p>
        </p:txBody>
      </p:sp>
    </p:spTree>
    <p:extLst>
      <p:ext uri="{BB962C8B-B14F-4D97-AF65-F5344CB8AC3E}">
        <p14:creationId xmlns:p14="http://schemas.microsoft.com/office/powerpoint/2010/main" val="161313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dirty="0"/>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9</a:t>
            </a:fld>
            <a:endParaRPr lang="en-US" dirty="0"/>
          </a:p>
        </p:txBody>
      </p:sp>
      <p:sp>
        <p:nvSpPr>
          <p:cNvPr id="7" name="Title 3">
            <a:extLst>
              <a:ext uri="{FF2B5EF4-FFF2-40B4-BE49-F238E27FC236}">
                <a16:creationId xmlns:a16="http://schemas.microsoft.com/office/drawing/2014/main" id="{18D02BBB-C2EC-48A8-B821-86CEEAA0E961}"/>
              </a:ext>
            </a:extLst>
          </p:cNvPr>
          <p:cNvSpPr txBox="1">
            <a:spLocks/>
          </p:cNvSpPr>
          <p:nvPr/>
        </p:nvSpPr>
        <p:spPr>
          <a:xfrm>
            <a:off x="728179" y="949134"/>
            <a:ext cx="10515600" cy="132556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5200" b="1" dirty="0"/>
              <a:t>Advantages</a:t>
            </a:r>
            <a:br>
              <a:rPr lang="en-IN" dirty="0">
                <a:solidFill>
                  <a:srgbClr val="610B38"/>
                </a:solidFill>
                <a:latin typeface="erdana"/>
              </a:rPr>
            </a:br>
            <a:endParaRPr lang="en-IN" dirty="0"/>
          </a:p>
        </p:txBody>
      </p:sp>
      <p:sp>
        <p:nvSpPr>
          <p:cNvPr id="8" name="Content Placeholder 5">
            <a:extLst>
              <a:ext uri="{FF2B5EF4-FFF2-40B4-BE49-F238E27FC236}">
                <a16:creationId xmlns:a16="http://schemas.microsoft.com/office/drawing/2014/main" id="{462A4571-9B2A-4BB5-905A-FDD88B91A1AA}"/>
              </a:ext>
            </a:extLst>
          </p:cNvPr>
          <p:cNvSpPr txBox="1">
            <a:spLocks/>
          </p:cNvSpPr>
          <p:nvPr/>
        </p:nvSpPr>
        <p:spPr>
          <a:xfrm>
            <a:off x="1077501" y="2274697"/>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50000"/>
              </a:lnSpc>
              <a:buFont typeface="Arial" panose="020B0604020202020204" pitchFamily="34" charset="0"/>
              <a:buChar char="•"/>
            </a:pPr>
            <a:r>
              <a:rPr lang="en-IN" b="0" i="0" dirty="0">
                <a:solidFill>
                  <a:srgbClr val="374151"/>
                </a:solidFill>
                <a:effectLst/>
                <a:latin typeface="Söhne"/>
              </a:rPr>
              <a:t>Offline Support</a:t>
            </a:r>
          </a:p>
          <a:p>
            <a:pPr marL="342900" indent="-342900" algn="just">
              <a:lnSpc>
                <a:spcPct val="150000"/>
              </a:lnSpc>
              <a:buFont typeface="Arial" panose="020B0604020202020204" pitchFamily="34" charset="0"/>
              <a:buChar char="•"/>
            </a:pPr>
            <a:r>
              <a:rPr lang="en-IN" b="0" i="0" dirty="0">
                <a:solidFill>
                  <a:srgbClr val="374151"/>
                </a:solidFill>
                <a:effectLst/>
                <a:latin typeface="Söhne"/>
              </a:rPr>
              <a:t>Improved Performance</a:t>
            </a:r>
            <a:endParaRPr lang="en-US" b="0" i="0" dirty="0">
              <a:solidFill>
                <a:srgbClr val="374151"/>
              </a:solidFill>
              <a:effectLst/>
              <a:latin typeface="Söhne"/>
            </a:endParaRPr>
          </a:p>
          <a:p>
            <a:pPr marL="342900" indent="-342900" algn="just">
              <a:lnSpc>
                <a:spcPct val="150000"/>
              </a:lnSpc>
              <a:buFont typeface="Arial" panose="020B0604020202020204" pitchFamily="34" charset="0"/>
              <a:buChar char="•"/>
            </a:pPr>
            <a:r>
              <a:rPr lang="en-IN" b="0" i="0" dirty="0">
                <a:solidFill>
                  <a:srgbClr val="374151"/>
                </a:solidFill>
                <a:effectLst/>
                <a:latin typeface="Söhne"/>
              </a:rPr>
              <a:t>Background Updates</a:t>
            </a:r>
          </a:p>
          <a:p>
            <a:pPr marL="342900" indent="-342900" algn="just">
              <a:lnSpc>
                <a:spcPct val="150000"/>
              </a:lnSpc>
              <a:buFont typeface="Arial" panose="020B0604020202020204" pitchFamily="34" charset="0"/>
              <a:buChar char="•"/>
            </a:pPr>
            <a:r>
              <a:rPr lang="en-IN" b="0" i="0" dirty="0">
                <a:solidFill>
                  <a:srgbClr val="374151"/>
                </a:solidFill>
                <a:effectLst/>
                <a:latin typeface="Söhne"/>
              </a:rPr>
              <a:t>Push Notifications</a:t>
            </a:r>
            <a:endParaRPr lang="en-US" dirty="0"/>
          </a:p>
          <a:p>
            <a:pPr marL="342900" indent="-342900" algn="just">
              <a:lnSpc>
                <a:spcPct val="150000"/>
              </a:lnSpc>
              <a:buFont typeface="Arial" panose="020B0604020202020204" pitchFamily="34" charset="0"/>
              <a:buChar char="•"/>
            </a:pPr>
            <a:r>
              <a:rPr lang="en-IN" b="0" i="0" dirty="0">
                <a:solidFill>
                  <a:srgbClr val="374151"/>
                </a:solidFill>
                <a:effectLst/>
                <a:latin typeface="Söhne"/>
              </a:rPr>
              <a:t>SEO-Friendly</a:t>
            </a:r>
          </a:p>
          <a:p>
            <a:pPr marL="342900" indent="-342900" algn="just">
              <a:lnSpc>
                <a:spcPct val="150000"/>
              </a:lnSpc>
              <a:buFont typeface="Arial" panose="020B0604020202020204" pitchFamily="34" charset="0"/>
              <a:buChar char="•"/>
            </a:pPr>
            <a:r>
              <a:rPr lang="en-IN" b="0" i="0" dirty="0">
                <a:solidFill>
                  <a:srgbClr val="374151"/>
                </a:solidFill>
                <a:effectLst/>
                <a:latin typeface="Söhne"/>
              </a:rPr>
              <a:t>Cross-platform Compatibility</a:t>
            </a:r>
            <a:endParaRPr lang="en-US" dirty="0"/>
          </a:p>
        </p:txBody>
      </p:sp>
      <p:pic>
        <p:nvPicPr>
          <p:cNvPr id="4" name="Picture 3" descr="A picture containing text, screenshot, diagram, font&#10;&#10;Description automatically generated">
            <a:extLst>
              <a:ext uri="{FF2B5EF4-FFF2-40B4-BE49-F238E27FC236}">
                <a16:creationId xmlns:a16="http://schemas.microsoft.com/office/drawing/2014/main" id="{8D1ADC93-CCC0-48A0-97C6-8F4508E30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1637" y="1270199"/>
            <a:ext cx="5010363" cy="4832427"/>
          </a:xfrm>
          <a:prstGeom prst="rect">
            <a:avLst/>
          </a:prstGeom>
        </p:spPr>
      </p:pic>
    </p:spTree>
    <p:extLst>
      <p:ext uri="{BB962C8B-B14F-4D97-AF65-F5344CB8AC3E}">
        <p14:creationId xmlns:p14="http://schemas.microsoft.com/office/powerpoint/2010/main" val="2490574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1827</TotalTime>
  <Words>573</Words>
  <Application>Microsoft Office PowerPoint</Application>
  <PresentationFormat>Widescreen</PresentationFormat>
  <Paragraphs>67</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erdana</vt:lpstr>
      <vt:lpstr>Söhne</vt:lpstr>
      <vt:lpstr>urw-din</vt:lpstr>
      <vt:lpstr>Wingdings</vt:lpstr>
      <vt:lpstr>Office Theme</vt:lpstr>
      <vt:lpstr>Angular Service Worker-PWA</vt:lpstr>
      <vt:lpstr>PowerPoint Presentation</vt:lpstr>
      <vt:lpstr>Service Worker</vt:lpstr>
      <vt:lpstr>PowerPoint Presentation</vt:lpstr>
      <vt:lpstr>Architecture</vt:lpstr>
      <vt:lpstr>Working</vt:lpstr>
      <vt:lpstr>Service Worker PWA in Angular</vt:lpstr>
      <vt:lpstr>PowerPoint Presentation</vt:lpstr>
      <vt:lpstr>PowerPoint Presentation</vt:lpstr>
      <vt:lpstr>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Kubernetes</dc:title>
  <dc:creator>user</dc:creator>
  <cp:lastModifiedBy>Amitha Mary Benny(UST,IN)</cp:lastModifiedBy>
  <cp:revision>47</cp:revision>
  <dcterms:created xsi:type="dcterms:W3CDTF">2023-03-07T08:44:46Z</dcterms:created>
  <dcterms:modified xsi:type="dcterms:W3CDTF">2023-06-13T17:55:17Z</dcterms:modified>
</cp:coreProperties>
</file>