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80" r:id="rId2"/>
    <p:sldId id="291" r:id="rId3"/>
    <p:sldId id="292" r:id="rId4"/>
    <p:sldId id="289" r:id="rId5"/>
    <p:sldId id="281" r:id="rId6"/>
    <p:sldId id="256" r:id="rId7"/>
    <p:sldId id="257" r:id="rId8"/>
    <p:sldId id="288" r:id="rId9"/>
    <p:sldId id="285" r:id="rId10"/>
    <p:sldId id="286" r:id="rId11"/>
    <p:sldId id="268" r:id="rId12"/>
    <p:sldId id="284" r:id="rId13"/>
    <p:sldId id="287" r:id="rId14"/>
    <p:sldId id="264" r:id="rId15"/>
    <p:sldId id="271" r:id="rId16"/>
    <p:sldId id="266" r:id="rId17"/>
    <p:sldId id="262" r:id="rId18"/>
    <p:sldId id="293" r:id="rId19"/>
    <p:sldId id="294" r:id="rId20"/>
    <p:sldId id="263" r:id="rId21"/>
    <p:sldId id="283" r:id="rId22"/>
    <p:sldId id="272" r:id="rId23"/>
    <p:sldId id="282" r:id="rId24"/>
    <p:sldId id="273" r:id="rId25"/>
    <p:sldId id="274" r:id="rId26"/>
    <p:sldId id="276" r:id="rId27"/>
    <p:sldId id="275" r:id="rId28"/>
    <p:sldId id="277" r:id="rId29"/>
    <p:sldId id="278" r:id="rId30"/>
    <p:sldId id="279" r:id="rId31"/>
    <p:sldId id="259" r:id="rId32"/>
    <p:sldId id="261" r:id="rId33"/>
    <p:sldId id="258" r:id="rId34"/>
    <p:sldId id="260" r:id="rId35"/>
    <p:sldId id="295" r:id="rId36"/>
    <p:sldId id="296" r:id="rId37"/>
    <p:sldId id="297" r:id="rId38"/>
    <p:sldId id="298" r:id="rId39"/>
    <p:sldId id="299" r:id="rId40"/>
    <p:sldId id="30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94437" autoAdjust="0"/>
  </p:normalViewPr>
  <p:slideViewPr>
    <p:cSldViewPr snapToGrid="0">
      <p:cViewPr varScale="1">
        <p:scale>
          <a:sx n="80" d="100"/>
          <a:sy n="80" d="100"/>
        </p:scale>
        <p:origin x="946"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8814C-7465-4513-8C06-14FA71578CD8}" type="datetimeFigureOut">
              <a:rPr lang="en-IN" smtClean="0"/>
              <a:t>03-11-2023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00344-59DC-4EE5-8241-6BDAB496B065}" type="slidenum">
              <a:rPr lang="en-IN" smtClean="0"/>
              <a:t>‹#›</a:t>
            </a:fld>
            <a:endParaRPr lang="en-IN"/>
          </a:p>
        </p:txBody>
      </p:sp>
    </p:spTree>
    <p:extLst>
      <p:ext uri="{BB962C8B-B14F-4D97-AF65-F5344CB8AC3E}">
        <p14:creationId xmlns:p14="http://schemas.microsoft.com/office/powerpoint/2010/main" val="4163535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IN" sz="1800" b="0" i="0" u="none" strike="noStrike" baseline="0" dirty="0">
                <a:latin typeface="AdvOT2e364b11"/>
              </a:rPr>
              <a:t>**</a:t>
            </a:r>
          </a:p>
          <a:p>
            <a:pPr marL="342900" indent="-342900" algn="l">
              <a:buAutoNum type="arabicParenR"/>
            </a:pPr>
            <a:r>
              <a:rPr lang="en-IN" sz="1800" b="0" i="0" u="none" strike="noStrike" baseline="0" dirty="0">
                <a:latin typeface="AdvOT2e364b11"/>
              </a:rPr>
              <a:t>For new transformations, </a:t>
            </a:r>
            <a:r>
              <a:rPr lang="en-US" sz="1800" b="0" i="0" u="none" strike="noStrike" baseline="0" dirty="0">
                <a:latin typeface="AdvOT2e364b11"/>
              </a:rPr>
              <a:t>it is more convenient to screen reagents, solvents, </a:t>
            </a:r>
            <a:r>
              <a:rPr lang="en-IN" sz="1800" b="0" i="0" u="none" strike="noStrike" baseline="0" dirty="0">
                <a:latin typeface="AdvOT2e364b11"/>
              </a:rPr>
              <a:t>and additives in batch.</a:t>
            </a:r>
          </a:p>
          <a:p>
            <a:pPr marL="228600" indent="-228600" algn="l">
              <a:buAutoNum type="arabicParenR"/>
            </a:pPr>
            <a:r>
              <a:rPr lang="en-IN" sz="1800" b="0" i="0" u="none" strike="noStrike" baseline="0" dirty="0">
                <a:latin typeface="AdvOT2e364b11"/>
              </a:rPr>
              <a:t>   When there is minimal quantity of reagent, flow is preferred as small volume chip reactors enable chemists to analyse a large number of reactions.</a:t>
            </a:r>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6</a:t>
            </a:fld>
            <a:endParaRPr lang="en-IN" dirty="0"/>
          </a:p>
        </p:txBody>
      </p:sp>
    </p:spTree>
    <p:extLst>
      <p:ext uri="{BB962C8B-B14F-4D97-AF65-F5344CB8AC3E}">
        <p14:creationId xmlns:p14="http://schemas.microsoft.com/office/powerpoint/2010/main" val="2425289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24</a:t>
            </a:fld>
            <a:endParaRPr lang="en-IN"/>
          </a:p>
        </p:txBody>
      </p:sp>
    </p:spTree>
    <p:extLst>
      <p:ext uri="{BB962C8B-B14F-4D97-AF65-F5344CB8AC3E}">
        <p14:creationId xmlns:p14="http://schemas.microsoft.com/office/powerpoint/2010/main" val="386451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25</a:t>
            </a:fld>
            <a:endParaRPr lang="en-IN"/>
          </a:p>
        </p:txBody>
      </p:sp>
    </p:spTree>
    <p:extLst>
      <p:ext uri="{BB962C8B-B14F-4D97-AF65-F5344CB8AC3E}">
        <p14:creationId xmlns:p14="http://schemas.microsoft.com/office/powerpoint/2010/main" val="929824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26</a:t>
            </a:fld>
            <a:endParaRPr lang="en-IN"/>
          </a:p>
        </p:txBody>
      </p:sp>
    </p:spTree>
    <p:extLst>
      <p:ext uri="{BB962C8B-B14F-4D97-AF65-F5344CB8AC3E}">
        <p14:creationId xmlns:p14="http://schemas.microsoft.com/office/powerpoint/2010/main" val="3834303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27</a:t>
            </a:fld>
            <a:endParaRPr lang="en-IN"/>
          </a:p>
        </p:txBody>
      </p:sp>
    </p:spTree>
    <p:extLst>
      <p:ext uri="{BB962C8B-B14F-4D97-AF65-F5344CB8AC3E}">
        <p14:creationId xmlns:p14="http://schemas.microsoft.com/office/powerpoint/2010/main" val="2498857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28</a:t>
            </a:fld>
            <a:endParaRPr lang="en-IN"/>
          </a:p>
        </p:txBody>
      </p:sp>
    </p:spTree>
    <p:extLst>
      <p:ext uri="{BB962C8B-B14F-4D97-AF65-F5344CB8AC3E}">
        <p14:creationId xmlns:p14="http://schemas.microsoft.com/office/powerpoint/2010/main" val="3154146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29</a:t>
            </a:fld>
            <a:endParaRPr lang="en-IN"/>
          </a:p>
        </p:txBody>
      </p:sp>
    </p:spTree>
    <p:extLst>
      <p:ext uri="{BB962C8B-B14F-4D97-AF65-F5344CB8AC3E}">
        <p14:creationId xmlns:p14="http://schemas.microsoft.com/office/powerpoint/2010/main" val="1511409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30</a:t>
            </a:fld>
            <a:endParaRPr lang="en-IN"/>
          </a:p>
        </p:txBody>
      </p:sp>
    </p:spTree>
    <p:extLst>
      <p:ext uri="{BB962C8B-B14F-4D97-AF65-F5344CB8AC3E}">
        <p14:creationId xmlns:p14="http://schemas.microsoft.com/office/powerpoint/2010/main" val="688157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34</a:t>
            </a:fld>
            <a:endParaRPr lang="en-IN"/>
          </a:p>
        </p:txBody>
      </p:sp>
    </p:spTree>
    <p:extLst>
      <p:ext uri="{BB962C8B-B14F-4D97-AF65-F5344CB8AC3E}">
        <p14:creationId xmlns:p14="http://schemas.microsoft.com/office/powerpoint/2010/main" val="2564388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36</a:t>
            </a:fld>
            <a:endParaRPr lang="en-IN"/>
          </a:p>
        </p:txBody>
      </p:sp>
    </p:spTree>
    <p:extLst>
      <p:ext uri="{BB962C8B-B14F-4D97-AF65-F5344CB8AC3E}">
        <p14:creationId xmlns:p14="http://schemas.microsoft.com/office/powerpoint/2010/main" val="3259517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37</a:t>
            </a:fld>
            <a:endParaRPr lang="en-IN"/>
          </a:p>
        </p:txBody>
      </p:sp>
    </p:spTree>
    <p:extLst>
      <p:ext uri="{BB962C8B-B14F-4D97-AF65-F5344CB8AC3E}">
        <p14:creationId xmlns:p14="http://schemas.microsoft.com/office/powerpoint/2010/main" val="190119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reaction time of the target reaction is less than 48 hours at room temperature, it can be heated and performed in a batch reactor at up to 80°C. If it is greater than 48 hours, a flow reactor is preferred as temperatures above 80°C would be required. </a:t>
            </a:r>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7</a:t>
            </a:fld>
            <a:endParaRPr lang="en-IN"/>
          </a:p>
        </p:txBody>
      </p:sp>
    </p:spTree>
    <p:extLst>
      <p:ext uri="{BB962C8B-B14F-4D97-AF65-F5344CB8AC3E}">
        <p14:creationId xmlns:p14="http://schemas.microsoft.com/office/powerpoint/2010/main" val="608729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38</a:t>
            </a:fld>
            <a:endParaRPr lang="en-IN"/>
          </a:p>
        </p:txBody>
      </p:sp>
    </p:spTree>
    <p:extLst>
      <p:ext uri="{BB962C8B-B14F-4D97-AF65-F5344CB8AC3E}">
        <p14:creationId xmlns:p14="http://schemas.microsoft.com/office/powerpoint/2010/main" val="2439108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39</a:t>
            </a:fld>
            <a:endParaRPr lang="en-IN"/>
          </a:p>
        </p:txBody>
      </p:sp>
    </p:spTree>
    <p:extLst>
      <p:ext uri="{BB962C8B-B14F-4D97-AF65-F5344CB8AC3E}">
        <p14:creationId xmlns:p14="http://schemas.microsoft.com/office/powerpoint/2010/main" val="1081270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40</a:t>
            </a:fld>
            <a:endParaRPr lang="en-IN"/>
          </a:p>
        </p:txBody>
      </p:sp>
    </p:spTree>
    <p:extLst>
      <p:ext uri="{BB962C8B-B14F-4D97-AF65-F5344CB8AC3E}">
        <p14:creationId xmlns:p14="http://schemas.microsoft.com/office/powerpoint/2010/main" val="2554019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14</a:t>
            </a:fld>
            <a:endParaRPr lang="en-IN"/>
          </a:p>
        </p:txBody>
      </p:sp>
    </p:spTree>
    <p:extLst>
      <p:ext uri="{BB962C8B-B14F-4D97-AF65-F5344CB8AC3E}">
        <p14:creationId xmlns:p14="http://schemas.microsoft.com/office/powerpoint/2010/main" val="2449844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16</a:t>
            </a:fld>
            <a:endParaRPr lang="en-IN"/>
          </a:p>
        </p:txBody>
      </p:sp>
    </p:spTree>
    <p:extLst>
      <p:ext uri="{BB962C8B-B14F-4D97-AF65-F5344CB8AC3E}">
        <p14:creationId xmlns:p14="http://schemas.microsoft.com/office/powerpoint/2010/main" val="253867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17</a:t>
            </a:fld>
            <a:endParaRPr lang="en-IN"/>
          </a:p>
        </p:txBody>
      </p:sp>
    </p:spTree>
    <p:extLst>
      <p:ext uri="{BB962C8B-B14F-4D97-AF65-F5344CB8AC3E}">
        <p14:creationId xmlns:p14="http://schemas.microsoft.com/office/powerpoint/2010/main" val="50278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18</a:t>
            </a:fld>
            <a:endParaRPr lang="en-IN"/>
          </a:p>
        </p:txBody>
      </p:sp>
    </p:spTree>
    <p:extLst>
      <p:ext uri="{BB962C8B-B14F-4D97-AF65-F5344CB8AC3E}">
        <p14:creationId xmlns:p14="http://schemas.microsoft.com/office/powerpoint/2010/main" val="4184432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19</a:t>
            </a:fld>
            <a:endParaRPr lang="en-IN"/>
          </a:p>
        </p:txBody>
      </p:sp>
    </p:spTree>
    <p:extLst>
      <p:ext uri="{BB962C8B-B14F-4D97-AF65-F5344CB8AC3E}">
        <p14:creationId xmlns:p14="http://schemas.microsoft.com/office/powerpoint/2010/main" val="176749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20</a:t>
            </a:fld>
            <a:endParaRPr lang="en-IN"/>
          </a:p>
        </p:txBody>
      </p:sp>
    </p:spTree>
    <p:extLst>
      <p:ext uri="{BB962C8B-B14F-4D97-AF65-F5344CB8AC3E}">
        <p14:creationId xmlns:p14="http://schemas.microsoft.com/office/powerpoint/2010/main" val="1171678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00344-59DC-4EE5-8241-6BDAB496B065}" type="slidenum">
              <a:rPr lang="en-IN" smtClean="0"/>
              <a:t>21</a:t>
            </a:fld>
            <a:endParaRPr lang="en-IN"/>
          </a:p>
        </p:txBody>
      </p:sp>
    </p:spTree>
    <p:extLst>
      <p:ext uri="{BB962C8B-B14F-4D97-AF65-F5344CB8AC3E}">
        <p14:creationId xmlns:p14="http://schemas.microsoft.com/office/powerpoint/2010/main" val="1200979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23F2C9-027A-4C8A-8E27-D3AB23DFFF33}"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DBB4E0-69B4-4FFC-BAC9-9A2E66BE3854}" type="slidenum">
              <a:rPr lang="en-IN" smtClean="0"/>
              <a:t>‹#›</a:t>
            </a:fld>
            <a:endParaRPr lang="en-IN"/>
          </a:p>
        </p:txBody>
      </p:sp>
    </p:spTree>
    <p:extLst>
      <p:ext uri="{BB962C8B-B14F-4D97-AF65-F5344CB8AC3E}">
        <p14:creationId xmlns:p14="http://schemas.microsoft.com/office/powerpoint/2010/main" val="3547449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3F2C9-027A-4C8A-8E27-D3AB23DFFF33}"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BB4E0-69B4-4FFC-BAC9-9A2E66BE3854}" type="slidenum">
              <a:rPr lang="en-IN" smtClean="0"/>
              <a:t>‹#›</a:t>
            </a:fld>
            <a:endParaRPr lang="en-IN"/>
          </a:p>
        </p:txBody>
      </p:sp>
    </p:spTree>
    <p:extLst>
      <p:ext uri="{BB962C8B-B14F-4D97-AF65-F5344CB8AC3E}">
        <p14:creationId xmlns:p14="http://schemas.microsoft.com/office/powerpoint/2010/main" val="2858019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3F2C9-027A-4C8A-8E27-D3AB23DFFF33}"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BB4E0-69B4-4FFC-BAC9-9A2E66BE3854}" type="slidenum">
              <a:rPr lang="en-IN" smtClean="0"/>
              <a:t>‹#›</a:t>
            </a:fld>
            <a:endParaRPr lang="en-IN"/>
          </a:p>
        </p:txBody>
      </p:sp>
    </p:spTree>
    <p:extLst>
      <p:ext uri="{BB962C8B-B14F-4D97-AF65-F5344CB8AC3E}">
        <p14:creationId xmlns:p14="http://schemas.microsoft.com/office/powerpoint/2010/main" val="819412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3F2C9-027A-4C8A-8E27-D3AB23DFFF33}"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BB4E0-69B4-4FFC-BAC9-9A2E66BE385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03304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3F2C9-027A-4C8A-8E27-D3AB23DFFF33}"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BB4E0-69B4-4FFC-BAC9-9A2E66BE3854}" type="slidenum">
              <a:rPr lang="en-IN" smtClean="0"/>
              <a:t>‹#›</a:t>
            </a:fld>
            <a:endParaRPr lang="en-IN"/>
          </a:p>
        </p:txBody>
      </p:sp>
    </p:spTree>
    <p:extLst>
      <p:ext uri="{BB962C8B-B14F-4D97-AF65-F5344CB8AC3E}">
        <p14:creationId xmlns:p14="http://schemas.microsoft.com/office/powerpoint/2010/main" val="466822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23F2C9-027A-4C8A-8E27-D3AB23DFFF33}" type="datetimeFigureOut">
              <a:rPr lang="en-IN" smtClean="0"/>
              <a:t>03-11-2023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DBB4E0-69B4-4FFC-BAC9-9A2E66BE3854}" type="slidenum">
              <a:rPr lang="en-IN" smtClean="0"/>
              <a:t>‹#›</a:t>
            </a:fld>
            <a:endParaRPr lang="en-IN"/>
          </a:p>
        </p:txBody>
      </p:sp>
    </p:spTree>
    <p:extLst>
      <p:ext uri="{BB962C8B-B14F-4D97-AF65-F5344CB8AC3E}">
        <p14:creationId xmlns:p14="http://schemas.microsoft.com/office/powerpoint/2010/main" val="101953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23F2C9-027A-4C8A-8E27-D3AB23DFFF33}" type="datetimeFigureOut">
              <a:rPr lang="en-IN" smtClean="0"/>
              <a:t>03-11-2023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DBB4E0-69B4-4FFC-BAC9-9A2E66BE3854}" type="slidenum">
              <a:rPr lang="en-IN" smtClean="0"/>
              <a:t>‹#›</a:t>
            </a:fld>
            <a:endParaRPr lang="en-IN"/>
          </a:p>
        </p:txBody>
      </p:sp>
    </p:spTree>
    <p:extLst>
      <p:ext uri="{BB962C8B-B14F-4D97-AF65-F5344CB8AC3E}">
        <p14:creationId xmlns:p14="http://schemas.microsoft.com/office/powerpoint/2010/main" val="946920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23F2C9-027A-4C8A-8E27-D3AB23DFFF33}"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DBB4E0-69B4-4FFC-BAC9-9A2E66BE3854}" type="slidenum">
              <a:rPr lang="en-IN" smtClean="0"/>
              <a:t>‹#›</a:t>
            </a:fld>
            <a:endParaRPr lang="en-IN"/>
          </a:p>
        </p:txBody>
      </p:sp>
    </p:spTree>
    <p:extLst>
      <p:ext uri="{BB962C8B-B14F-4D97-AF65-F5344CB8AC3E}">
        <p14:creationId xmlns:p14="http://schemas.microsoft.com/office/powerpoint/2010/main" val="1433150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23F2C9-027A-4C8A-8E27-D3AB23DFFF33}"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DBB4E0-69B4-4FFC-BAC9-9A2E66BE3854}" type="slidenum">
              <a:rPr lang="en-IN" smtClean="0"/>
              <a:t>‹#›</a:t>
            </a:fld>
            <a:endParaRPr lang="en-IN"/>
          </a:p>
        </p:txBody>
      </p:sp>
    </p:spTree>
    <p:extLst>
      <p:ext uri="{BB962C8B-B14F-4D97-AF65-F5344CB8AC3E}">
        <p14:creationId xmlns:p14="http://schemas.microsoft.com/office/powerpoint/2010/main" val="2084198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23F2C9-027A-4C8A-8E27-D3AB23DFFF33}"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DBB4E0-69B4-4FFC-BAC9-9A2E66BE3854}" type="slidenum">
              <a:rPr lang="en-IN" smtClean="0"/>
              <a:t>‹#›</a:t>
            </a:fld>
            <a:endParaRPr lang="en-IN"/>
          </a:p>
        </p:txBody>
      </p:sp>
    </p:spTree>
    <p:extLst>
      <p:ext uri="{BB962C8B-B14F-4D97-AF65-F5344CB8AC3E}">
        <p14:creationId xmlns:p14="http://schemas.microsoft.com/office/powerpoint/2010/main" val="288854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23F2C9-027A-4C8A-8E27-D3AB23DFFF33}"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DBB4E0-69B4-4FFC-BAC9-9A2E66BE3854}" type="slidenum">
              <a:rPr lang="en-IN" smtClean="0"/>
              <a:t>‹#›</a:t>
            </a:fld>
            <a:endParaRPr lang="en-IN"/>
          </a:p>
        </p:txBody>
      </p:sp>
    </p:spTree>
    <p:extLst>
      <p:ext uri="{BB962C8B-B14F-4D97-AF65-F5344CB8AC3E}">
        <p14:creationId xmlns:p14="http://schemas.microsoft.com/office/powerpoint/2010/main" val="2466843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23F2C9-027A-4C8A-8E27-D3AB23DFFF33}"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BB4E0-69B4-4FFC-BAC9-9A2E66BE3854}" type="slidenum">
              <a:rPr lang="en-IN" smtClean="0"/>
              <a:t>‹#›</a:t>
            </a:fld>
            <a:endParaRPr lang="en-IN"/>
          </a:p>
        </p:txBody>
      </p:sp>
    </p:spTree>
    <p:extLst>
      <p:ext uri="{BB962C8B-B14F-4D97-AF65-F5344CB8AC3E}">
        <p14:creationId xmlns:p14="http://schemas.microsoft.com/office/powerpoint/2010/main" val="287323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23F2C9-027A-4C8A-8E27-D3AB23DFFF33}" type="datetimeFigureOut">
              <a:rPr lang="en-IN" smtClean="0"/>
              <a:t>03-11-2023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DBB4E0-69B4-4FFC-BAC9-9A2E66BE3854}" type="slidenum">
              <a:rPr lang="en-IN" smtClean="0"/>
              <a:t>‹#›</a:t>
            </a:fld>
            <a:endParaRPr lang="en-IN"/>
          </a:p>
        </p:txBody>
      </p:sp>
    </p:spTree>
    <p:extLst>
      <p:ext uri="{BB962C8B-B14F-4D97-AF65-F5344CB8AC3E}">
        <p14:creationId xmlns:p14="http://schemas.microsoft.com/office/powerpoint/2010/main" val="3485881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23F2C9-027A-4C8A-8E27-D3AB23DFFF33}" type="datetimeFigureOut">
              <a:rPr lang="en-IN" smtClean="0"/>
              <a:t>03-11-2023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DBB4E0-69B4-4FFC-BAC9-9A2E66BE3854}" type="slidenum">
              <a:rPr lang="en-IN" smtClean="0"/>
              <a:t>‹#›</a:t>
            </a:fld>
            <a:endParaRPr lang="en-IN"/>
          </a:p>
        </p:txBody>
      </p:sp>
    </p:spTree>
    <p:extLst>
      <p:ext uri="{BB962C8B-B14F-4D97-AF65-F5344CB8AC3E}">
        <p14:creationId xmlns:p14="http://schemas.microsoft.com/office/powerpoint/2010/main" val="322396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3F2C9-027A-4C8A-8E27-D3AB23DFFF33}" type="datetimeFigureOut">
              <a:rPr lang="en-IN" smtClean="0"/>
              <a:t>03-11-2023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DBB4E0-69B4-4FFC-BAC9-9A2E66BE3854}" type="slidenum">
              <a:rPr lang="en-IN" smtClean="0"/>
              <a:t>‹#›</a:t>
            </a:fld>
            <a:endParaRPr lang="en-IN"/>
          </a:p>
        </p:txBody>
      </p:sp>
    </p:spTree>
    <p:extLst>
      <p:ext uri="{BB962C8B-B14F-4D97-AF65-F5344CB8AC3E}">
        <p14:creationId xmlns:p14="http://schemas.microsoft.com/office/powerpoint/2010/main" val="3747993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3F2C9-027A-4C8A-8E27-D3AB23DFFF33}"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BB4E0-69B4-4FFC-BAC9-9A2E66BE3854}" type="slidenum">
              <a:rPr lang="en-IN" smtClean="0"/>
              <a:t>‹#›</a:t>
            </a:fld>
            <a:endParaRPr lang="en-IN"/>
          </a:p>
        </p:txBody>
      </p:sp>
    </p:spTree>
    <p:extLst>
      <p:ext uri="{BB962C8B-B14F-4D97-AF65-F5344CB8AC3E}">
        <p14:creationId xmlns:p14="http://schemas.microsoft.com/office/powerpoint/2010/main" val="145111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3F2C9-027A-4C8A-8E27-D3AB23DFFF33}"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BB4E0-69B4-4FFC-BAC9-9A2E66BE3854}" type="slidenum">
              <a:rPr lang="en-IN" smtClean="0"/>
              <a:t>‹#›</a:t>
            </a:fld>
            <a:endParaRPr lang="en-IN"/>
          </a:p>
        </p:txBody>
      </p:sp>
    </p:spTree>
    <p:extLst>
      <p:ext uri="{BB962C8B-B14F-4D97-AF65-F5344CB8AC3E}">
        <p14:creationId xmlns:p14="http://schemas.microsoft.com/office/powerpoint/2010/main" val="368214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923F2C9-027A-4C8A-8E27-D3AB23DFFF33}" type="datetimeFigureOut">
              <a:rPr lang="en-IN" smtClean="0"/>
              <a:t>03-11-2023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1DBB4E0-69B4-4FFC-BAC9-9A2E66BE3854}" type="slidenum">
              <a:rPr lang="en-IN" smtClean="0"/>
              <a:t>‹#›</a:t>
            </a:fld>
            <a:endParaRPr lang="en-IN"/>
          </a:p>
        </p:txBody>
      </p:sp>
    </p:spTree>
    <p:extLst>
      <p:ext uri="{BB962C8B-B14F-4D97-AF65-F5344CB8AC3E}">
        <p14:creationId xmlns:p14="http://schemas.microsoft.com/office/powerpoint/2010/main" val="10402177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fauske.com/blog/calculating-heat-of-reaction-from-adiabatic-calorimetry-dat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6444608D-AA9A-49C8-FD6C-00D9DB8A61AF}"/>
              </a:ext>
            </a:extLst>
          </p:cNvPr>
          <p:cNvSpPr/>
          <p:nvPr/>
        </p:nvSpPr>
        <p:spPr>
          <a:xfrm>
            <a:off x="2405290" y="1366128"/>
            <a:ext cx="7080183" cy="1483301"/>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Freeform: Shape 5">
            <a:extLst>
              <a:ext uri="{FF2B5EF4-FFF2-40B4-BE49-F238E27FC236}">
                <a16:creationId xmlns:a16="http://schemas.microsoft.com/office/drawing/2014/main" id="{9BF81870-2B91-F270-B8B7-3C38F7865A58}"/>
              </a:ext>
            </a:extLst>
          </p:cNvPr>
          <p:cNvSpPr/>
          <p:nvPr/>
        </p:nvSpPr>
        <p:spPr>
          <a:xfrm rot="10800000">
            <a:off x="2405290" y="4137623"/>
            <a:ext cx="7080183" cy="1483301"/>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Rectangle 6">
            <a:extLst>
              <a:ext uri="{FF2B5EF4-FFF2-40B4-BE49-F238E27FC236}">
                <a16:creationId xmlns:a16="http://schemas.microsoft.com/office/drawing/2014/main" id="{911DECEC-22ED-1556-50CD-638E4E816ADB}"/>
              </a:ext>
            </a:extLst>
          </p:cNvPr>
          <p:cNvSpPr/>
          <p:nvPr/>
        </p:nvSpPr>
        <p:spPr>
          <a:xfrm rot="2735247">
            <a:off x="9431705" y="316859"/>
            <a:ext cx="107534" cy="2058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a:extLst>
              <a:ext uri="{FF2B5EF4-FFF2-40B4-BE49-F238E27FC236}">
                <a16:creationId xmlns:a16="http://schemas.microsoft.com/office/drawing/2014/main" id="{A90AC7EF-1E63-EB76-FCC9-E69CE5C13478}"/>
              </a:ext>
            </a:extLst>
          </p:cNvPr>
          <p:cNvSpPr/>
          <p:nvPr/>
        </p:nvSpPr>
        <p:spPr>
          <a:xfrm rot="2735247">
            <a:off x="10468759" y="-138970"/>
            <a:ext cx="107534" cy="205801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a:extLst>
              <a:ext uri="{FF2B5EF4-FFF2-40B4-BE49-F238E27FC236}">
                <a16:creationId xmlns:a16="http://schemas.microsoft.com/office/drawing/2014/main" id="{525A312A-F39D-B29B-23C1-31B87185D0C5}"/>
              </a:ext>
            </a:extLst>
          </p:cNvPr>
          <p:cNvSpPr/>
          <p:nvPr/>
        </p:nvSpPr>
        <p:spPr>
          <a:xfrm rot="2735247">
            <a:off x="2202324" y="4659080"/>
            <a:ext cx="107534" cy="2058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a:extLst>
              <a:ext uri="{FF2B5EF4-FFF2-40B4-BE49-F238E27FC236}">
                <a16:creationId xmlns:a16="http://schemas.microsoft.com/office/drawing/2014/main" id="{D8803FA5-C803-D2CD-B01F-6666C0ED8340}"/>
              </a:ext>
            </a:extLst>
          </p:cNvPr>
          <p:cNvSpPr/>
          <p:nvPr/>
        </p:nvSpPr>
        <p:spPr>
          <a:xfrm rot="2735247">
            <a:off x="1429657" y="4938955"/>
            <a:ext cx="107534" cy="205801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TextBox 11">
            <a:extLst>
              <a:ext uri="{FF2B5EF4-FFF2-40B4-BE49-F238E27FC236}">
                <a16:creationId xmlns:a16="http://schemas.microsoft.com/office/drawing/2014/main" id="{C9FE8505-D28F-7EA6-123C-12A4E7AD567B}"/>
              </a:ext>
            </a:extLst>
          </p:cNvPr>
          <p:cNvSpPr txBox="1"/>
          <p:nvPr/>
        </p:nvSpPr>
        <p:spPr>
          <a:xfrm>
            <a:off x="2919376" y="1756496"/>
            <a:ext cx="6052009" cy="1323439"/>
          </a:xfrm>
          <a:prstGeom prst="rect">
            <a:avLst/>
          </a:prstGeom>
          <a:noFill/>
        </p:spPr>
        <p:txBody>
          <a:bodyPr wrap="square" rtlCol="0">
            <a:spAutoFit/>
          </a:bodyPr>
          <a:lstStyle/>
          <a:p>
            <a:pPr algn="ctr"/>
            <a:r>
              <a:rPr lang="en-US" sz="4000" dirty="0"/>
              <a:t>INPLANT TRAINING PRESENTATION</a:t>
            </a:r>
            <a:endParaRPr lang="en-IN" sz="4000" dirty="0"/>
          </a:p>
        </p:txBody>
      </p:sp>
      <p:sp>
        <p:nvSpPr>
          <p:cNvPr id="13" name="TextBox 12">
            <a:extLst>
              <a:ext uri="{FF2B5EF4-FFF2-40B4-BE49-F238E27FC236}">
                <a16:creationId xmlns:a16="http://schemas.microsoft.com/office/drawing/2014/main" id="{0327E7C8-D984-114E-2DF0-7596A634E44E}"/>
              </a:ext>
            </a:extLst>
          </p:cNvPr>
          <p:cNvSpPr txBox="1"/>
          <p:nvPr/>
        </p:nvSpPr>
        <p:spPr>
          <a:xfrm>
            <a:off x="9369215" y="5649408"/>
            <a:ext cx="2882165" cy="1200329"/>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By, </a:t>
            </a:r>
          </a:p>
          <a:p>
            <a:r>
              <a:rPr lang="en-US" dirty="0">
                <a:latin typeface="Verdana" panose="020B0604030504040204" pitchFamily="34" charset="0"/>
                <a:ea typeface="Verdana" panose="020B0604030504040204" pitchFamily="34" charset="0"/>
              </a:rPr>
              <a:t>Anirudh V Veliyur</a:t>
            </a:r>
          </a:p>
          <a:p>
            <a:r>
              <a:rPr lang="en-US" dirty="0">
                <a:latin typeface="Verdana" panose="020B0604030504040204" pitchFamily="34" charset="0"/>
                <a:ea typeface="Verdana" panose="020B0604030504040204" pitchFamily="34" charset="0"/>
              </a:rPr>
              <a:t>20CHE191</a:t>
            </a:r>
          </a:p>
          <a:p>
            <a:r>
              <a:rPr lang="en-US" dirty="0">
                <a:latin typeface="Verdana" panose="020B0604030504040204" pitchFamily="34" charset="0"/>
                <a:ea typeface="Verdana" panose="020B0604030504040204" pitchFamily="34" charset="0"/>
              </a:rPr>
              <a:t>Guide:- Prof. ABP</a:t>
            </a:r>
          </a:p>
        </p:txBody>
      </p:sp>
      <p:pic>
        <p:nvPicPr>
          <p:cNvPr id="2" name="Picture 1">
            <a:extLst>
              <a:ext uri="{FF2B5EF4-FFF2-40B4-BE49-F238E27FC236}">
                <a16:creationId xmlns:a16="http://schemas.microsoft.com/office/drawing/2014/main" id="{D2795964-CAC5-68EF-7892-0226B03B87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8681" y="3218029"/>
            <a:ext cx="2276475" cy="883920"/>
          </a:xfrm>
          <a:prstGeom prst="rect">
            <a:avLst/>
          </a:prstGeom>
          <a:noFill/>
        </p:spPr>
      </p:pic>
      <p:pic>
        <p:nvPicPr>
          <p:cNvPr id="3" name="Picture 2">
            <a:extLst>
              <a:ext uri="{FF2B5EF4-FFF2-40B4-BE49-F238E27FC236}">
                <a16:creationId xmlns:a16="http://schemas.microsoft.com/office/drawing/2014/main" id="{EDB9CAEA-360C-CFBB-4F58-6CA93DA45F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27721" y="4581503"/>
            <a:ext cx="2418396" cy="1517056"/>
          </a:xfrm>
          <a:prstGeom prst="rect">
            <a:avLst/>
          </a:prstGeom>
          <a:noFill/>
          <a:ln>
            <a:noFill/>
          </a:ln>
        </p:spPr>
      </p:pic>
    </p:spTree>
    <p:extLst>
      <p:ext uri="{BB962C8B-B14F-4D97-AF65-F5344CB8AC3E}">
        <p14:creationId xmlns:p14="http://schemas.microsoft.com/office/powerpoint/2010/main" val="143932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0E7B0-0AB2-B0EE-A059-30073E931802}"/>
              </a:ext>
            </a:extLst>
          </p:cNvPr>
          <p:cNvSpPr txBox="1"/>
          <p:nvPr/>
        </p:nvSpPr>
        <p:spPr>
          <a:xfrm>
            <a:off x="2579802" y="2111604"/>
            <a:ext cx="7032396" cy="2554545"/>
          </a:xfrm>
          <a:prstGeom prst="rect">
            <a:avLst/>
          </a:prstGeom>
          <a:noFill/>
        </p:spPr>
        <p:txBody>
          <a:bodyPr wrap="square" rtlCol="0">
            <a:spAutoFit/>
          </a:bodyPr>
          <a:lstStyle/>
          <a:p>
            <a:pPr algn="ctr"/>
            <a:r>
              <a:rPr lang="en-US" sz="4000" dirty="0">
                <a:latin typeface="Arial" panose="020B0604020202020204" pitchFamily="34" charset="0"/>
                <a:ea typeface="Verdana" panose="020B0604030504040204" pitchFamily="34" charset="0"/>
                <a:cs typeface="Arial" panose="020B0604020202020204" pitchFamily="34" charset="0"/>
              </a:rPr>
              <a:t>CLASSIFICATION &amp; SELECTION OF MICROSTRUCTURED REACTORS</a:t>
            </a:r>
            <a:endParaRPr lang="en-IN" sz="4000"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828590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62CA4C1F-2241-EFDD-87FD-344A92B9E3A9}"/>
              </a:ext>
            </a:extLst>
          </p:cNvPr>
          <p:cNvGrpSpPr/>
          <p:nvPr/>
        </p:nvGrpSpPr>
        <p:grpSpPr>
          <a:xfrm>
            <a:off x="344078" y="249808"/>
            <a:ext cx="5188377" cy="1625456"/>
            <a:chOff x="344078" y="249808"/>
            <a:chExt cx="5188377" cy="1625456"/>
          </a:xfrm>
        </p:grpSpPr>
        <p:sp>
          <p:nvSpPr>
            <p:cNvPr id="7" name="Rectangle 6">
              <a:extLst>
                <a:ext uri="{FF2B5EF4-FFF2-40B4-BE49-F238E27FC236}">
                  <a16:creationId xmlns:a16="http://schemas.microsoft.com/office/drawing/2014/main" id="{197C1829-005D-EAAC-2748-4E9761904F59}"/>
                </a:ext>
              </a:extLst>
            </p:cNvPr>
            <p:cNvSpPr/>
            <p:nvPr/>
          </p:nvSpPr>
          <p:spPr>
            <a:xfrm>
              <a:off x="1809946" y="249808"/>
              <a:ext cx="1951349" cy="36933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C5DE82C-8FEC-ED63-E8EB-4062AC8567E9}"/>
                </a:ext>
              </a:extLst>
            </p:cNvPr>
            <p:cNvSpPr txBox="1"/>
            <p:nvPr/>
          </p:nvSpPr>
          <p:spPr>
            <a:xfrm>
              <a:off x="1630836" y="249809"/>
              <a:ext cx="2328421" cy="369332"/>
            </a:xfrm>
            <a:prstGeom prst="rect">
              <a:avLst/>
            </a:prstGeom>
            <a:noFill/>
          </p:spPr>
          <p:txBody>
            <a:bodyPr wrap="square" rtlCol="0">
              <a:spAutoFit/>
            </a:bodyPr>
            <a:lstStyle/>
            <a:p>
              <a:pPr algn="ctr"/>
              <a:r>
                <a:rPr lang="en-US" dirty="0"/>
                <a:t>Fluid-Fluid </a:t>
              </a:r>
              <a:endParaRPr lang="en-IN" dirty="0"/>
            </a:p>
          </p:txBody>
        </p:sp>
        <p:cxnSp>
          <p:nvCxnSpPr>
            <p:cNvPr id="11" name="Straight Connector 10">
              <a:extLst>
                <a:ext uri="{FF2B5EF4-FFF2-40B4-BE49-F238E27FC236}">
                  <a16:creationId xmlns:a16="http://schemas.microsoft.com/office/drawing/2014/main" id="{E19B592A-747B-CFEE-E2AD-1940EF8B4192}"/>
                </a:ext>
              </a:extLst>
            </p:cNvPr>
            <p:cNvCxnSpPr>
              <a:cxnSpLocks/>
              <a:stCxn id="8" idx="2"/>
            </p:cNvCxnSpPr>
            <p:nvPr/>
          </p:nvCxnSpPr>
          <p:spPr>
            <a:xfrm>
              <a:off x="2795047" y="619141"/>
              <a:ext cx="0" cy="427234"/>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F272719-0A60-2B37-52D1-0FC1E66ADDE3}"/>
                </a:ext>
              </a:extLst>
            </p:cNvPr>
            <p:cNvCxnSpPr>
              <a:cxnSpLocks/>
            </p:cNvCxnSpPr>
            <p:nvPr/>
          </p:nvCxnSpPr>
          <p:spPr>
            <a:xfrm>
              <a:off x="1319752" y="1046375"/>
              <a:ext cx="3055856" cy="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17" name="Straight Arrow Connector 16">
              <a:extLst>
                <a:ext uri="{FF2B5EF4-FFF2-40B4-BE49-F238E27FC236}">
                  <a16:creationId xmlns:a16="http://schemas.microsoft.com/office/drawing/2014/main" id="{DAE999BF-16FE-B8CB-0A45-B7CB9C38864E}"/>
                </a:ext>
              </a:extLst>
            </p:cNvPr>
            <p:cNvCxnSpPr/>
            <p:nvPr/>
          </p:nvCxnSpPr>
          <p:spPr>
            <a:xfrm>
              <a:off x="1319753" y="1046375"/>
              <a:ext cx="0" cy="45248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2A4D699-D252-88EE-2DCC-433F14B534E9}"/>
                </a:ext>
              </a:extLst>
            </p:cNvPr>
            <p:cNvCxnSpPr/>
            <p:nvPr/>
          </p:nvCxnSpPr>
          <p:spPr>
            <a:xfrm>
              <a:off x="4375609" y="1046375"/>
              <a:ext cx="0" cy="45248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85A90E6-A88A-0924-481E-21606FC1F5AF}"/>
                </a:ext>
              </a:extLst>
            </p:cNvPr>
            <p:cNvSpPr txBox="1"/>
            <p:nvPr/>
          </p:nvSpPr>
          <p:spPr>
            <a:xfrm>
              <a:off x="509048" y="1492464"/>
              <a:ext cx="1621408" cy="369332"/>
            </a:xfrm>
            <a:prstGeom prst="rect">
              <a:avLst/>
            </a:prstGeom>
            <a:noFill/>
          </p:spPr>
          <p:txBody>
            <a:bodyPr wrap="square" rtlCol="0">
              <a:spAutoFit/>
            </a:bodyPr>
            <a:lstStyle/>
            <a:p>
              <a:r>
                <a:rPr lang="en-US" dirty="0"/>
                <a:t>Micromixers</a:t>
              </a:r>
              <a:endParaRPr lang="en-IN" dirty="0"/>
            </a:p>
          </p:txBody>
        </p:sp>
        <p:sp>
          <p:nvSpPr>
            <p:cNvPr id="22" name="Rectangle 21">
              <a:extLst>
                <a:ext uri="{FF2B5EF4-FFF2-40B4-BE49-F238E27FC236}">
                  <a16:creationId xmlns:a16="http://schemas.microsoft.com/office/drawing/2014/main" id="{D5691E51-7168-DCB8-4F24-B764214F230C}"/>
                </a:ext>
              </a:extLst>
            </p:cNvPr>
            <p:cNvSpPr/>
            <p:nvPr/>
          </p:nvSpPr>
          <p:spPr>
            <a:xfrm>
              <a:off x="344078" y="1505931"/>
              <a:ext cx="1951349" cy="36933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A209CE1C-0CAD-CD2D-CE21-602DC460D09D}"/>
                </a:ext>
              </a:extLst>
            </p:cNvPr>
            <p:cNvSpPr txBox="1"/>
            <p:nvPr/>
          </p:nvSpPr>
          <p:spPr>
            <a:xfrm>
              <a:off x="3367829" y="1531472"/>
              <a:ext cx="2164626" cy="276999"/>
            </a:xfrm>
            <a:prstGeom prst="rect">
              <a:avLst/>
            </a:prstGeom>
            <a:noFill/>
          </p:spPr>
          <p:txBody>
            <a:bodyPr wrap="square" rtlCol="0">
              <a:spAutoFit/>
            </a:bodyPr>
            <a:lstStyle/>
            <a:p>
              <a:r>
                <a:rPr lang="en-US" sz="1200" dirty="0" err="1"/>
                <a:t>Micromixer+Microchannel</a:t>
              </a:r>
              <a:endParaRPr lang="en-IN" sz="1200" dirty="0"/>
            </a:p>
          </p:txBody>
        </p:sp>
        <p:sp>
          <p:nvSpPr>
            <p:cNvPr id="24" name="Rectangle 23">
              <a:extLst>
                <a:ext uri="{FF2B5EF4-FFF2-40B4-BE49-F238E27FC236}">
                  <a16:creationId xmlns:a16="http://schemas.microsoft.com/office/drawing/2014/main" id="{7A34053F-EAD5-9D14-6456-C64CFF6E10B9}"/>
                </a:ext>
              </a:extLst>
            </p:cNvPr>
            <p:cNvSpPr/>
            <p:nvPr/>
          </p:nvSpPr>
          <p:spPr>
            <a:xfrm>
              <a:off x="3399934" y="1498862"/>
              <a:ext cx="1951349" cy="36933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 name="Group 25">
            <a:extLst>
              <a:ext uri="{FF2B5EF4-FFF2-40B4-BE49-F238E27FC236}">
                <a16:creationId xmlns:a16="http://schemas.microsoft.com/office/drawing/2014/main" id="{B85E6C12-D495-CD29-BF44-C6368F64D903}"/>
              </a:ext>
            </a:extLst>
          </p:cNvPr>
          <p:cNvGrpSpPr/>
          <p:nvPr/>
        </p:nvGrpSpPr>
        <p:grpSpPr>
          <a:xfrm>
            <a:off x="5927104" y="215127"/>
            <a:ext cx="5007205" cy="1625456"/>
            <a:chOff x="344078" y="249808"/>
            <a:chExt cx="5007205" cy="1625456"/>
          </a:xfrm>
        </p:grpSpPr>
        <p:sp>
          <p:nvSpPr>
            <p:cNvPr id="27" name="Rectangle 26">
              <a:extLst>
                <a:ext uri="{FF2B5EF4-FFF2-40B4-BE49-F238E27FC236}">
                  <a16:creationId xmlns:a16="http://schemas.microsoft.com/office/drawing/2014/main" id="{DCEA1D1C-FAD8-CAA9-44D8-6DFBF6773220}"/>
                </a:ext>
              </a:extLst>
            </p:cNvPr>
            <p:cNvSpPr/>
            <p:nvPr/>
          </p:nvSpPr>
          <p:spPr>
            <a:xfrm>
              <a:off x="1809946" y="249808"/>
              <a:ext cx="1951349" cy="36933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96B0CB31-AECF-495F-CE92-8B1DA016C4E3}"/>
                </a:ext>
              </a:extLst>
            </p:cNvPr>
            <p:cNvSpPr txBox="1"/>
            <p:nvPr/>
          </p:nvSpPr>
          <p:spPr>
            <a:xfrm>
              <a:off x="1630836" y="249809"/>
              <a:ext cx="2328421" cy="338554"/>
            </a:xfrm>
            <a:prstGeom prst="rect">
              <a:avLst/>
            </a:prstGeom>
            <a:noFill/>
          </p:spPr>
          <p:txBody>
            <a:bodyPr wrap="square" rtlCol="0">
              <a:spAutoFit/>
            </a:bodyPr>
            <a:lstStyle/>
            <a:p>
              <a:pPr algn="ctr"/>
              <a:r>
                <a:rPr lang="en-US" sz="1600" dirty="0"/>
                <a:t>Solid-Fluid/3-Phase </a:t>
              </a:r>
              <a:endParaRPr lang="en-IN" sz="1600" dirty="0"/>
            </a:p>
          </p:txBody>
        </p:sp>
        <p:cxnSp>
          <p:nvCxnSpPr>
            <p:cNvPr id="29" name="Straight Connector 28">
              <a:extLst>
                <a:ext uri="{FF2B5EF4-FFF2-40B4-BE49-F238E27FC236}">
                  <a16:creationId xmlns:a16="http://schemas.microsoft.com/office/drawing/2014/main" id="{25006FE7-116C-8170-BD6D-ED8A8A904538}"/>
                </a:ext>
              </a:extLst>
            </p:cNvPr>
            <p:cNvCxnSpPr>
              <a:cxnSpLocks/>
              <a:stCxn id="28" idx="2"/>
            </p:cNvCxnSpPr>
            <p:nvPr/>
          </p:nvCxnSpPr>
          <p:spPr>
            <a:xfrm>
              <a:off x="2795047" y="588363"/>
              <a:ext cx="0" cy="458012"/>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B345E75-C4EC-B015-1784-3448BEA91314}"/>
                </a:ext>
              </a:extLst>
            </p:cNvPr>
            <p:cNvCxnSpPr>
              <a:cxnSpLocks/>
            </p:cNvCxnSpPr>
            <p:nvPr/>
          </p:nvCxnSpPr>
          <p:spPr>
            <a:xfrm>
              <a:off x="1319752" y="1046375"/>
              <a:ext cx="3055856" cy="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31" name="Straight Arrow Connector 30">
              <a:extLst>
                <a:ext uri="{FF2B5EF4-FFF2-40B4-BE49-F238E27FC236}">
                  <a16:creationId xmlns:a16="http://schemas.microsoft.com/office/drawing/2014/main" id="{111D7E4B-96B0-6BAA-D5A7-0F88B77B498C}"/>
                </a:ext>
              </a:extLst>
            </p:cNvPr>
            <p:cNvCxnSpPr/>
            <p:nvPr/>
          </p:nvCxnSpPr>
          <p:spPr>
            <a:xfrm>
              <a:off x="1319753" y="1046375"/>
              <a:ext cx="0" cy="45248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DF5A3CD-9B13-175B-E9A0-2AC7F8271516}"/>
                </a:ext>
              </a:extLst>
            </p:cNvPr>
            <p:cNvCxnSpPr/>
            <p:nvPr/>
          </p:nvCxnSpPr>
          <p:spPr>
            <a:xfrm>
              <a:off x="4375609" y="1046375"/>
              <a:ext cx="0" cy="45248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9F2C5E9-6162-8D3F-E31A-E31DEDB3ED45}"/>
                </a:ext>
              </a:extLst>
            </p:cNvPr>
            <p:cNvSpPr txBox="1"/>
            <p:nvPr/>
          </p:nvSpPr>
          <p:spPr>
            <a:xfrm>
              <a:off x="631594" y="1498863"/>
              <a:ext cx="1621408" cy="369332"/>
            </a:xfrm>
            <a:prstGeom prst="rect">
              <a:avLst/>
            </a:prstGeom>
            <a:noFill/>
          </p:spPr>
          <p:txBody>
            <a:bodyPr wrap="square" rtlCol="0">
              <a:spAutoFit/>
            </a:bodyPr>
            <a:lstStyle/>
            <a:p>
              <a:r>
                <a:rPr lang="en-US" dirty="0"/>
                <a:t>Continuous</a:t>
              </a:r>
              <a:endParaRPr lang="en-IN" dirty="0"/>
            </a:p>
          </p:txBody>
        </p:sp>
        <p:sp>
          <p:nvSpPr>
            <p:cNvPr id="34" name="Rectangle 33">
              <a:extLst>
                <a:ext uri="{FF2B5EF4-FFF2-40B4-BE49-F238E27FC236}">
                  <a16:creationId xmlns:a16="http://schemas.microsoft.com/office/drawing/2014/main" id="{052174F1-1DB3-DB2C-2022-52797A611AE0}"/>
                </a:ext>
              </a:extLst>
            </p:cNvPr>
            <p:cNvSpPr/>
            <p:nvPr/>
          </p:nvSpPr>
          <p:spPr>
            <a:xfrm>
              <a:off x="344078" y="1505931"/>
              <a:ext cx="1951349" cy="36933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6C2BB9B2-E191-09D6-CE12-EFB500C4C5AC}"/>
                </a:ext>
              </a:extLst>
            </p:cNvPr>
            <p:cNvSpPr txBox="1"/>
            <p:nvPr/>
          </p:nvSpPr>
          <p:spPr>
            <a:xfrm>
              <a:off x="3512272" y="1471251"/>
              <a:ext cx="1726674" cy="369332"/>
            </a:xfrm>
            <a:prstGeom prst="rect">
              <a:avLst/>
            </a:prstGeom>
            <a:noFill/>
          </p:spPr>
          <p:txBody>
            <a:bodyPr wrap="square" rtlCol="0">
              <a:spAutoFit/>
            </a:bodyPr>
            <a:lstStyle/>
            <a:p>
              <a:pPr algn="ctr"/>
              <a:r>
                <a:rPr lang="en-US" dirty="0"/>
                <a:t>Dispersed</a:t>
              </a:r>
              <a:endParaRPr lang="en-IN" dirty="0"/>
            </a:p>
          </p:txBody>
        </p:sp>
        <p:sp>
          <p:nvSpPr>
            <p:cNvPr id="36" name="Rectangle 35">
              <a:extLst>
                <a:ext uri="{FF2B5EF4-FFF2-40B4-BE49-F238E27FC236}">
                  <a16:creationId xmlns:a16="http://schemas.microsoft.com/office/drawing/2014/main" id="{66C5DD80-03AC-245B-B7C0-0CEBE2774140}"/>
                </a:ext>
              </a:extLst>
            </p:cNvPr>
            <p:cNvSpPr/>
            <p:nvPr/>
          </p:nvSpPr>
          <p:spPr>
            <a:xfrm>
              <a:off x="3399934" y="1498862"/>
              <a:ext cx="1951349" cy="36933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8" name="TextBox 37">
            <a:extLst>
              <a:ext uri="{FF2B5EF4-FFF2-40B4-BE49-F238E27FC236}">
                <a16:creationId xmlns:a16="http://schemas.microsoft.com/office/drawing/2014/main" id="{6C3EE888-C142-BE44-7170-811418AE7825}"/>
              </a:ext>
            </a:extLst>
          </p:cNvPr>
          <p:cNvSpPr txBox="1"/>
          <p:nvPr/>
        </p:nvSpPr>
        <p:spPr>
          <a:xfrm>
            <a:off x="162611" y="1848325"/>
            <a:ext cx="2936450" cy="1669752"/>
          </a:xfrm>
          <a:prstGeom prst="rect">
            <a:avLst/>
          </a:prstGeom>
          <a:noFill/>
        </p:spPr>
        <p:txBody>
          <a:bodyPr wrap="square" rtlCol="0">
            <a:spAutoFit/>
          </a:bodyPr>
          <a:lstStyle/>
          <a:p>
            <a:pPr marL="342900" indent="-342900">
              <a:lnSpc>
                <a:spcPct val="200000"/>
              </a:lnSpc>
              <a:buAutoNum type="arabicParenR"/>
            </a:pPr>
            <a:r>
              <a:rPr lang="en-US" dirty="0"/>
              <a:t>Micromixer-settler</a:t>
            </a:r>
          </a:p>
          <a:p>
            <a:pPr marL="342900" indent="-342900">
              <a:lnSpc>
                <a:spcPct val="200000"/>
              </a:lnSpc>
              <a:buAutoNum type="arabicParenR"/>
            </a:pPr>
            <a:r>
              <a:rPr lang="en-US" dirty="0"/>
              <a:t>Cyclone Mixer</a:t>
            </a:r>
          </a:p>
          <a:p>
            <a:pPr marL="342900" indent="-342900">
              <a:lnSpc>
                <a:spcPct val="200000"/>
              </a:lnSpc>
              <a:buAutoNum type="arabicParenR"/>
            </a:pPr>
            <a:r>
              <a:rPr lang="en-US" dirty="0"/>
              <a:t>Interdigital mixer</a:t>
            </a:r>
            <a:endParaRPr lang="en-IN" dirty="0"/>
          </a:p>
        </p:txBody>
      </p:sp>
      <p:sp>
        <p:nvSpPr>
          <p:cNvPr id="39" name="TextBox 38">
            <a:extLst>
              <a:ext uri="{FF2B5EF4-FFF2-40B4-BE49-F238E27FC236}">
                <a16:creationId xmlns:a16="http://schemas.microsoft.com/office/drawing/2014/main" id="{E638DC92-65B7-3F8B-A344-10D9473C12E6}"/>
              </a:ext>
            </a:extLst>
          </p:cNvPr>
          <p:cNvSpPr txBox="1"/>
          <p:nvPr/>
        </p:nvSpPr>
        <p:spPr>
          <a:xfrm>
            <a:off x="2990654" y="1958707"/>
            <a:ext cx="2936450" cy="4716740"/>
          </a:xfrm>
          <a:prstGeom prst="rect">
            <a:avLst/>
          </a:prstGeom>
          <a:noFill/>
        </p:spPr>
        <p:txBody>
          <a:bodyPr wrap="square" rtlCol="0">
            <a:spAutoFit/>
          </a:bodyPr>
          <a:lstStyle/>
          <a:p>
            <a:pPr marL="342900" indent="-342900">
              <a:lnSpc>
                <a:spcPct val="150000"/>
              </a:lnSpc>
              <a:buAutoNum type="arabicParenR"/>
            </a:pPr>
            <a:r>
              <a:rPr lang="en-US" dirty="0"/>
              <a:t>With partial two-fluid contact</a:t>
            </a:r>
          </a:p>
          <a:p>
            <a:pPr marL="342900" indent="-342900">
              <a:lnSpc>
                <a:spcPct val="150000"/>
              </a:lnSpc>
              <a:buAutoNum type="arabicParenR"/>
            </a:pPr>
            <a:r>
              <a:rPr lang="en-US" dirty="0"/>
              <a:t>Mesh or </a:t>
            </a:r>
            <a:r>
              <a:rPr lang="en-US" dirty="0" err="1"/>
              <a:t>sievelike</a:t>
            </a:r>
            <a:r>
              <a:rPr lang="en-US" dirty="0"/>
              <a:t> interfacial support</a:t>
            </a:r>
          </a:p>
          <a:p>
            <a:pPr marL="342900" indent="-342900">
              <a:lnSpc>
                <a:spcPct val="150000"/>
              </a:lnSpc>
              <a:buAutoNum type="arabicParenR"/>
            </a:pPr>
            <a:r>
              <a:rPr lang="en-US" dirty="0"/>
              <a:t>With T and Y type inlet contactors</a:t>
            </a:r>
          </a:p>
          <a:p>
            <a:pPr marL="342900" indent="-342900">
              <a:lnSpc>
                <a:spcPct val="150000"/>
              </a:lnSpc>
              <a:buAutoNum type="arabicParenR"/>
            </a:pPr>
            <a:r>
              <a:rPr lang="en-US" dirty="0"/>
              <a:t>With static mixers</a:t>
            </a:r>
          </a:p>
          <a:p>
            <a:pPr marL="342900" indent="-342900">
              <a:lnSpc>
                <a:spcPct val="150000"/>
              </a:lnSpc>
              <a:buAutoNum type="arabicParenR"/>
            </a:pPr>
            <a:r>
              <a:rPr lang="en-US" dirty="0"/>
              <a:t>With internal redispersion units</a:t>
            </a:r>
          </a:p>
          <a:p>
            <a:pPr marL="342900" indent="-342900">
              <a:lnSpc>
                <a:spcPct val="150000"/>
              </a:lnSpc>
              <a:buAutoNum type="arabicParenR"/>
            </a:pPr>
            <a:r>
              <a:rPr lang="en-US" dirty="0"/>
              <a:t>Falling film reactors</a:t>
            </a:r>
          </a:p>
          <a:p>
            <a:pPr marL="342900" indent="-342900">
              <a:lnSpc>
                <a:spcPct val="200000"/>
              </a:lnSpc>
              <a:buAutoNum type="arabicParenR"/>
            </a:pPr>
            <a:endParaRPr lang="en-IN" dirty="0"/>
          </a:p>
        </p:txBody>
      </p:sp>
      <p:sp>
        <p:nvSpPr>
          <p:cNvPr id="40" name="TextBox 39">
            <a:extLst>
              <a:ext uri="{FF2B5EF4-FFF2-40B4-BE49-F238E27FC236}">
                <a16:creationId xmlns:a16="http://schemas.microsoft.com/office/drawing/2014/main" id="{F36286F2-A0D6-2BAB-E3FA-C02B421CFD2F}"/>
              </a:ext>
            </a:extLst>
          </p:cNvPr>
          <p:cNvSpPr txBox="1"/>
          <p:nvPr/>
        </p:nvSpPr>
        <p:spPr>
          <a:xfrm>
            <a:off x="5660009" y="1861796"/>
            <a:ext cx="2936450" cy="1115755"/>
          </a:xfrm>
          <a:prstGeom prst="rect">
            <a:avLst/>
          </a:prstGeom>
          <a:noFill/>
        </p:spPr>
        <p:txBody>
          <a:bodyPr wrap="square" rtlCol="0">
            <a:spAutoFit/>
          </a:bodyPr>
          <a:lstStyle/>
          <a:p>
            <a:pPr marL="342900" indent="-342900">
              <a:lnSpc>
                <a:spcPct val="200000"/>
              </a:lnSpc>
              <a:buAutoNum type="arabicParenR"/>
            </a:pPr>
            <a:r>
              <a:rPr lang="en-US" dirty="0"/>
              <a:t>Falling film</a:t>
            </a:r>
          </a:p>
          <a:p>
            <a:pPr marL="342900" indent="-342900">
              <a:lnSpc>
                <a:spcPct val="200000"/>
              </a:lnSpc>
              <a:buAutoNum type="arabicParenR"/>
            </a:pPr>
            <a:r>
              <a:rPr lang="en-US" dirty="0"/>
              <a:t>Mesh reactors</a:t>
            </a:r>
          </a:p>
        </p:txBody>
      </p:sp>
      <p:sp>
        <p:nvSpPr>
          <p:cNvPr id="41" name="TextBox 40">
            <a:extLst>
              <a:ext uri="{FF2B5EF4-FFF2-40B4-BE49-F238E27FC236}">
                <a16:creationId xmlns:a16="http://schemas.microsoft.com/office/drawing/2014/main" id="{187AE67C-960F-845D-8754-DAAD35D50CAD}"/>
              </a:ext>
            </a:extLst>
          </p:cNvPr>
          <p:cNvSpPr txBox="1"/>
          <p:nvPr/>
        </p:nvSpPr>
        <p:spPr>
          <a:xfrm>
            <a:off x="8755147" y="1805902"/>
            <a:ext cx="2936450" cy="1115755"/>
          </a:xfrm>
          <a:prstGeom prst="rect">
            <a:avLst/>
          </a:prstGeom>
          <a:noFill/>
        </p:spPr>
        <p:txBody>
          <a:bodyPr wrap="square" rtlCol="0">
            <a:spAutoFit/>
          </a:bodyPr>
          <a:lstStyle/>
          <a:p>
            <a:pPr marL="342900" indent="-342900">
              <a:lnSpc>
                <a:spcPct val="200000"/>
              </a:lnSpc>
              <a:buAutoNum type="arabicParenR"/>
            </a:pPr>
            <a:r>
              <a:rPr lang="en-US" dirty="0"/>
              <a:t>Microbubble </a:t>
            </a:r>
          </a:p>
          <a:p>
            <a:pPr marL="342900" indent="-342900">
              <a:lnSpc>
                <a:spcPct val="200000"/>
              </a:lnSpc>
              <a:buAutoNum type="arabicParenR"/>
            </a:pPr>
            <a:r>
              <a:rPr lang="en-US" dirty="0" err="1"/>
              <a:t>Micropacked</a:t>
            </a:r>
            <a:r>
              <a:rPr lang="en-US" dirty="0"/>
              <a:t> </a:t>
            </a:r>
          </a:p>
        </p:txBody>
      </p:sp>
      <p:sp>
        <p:nvSpPr>
          <p:cNvPr id="42" name="TextBox 41">
            <a:extLst>
              <a:ext uri="{FF2B5EF4-FFF2-40B4-BE49-F238E27FC236}">
                <a16:creationId xmlns:a16="http://schemas.microsoft.com/office/drawing/2014/main" id="{486203CF-D28E-0B72-BBBE-55D5BAF5C331}"/>
              </a:ext>
            </a:extLst>
          </p:cNvPr>
          <p:cNvSpPr txBox="1"/>
          <p:nvPr/>
        </p:nvSpPr>
        <p:spPr>
          <a:xfrm>
            <a:off x="6495850" y="5070195"/>
            <a:ext cx="5696150" cy="2123658"/>
          </a:xfrm>
          <a:prstGeom prst="rect">
            <a:avLst/>
          </a:prstGeom>
          <a:noFill/>
        </p:spPr>
        <p:txBody>
          <a:bodyPr wrap="square" rtlCol="0">
            <a:spAutoFit/>
          </a:bodyPr>
          <a:lstStyle/>
          <a:p>
            <a:r>
              <a:rPr lang="en-US" sz="1200" dirty="0"/>
              <a:t>Reference:-</a:t>
            </a:r>
          </a:p>
          <a:p>
            <a:pPr marL="342900" indent="-342900">
              <a:buAutoNum type="arabicParenR"/>
            </a:pPr>
            <a:r>
              <a:rPr lang="en-US" sz="1200" dirty="0" err="1"/>
              <a:t>Kashid</a:t>
            </a:r>
            <a:r>
              <a:rPr lang="en-US" sz="1200" dirty="0"/>
              <a:t>, </a:t>
            </a:r>
            <a:r>
              <a:rPr lang="en-US" sz="1200" dirty="0" err="1"/>
              <a:t>Madhvanand</a:t>
            </a:r>
            <a:r>
              <a:rPr lang="en-US" sz="1200" dirty="0"/>
              <a:t> N.; Kiwi-Minsker, </a:t>
            </a:r>
            <a:r>
              <a:rPr lang="en-US" sz="1200" dirty="0" err="1"/>
              <a:t>Lioubov</a:t>
            </a:r>
            <a:r>
              <a:rPr lang="en-US" sz="1200" dirty="0"/>
              <a:t> (2009). </a:t>
            </a:r>
            <a:r>
              <a:rPr lang="en-US" sz="1200" dirty="0" err="1"/>
              <a:t>Microstructured</a:t>
            </a:r>
            <a:r>
              <a:rPr lang="en-US" sz="1200" dirty="0"/>
              <a:t> Reactors for Multiphase Reactions: State of the Art. Industrial &amp; Engineering Chemistry Research, 48(14), 6465–6485. doi:10.1021/ie8017912 </a:t>
            </a:r>
          </a:p>
          <a:p>
            <a:pPr marL="342900" indent="-342900">
              <a:buFontTx/>
              <a:buAutoNum type="arabicParenR"/>
            </a:pPr>
            <a:r>
              <a:rPr lang="en-IN" sz="1200" dirty="0" err="1"/>
              <a:t>Jähnisch</a:t>
            </a:r>
            <a:r>
              <a:rPr lang="en-IN" sz="1200" dirty="0"/>
              <a:t>, K., Hessel, V., </a:t>
            </a:r>
            <a:r>
              <a:rPr lang="en-IN" sz="1200" dirty="0" err="1"/>
              <a:t>Löwe</a:t>
            </a:r>
            <a:r>
              <a:rPr lang="en-IN" sz="1200" dirty="0"/>
              <a:t>, H., &amp; </a:t>
            </a:r>
            <a:r>
              <a:rPr lang="en-IN" sz="1200" dirty="0" err="1"/>
              <a:t>Baerns</a:t>
            </a:r>
            <a:r>
              <a:rPr lang="en-IN" sz="1200" dirty="0"/>
              <a:t>, M. (2004). Chemistry in </a:t>
            </a:r>
            <a:r>
              <a:rPr lang="en-IN" sz="1200" dirty="0" err="1"/>
              <a:t>Microstructured</a:t>
            </a:r>
            <a:r>
              <a:rPr lang="en-IN" sz="1200" dirty="0"/>
              <a:t> Reactors. In </a:t>
            </a:r>
            <a:r>
              <a:rPr lang="en-IN" sz="1200" i="1" dirty="0" err="1"/>
              <a:t>Angewandte</a:t>
            </a:r>
            <a:r>
              <a:rPr lang="en-IN" sz="1200" i="1" dirty="0"/>
              <a:t> </a:t>
            </a:r>
            <a:r>
              <a:rPr lang="en-IN" sz="1200" i="1" dirty="0" err="1"/>
              <a:t>Chemie</a:t>
            </a:r>
            <a:r>
              <a:rPr lang="en-IN" sz="1200" i="1" dirty="0"/>
              <a:t> - International Edition</a:t>
            </a:r>
            <a:r>
              <a:rPr lang="en-IN" sz="1200" dirty="0"/>
              <a:t> (Vol. 43, Issue 4, pp. 406–446). https://doi.org/10.1002/anie.200300577</a:t>
            </a:r>
          </a:p>
          <a:p>
            <a:pPr marL="342900" indent="-342900">
              <a:buAutoNum type="arabicParenR"/>
            </a:pPr>
            <a:endParaRPr lang="en-US" dirty="0"/>
          </a:p>
          <a:p>
            <a:endParaRPr lang="en-IN" dirty="0"/>
          </a:p>
        </p:txBody>
      </p:sp>
    </p:spTree>
    <p:extLst>
      <p:ext uri="{BB962C8B-B14F-4D97-AF65-F5344CB8AC3E}">
        <p14:creationId xmlns:p14="http://schemas.microsoft.com/office/powerpoint/2010/main" val="3819457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807F915-1DF5-F7D2-B4B3-11DC15945B0A}"/>
              </a:ext>
            </a:extLst>
          </p:cNvPr>
          <p:cNvSpPr/>
          <p:nvPr/>
        </p:nvSpPr>
        <p:spPr>
          <a:xfrm>
            <a:off x="8416594" y="1031104"/>
            <a:ext cx="2460773" cy="366242"/>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80A92228-C8A0-0B73-1941-0DCBC3506C65}"/>
              </a:ext>
            </a:extLst>
          </p:cNvPr>
          <p:cNvGrpSpPr/>
          <p:nvPr/>
        </p:nvGrpSpPr>
        <p:grpSpPr>
          <a:xfrm>
            <a:off x="259217" y="162245"/>
            <a:ext cx="5479680" cy="1674177"/>
            <a:chOff x="290442" y="260051"/>
            <a:chExt cx="5479680" cy="1674177"/>
          </a:xfrm>
        </p:grpSpPr>
        <p:sp>
          <p:nvSpPr>
            <p:cNvPr id="7" name="Rectangle 6">
              <a:extLst>
                <a:ext uri="{FF2B5EF4-FFF2-40B4-BE49-F238E27FC236}">
                  <a16:creationId xmlns:a16="http://schemas.microsoft.com/office/drawing/2014/main" id="{197C1829-005D-EAAC-2748-4E9761904F59}"/>
                </a:ext>
              </a:extLst>
            </p:cNvPr>
            <p:cNvSpPr/>
            <p:nvPr/>
          </p:nvSpPr>
          <p:spPr>
            <a:xfrm>
              <a:off x="2380972" y="260051"/>
              <a:ext cx="1951349" cy="36933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C5DE82C-8FEC-ED63-E8EB-4062AC8567E9}"/>
                </a:ext>
              </a:extLst>
            </p:cNvPr>
            <p:cNvSpPr txBox="1"/>
            <p:nvPr/>
          </p:nvSpPr>
          <p:spPr>
            <a:xfrm>
              <a:off x="2201862" y="260052"/>
              <a:ext cx="2328421" cy="369332"/>
            </a:xfrm>
            <a:prstGeom prst="rect">
              <a:avLst/>
            </a:prstGeom>
            <a:noFill/>
          </p:spPr>
          <p:txBody>
            <a:bodyPr wrap="square" rtlCol="0">
              <a:spAutoFit/>
            </a:bodyPr>
            <a:lstStyle/>
            <a:p>
              <a:pPr algn="ctr"/>
              <a:r>
                <a:rPr lang="en-US" dirty="0"/>
                <a:t>Gas-Liquid </a:t>
              </a:r>
              <a:endParaRPr lang="en-IN" dirty="0"/>
            </a:p>
          </p:txBody>
        </p:sp>
        <p:cxnSp>
          <p:nvCxnSpPr>
            <p:cNvPr id="11" name="Straight Connector 10">
              <a:extLst>
                <a:ext uri="{FF2B5EF4-FFF2-40B4-BE49-F238E27FC236}">
                  <a16:creationId xmlns:a16="http://schemas.microsoft.com/office/drawing/2014/main" id="{E19B592A-747B-CFEE-E2AD-1940EF8B4192}"/>
                </a:ext>
              </a:extLst>
            </p:cNvPr>
            <p:cNvCxnSpPr>
              <a:cxnSpLocks/>
              <a:stCxn id="8" idx="2"/>
            </p:cNvCxnSpPr>
            <p:nvPr/>
          </p:nvCxnSpPr>
          <p:spPr>
            <a:xfrm>
              <a:off x="3366073" y="629384"/>
              <a:ext cx="0" cy="471949"/>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F272719-0A60-2B37-52D1-0FC1E66ADDE3}"/>
                </a:ext>
              </a:extLst>
            </p:cNvPr>
            <p:cNvCxnSpPr>
              <a:cxnSpLocks/>
            </p:cNvCxnSpPr>
            <p:nvPr/>
          </p:nvCxnSpPr>
          <p:spPr>
            <a:xfrm>
              <a:off x="1013518" y="1112408"/>
              <a:ext cx="4180013" cy="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17" name="Straight Arrow Connector 16">
              <a:extLst>
                <a:ext uri="{FF2B5EF4-FFF2-40B4-BE49-F238E27FC236}">
                  <a16:creationId xmlns:a16="http://schemas.microsoft.com/office/drawing/2014/main" id="{DAE999BF-16FE-B8CB-0A45-B7CB9C38864E}"/>
                </a:ext>
              </a:extLst>
            </p:cNvPr>
            <p:cNvCxnSpPr/>
            <p:nvPr/>
          </p:nvCxnSpPr>
          <p:spPr>
            <a:xfrm>
              <a:off x="1013518" y="1112408"/>
              <a:ext cx="0" cy="45248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2A4D699-D252-88EE-2DCC-433F14B534E9}"/>
                </a:ext>
              </a:extLst>
            </p:cNvPr>
            <p:cNvCxnSpPr/>
            <p:nvPr/>
          </p:nvCxnSpPr>
          <p:spPr>
            <a:xfrm>
              <a:off x="2543386" y="1088431"/>
              <a:ext cx="0" cy="45248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85A90E6-A88A-0924-481E-21606FC1F5AF}"/>
                </a:ext>
              </a:extLst>
            </p:cNvPr>
            <p:cNvSpPr txBox="1"/>
            <p:nvPr/>
          </p:nvSpPr>
          <p:spPr>
            <a:xfrm>
              <a:off x="396066" y="1585106"/>
              <a:ext cx="1606477" cy="307777"/>
            </a:xfrm>
            <a:prstGeom prst="rect">
              <a:avLst/>
            </a:prstGeom>
            <a:noFill/>
          </p:spPr>
          <p:txBody>
            <a:bodyPr wrap="square" rtlCol="0">
              <a:spAutoFit/>
            </a:bodyPr>
            <a:lstStyle/>
            <a:p>
              <a:r>
                <a:rPr lang="en-US" sz="1400" dirty="0"/>
                <a:t>Halogenation</a:t>
              </a:r>
              <a:endParaRPr lang="en-IN" sz="1400" dirty="0"/>
            </a:p>
          </p:txBody>
        </p:sp>
        <p:sp>
          <p:nvSpPr>
            <p:cNvPr id="22" name="Rectangle 21">
              <a:extLst>
                <a:ext uri="{FF2B5EF4-FFF2-40B4-BE49-F238E27FC236}">
                  <a16:creationId xmlns:a16="http://schemas.microsoft.com/office/drawing/2014/main" id="{D5691E51-7168-DCB8-4F24-B764214F230C}"/>
                </a:ext>
              </a:extLst>
            </p:cNvPr>
            <p:cNvSpPr/>
            <p:nvPr/>
          </p:nvSpPr>
          <p:spPr>
            <a:xfrm>
              <a:off x="290442" y="1564895"/>
              <a:ext cx="1446152" cy="36933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A209CE1C-0CAD-CD2D-CE21-602DC460D09D}"/>
                </a:ext>
              </a:extLst>
            </p:cNvPr>
            <p:cNvSpPr txBox="1"/>
            <p:nvPr/>
          </p:nvSpPr>
          <p:spPr>
            <a:xfrm>
              <a:off x="2064098" y="1584357"/>
              <a:ext cx="1726674" cy="307777"/>
            </a:xfrm>
            <a:prstGeom prst="rect">
              <a:avLst/>
            </a:prstGeom>
            <a:noFill/>
          </p:spPr>
          <p:txBody>
            <a:bodyPr wrap="square" rtlCol="0">
              <a:spAutoFit/>
            </a:bodyPr>
            <a:lstStyle/>
            <a:p>
              <a:r>
                <a:rPr lang="en-US" sz="1400" dirty="0"/>
                <a:t>Oxidation</a:t>
              </a:r>
              <a:endParaRPr lang="en-IN" sz="1400" dirty="0"/>
            </a:p>
          </p:txBody>
        </p:sp>
        <p:sp>
          <p:nvSpPr>
            <p:cNvPr id="24" name="Rectangle 23">
              <a:extLst>
                <a:ext uri="{FF2B5EF4-FFF2-40B4-BE49-F238E27FC236}">
                  <a16:creationId xmlns:a16="http://schemas.microsoft.com/office/drawing/2014/main" id="{7A34053F-EAD5-9D14-6456-C64CFF6E10B9}"/>
                </a:ext>
              </a:extLst>
            </p:cNvPr>
            <p:cNvSpPr/>
            <p:nvPr/>
          </p:nvSpPr>
          <p:spPr>
            <a:xfrm>
              <a:off x="1966796" y="1564880"/>
              <a:ext cx="1153180" cy="36933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Arrow Connector 3">
              <a:extLst>
                <a:ext uri="{FF2B5EF4-FFF2-40B4-BE49-F238E27FC236}">
                  <a16:creationId xmlns:a16="http://schemas.microsoft.com/office/drawing/2014/main" id="{B627F13E-5090-8565-EF58-F7CE9488E5DD}"/>
                </a:ext>
              </a:extLst>
            </p:cNvPr>
            <p:cNvCxnSpPr>
              <a:cxnSpLocks/>
            </p:cNvCxnSpPr>
            <p:nvPr/>
          </p:nvCxnSpPr>
          <p:spPr>
            <a:xfrm>
              <a:off x="3898816" y="1097088"/>
              <a:ext cx="0" cy="44383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D17058F7-381E-51FB-CC07-63FD7D847903}"/>
                </a:ext>
              </a:extLst>
            </p:cNvPr>
            <p:cNvSpPr/>
            <p:nvPr/>
          </p:nvSpPr>
          <p:spPr>
            <a:xfrm>
              <a:off x="3317155" y="1557171"/>
              <a:ext cx="1153180" cy="36933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6CB7CF70-E2F5-37F8-9197-3B25F818B698}"/>
                </a:ext>
              </a:extLst>
            </p:cNvPr>
            <p:cNvSpPr txBox="1"/>
            <p:nvPr/>
          </p:nvSpPr>
          <p:spPr>
            <a:xfrm>
              <a:off x="3366072" y="1564880"/>
              <a:ext cx="1721748" cy="307777"/>
            </a:xfrm>
            <a:prstGeom prst="rect">
              <a:avLst/>
            </a:prstGeom>
            <a:noFill/>
          </p:spPr>
          <p:txBody>
            <a:bodyPr wrap="square" rtlCol="0">
              <a:spAutoFit/>
            </a:bodyPr>
            <a:lstStyle/>
            <a:p>
              <a:r>
                <a:rPr lang="en-US" sz="1400" dirty="0"/>
                <a:t>Sulfonation</a:t>
              </a:r>
              <a:endParaRPr lang="en-IN" sz="1400" dirty="0"/>
            </a:p>
          </p:txBody>
        </p:sp>
        <p:cxnSp>
          <p:nvCxnSpPr>
            <p:cNvPr id="10" name="Straight Arrow Connector 9">
              <a:extLst>
                <a:ext uri="{FF2B5EF4-FFF2-40B4-BE49-F238E27FC236}">
                  <a16:creationId xmlns:a16="http://schemas.microsoft.com/office/drawing/2014/main" id="{0B57B407-B0EF-509A-5CCE-42009FC0632C}"/>
                </a:ext>
              </a:extLst>
            </p:cNvPr>
            <p:cNvCxnSpPr>
              <a:cxnSpLocks/>
            </p:cNvCxnSpPr>
            <p:nvPr/>
          </p:nvCxnSpPr>
          <p:spPr>
            <a:xfrm>
              <a:off x="5179012" y="1097088"/>
              <a:ext cx="0" cy="44383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DA60-680F-C17B-CC08-531930D2A855}"/>
                </a:ext>
              </a:extLst>
            </p:cNvPr>
            <p:cNvSpPr/>
            <p:nvPr/>
          </p:nvSpPr>
          <p:spPr>
            <a:xfrm>
              <a:off x="4616942" y="1558868"/>
              <a:ext cx="1153180" cy="36933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4A927C6B-2029-9803-9801-15F8D2382AB7}"/>
                </a:ext>
              </a:extLst>
            </p:cNvPr>
            <p:cNvSpPr txBox="1"/>
            <p:nvPr/>
          </p:nvSpPr>
          <p:spPr>
            <a:xfrm>
              <a:off x="4735065" y="1585987"/>
              <a:ext cx="1035057" cy="307777"/>
            </a:xfrm>
            <a:prstGeom prst="rect">
              <a:avLst/>
            </a:prstGeom>
            <a:noFill/>
          </p:spPr>
          <p:txBody>
            <a:bodyPr wrap="square" rtlCol="0">
              <a:spAutoFit/>
            </a:bodyPr>
            <a:lstStyle/>
            <a:p>
              <a:r>
                <a:rPr lang="en-US" sz="1400" dirty="0"/>
                <a:t>Nitration</a:t>
              </a:r>
              <a:endParaRPr lang="en-IN" sz="1400" dirty="0"/>
            </a:p>
          </p:txBody>
        </p:sp>
      </p:grpSp>
      <p:grpSp>
        <p:nvGrpSpPr>
          <p:cNvPr id="45" name="Group 44">
            <a:extLst>
              <a:ext uri="{FF2B5EF4-FFF2-40B4-BE49-F238E27FC236}">
                <a16:creationId xmlns:a16="http://schemas.microsoft.com/office/drawing/2014/main" id="{B101AEDE-297C-C9BC-5188-D8AAF9B26C37}"/>
              </a:ext>
            </a:extLst>
          </p:cNvPr>
          <p:cNvGrpSpPr/>
          <p:nvPr/>
        </p:nvGrpSpPr>
        <p:grpSpPr>
          <a:xfrm>
            <a:off x="982293" y="213780"/>
            <a:ext cx="11742259" cy="5091083"/>
            <a:chOff x="-1801227" y="141373"/>
            <a:chExt cx="11742259" cy="5091083"/>
          </a:xfrm>
        </p:grpSpPr>
        <p:sp>
          <p:nvSpPr>
            <p:cNvPr id="37" name="TextBox 36">
              <a:extLst>
                <a:ext uri="{FF2B5EF4-FFF2-40B4-BE49-F238E27FC236}">
                  <a16:creationId xmlns:a16="http://schemas.microsoft.com/office/drawing/2014/main" id="{0AB24E89-EA13-C430-4A9D-358B5F5BA954}"/>
                </a:ext>
              </a:extLst>
            </p:cNvPr>
            <p:cNvSpPr txBox="1"/>
            <p:nvPr/>
          </p:nvSpPr>
          <p:spPr>
            <a:xfrm>
              <a:off x="5634305" y="969463"/>
              <a:ext cx="2808991" cy="307777"/>
            </a:xfrm>
            <a:prstGeom prst="rect">
              <a:avLst/>
            </a:prstGeom>
            <a:noFill/>
          </p:spPr>
          <p:txBody>
            <a:bodyPr wrap="square" rtlCol="0">
              <a:spAutoFit/>
            </a:bodyPr>
            <a:lstStyle/>
            <a:p>
              <a:r>
                <a:rPr lang="en-US" sz="1400" dirty="0"/>
                <a:t>Micromixer + Microchannel </a:t>
              </a:r>
              <a:endParaRPr lang="en-IN" sz="1400" dirty="0"/>
            </a:p>
          </p:txBody>
        </p:sp>
        <p:grpSp>
          <p:nvGrpSpPr>
            <p:cNvPr id="44" name="Group 43">
              <a:extLst>
                <a:ext uri="{FF2B5EF4-FFF2-40B4-BE49-F238E27FC236}">
                  <a16:creationId xmlns:a16="http://schemas.microsoft.com/office/drawing/2014/main" id="{7B47EF5B-4C09-2211-622A-4E781FC39A9C}"/>
                </a:ext>
              </a:extLst>
            </p:cNvPr>
            <p:cNvGrpSpPr/>
            <p:nvPr/>
          </p:nvGrpSpPr>
          <p:grpSpPr>
            <a:xfrm>
              <a:off x="-1801227" y="141373"/>
              <a:ext cx="11742259" cy="5091083"/>
              <a:chOff x="-1801227" y="141373"/>
              <a:chExt cx="11742259" cy="5091083"/>
            </a:xfrm>
          </p:grpSpPr>
          <p:grpSp>
            <p:nvGrpSpPr>
              <p:cNvPr id="26" name="Group 25">
                <a:extLst>
                  <a:ext uri="{FF2B5EF4-FFF2-40B4-BE49-F238E27FC236}">
                    <a16:creationId xmlns:a16="http://schemas.microsoft.com/office/drawing/2014/main" id="{B85E6C12-D495-CD29-BF44-C6368F64D903}"/>
                  </a:ext>
                </a:extLst>
              </p:cNvPr>
              <p:cNvGrpSpPr/>
              <p:nvPr/>
            </p:nvGrpSpPr>
            <p:grpSpPr>
              <a:xfrm>
                <a:off x="5699251" y="141373"/>
                <a:ext cx="2328421" cy="387265"/>
                <a:chOff x="1292921" y="163310"/>
                <a:chExt cx="2328421" cy="387265"/>
              </a:xfrm>
            </p:grpSpPr>
            <p:sp>
              <p:nvSpPr>
                <p:cNvPr id="27" name="Rectangle 26">
                  <a:extLst>
                    <a:ext uri="{FF2B5EF4-FFF2-40B4-BE49-F238E27FC236}">
                      <a16:creationId xmlns:a16="http://schemas.microsoft.com/office/drawing/2014/main" id="{DCEA1D1C-FAD8-CAA9-44D8-6DFBF6773220}"/>
                    </a:ext>
                  </a:extLst>
                </p:cNvPr>
                <p:cNvSpPr/>
                <p:nvPr/>
              </p:nvSpPr>
              <p:spPr>
                <a:xfrm>
                  <a:off x="1490883" y="163310"/>
                  <a:ext cx="1951349" cy="36933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96B0CB31-AECF-495F-CE92-8B1DA016C4E3}"/>
                    </a:ext>
                  </a:extLst>
                </p:cNvPr>
                <p:cNvSpPr txBox="1"/>
                <p:nvPr/>
              </p:nvSpPr>
              <p:spPr>
                <a:xfrm>
                  <a:off x="1292921" y="181243"/>
                  <a:ext cx="2328421" cy="369332"/>
                </a:xfrm>
                <a:prstGeom prst="rect">
                  <a:avLst/>
                </a:prstGeom>
                <a:noFill/>
              </p:spPr>
              <p:txBody>
                <a:bodyPr wrap="square" rtlCol="0">
                  <a:spAutoFit/>
                </a:bodyPr>
                <a:lstStyle/>
                <a:p>
                  <a:pPr algn="ctr"/>
                  <a:r>
                    <a:rPr lang="en-US" dirty="0"/>
                    <a:t>Liquid-Liquid </a:t>
                  </a:r>
                  <a:endParaRPr lang="en-IN" dirty="0"/>
                </a:p>
              </p:txBody>
            </p:sp>
          </p:grpSp>
          <p:cxnSp>
            <p:nvCxnSpPr>
              <p:cNvPr id="16" name="Straight Arrow Connector 15">
                <a:extLst>
                  <a:ext uri="{FF2B5EF4-FFF2-40B4-BE49-F238E27FC236}">
                    <a16:creationId xmlns:a16="http://schemas.microsoft.com/office/drawing/2014/main" id="{92B324D3-CFFA-1B0A-C357-43C06FD2E7A8}"/>
                  </a:ext>
                </a:extLst>
              </p:cNvPr>
              <p:cNvCxnSpPr>
                <a:cxnSpLocks/>
                <a:stCxn id="28" idx="2"/>
              </p:cNvCxnSpPr>
              <p:nvPr/>
            </p:nvCxnSpPr>
            <p:spPr>
              <a:xfrm>
                <a:off x="6863462" y="528638"/>
                <a:ext cx="0" cy="4020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9" name="Straight Arrow Connector 38">
                <a:extLst>
                  <a:ext uri="{FF2B5EF4-FFF2-40B4-BE49-F238E27FC236}">
                    <a16:creationId xmlns:a16="http://schemas.microsoft.com/office/drawing/2014/main" id="{BF85FD64-D89F-2AAE-87F4-AC3C407AF4B9}"/>
                  </a:ext>
                </a:extLst>
              </p:cNvPr>
              <p:cNvCxnSpPr>
                <a:cxnSpLocks/>
              </p:cNvCxnSpPr>
              <p:nvPr/>
            </p:nvCxnSpPr>
            <p:spPr>
              <a:xfrm flipH="1">
                <a:off x="5441196" y="1533506"/>
                <a:ext cx="1" cy="38097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3" name="TextBox 42">
                <a:extLst>
                  <a:ext uri="{FF2B5EF4-FFF2-40B4-BE49-F238E27FC236}">
                    <a16:creationId xmlns:a16="http://schemas.microsoft.com/office/drawing/2014/main" id="{5B82C696-A8A5-DF67-E3F8-6ED93D37C8F5}"/>
                  </a:ext>
                </a:extLst>
              </p:cNvPr>
              <p:cNvSpPr txBox="1"/>
              <p:nvPr/>
            </p:nvSpPr>
            <p:spPr>
              <a:xfrm>
                <a:off x="4432374" y="2339356"/>
                <a:ext cx="2658156" cy="2893100"/>
              </a:xfrm>
              <a:prstGeom prst="rect">
                <a:avLst/>
              </a:prstGeom>
              <a:noFill/>
            </p:spPr>
            <p:txBody>
              <a:bodyPr wrap="square" rtlCol="0">
                <a:spAutoFit/>
              </a:bodyPr>
              <a:lstStyle/>
              <a:p>
                <a:endParaRPr lang="en-US" sz="1400" dirty="0"/>
              </a:p>
              <a:p>
                <a:pPr marL="342900" indent="-342900">
                  <a:buAutoNum type="arabicParenR"/>
                </a:pPr>
                <a:r>
                  <a:rPr lang="en-US" sz="1400" dirty="0" err="1"/>
                  <a:t>Multilamination</a:t>
                </a:r>
                <a:r>
                  <a:rPr lang="en-US" sz="1400" dirty="0"/>
                  <a:t> interdigital mixer</a:t>
                </a:r>
              </a:p>
              <a:p>
                <a:pPr marL="342900" indent="-342900">
                  <a:buAutoNum type="arabicParenR"/>
                </a:pPr>
                <a:r>
                  <a:rPr lang="en-US" sz="1400" dirty="0"/>
                  <a:t>Microchannels with T and Y type inlet contactors</a:t>
                </a:r>
              </a:p>
              <a:p>
                <a:pPr marL="342900" indent="-342900">
                  <a:buAutoNum type="arabicParenR"/>
                </a:pPr>
                <a:r>
                  <a:rPr lang="en-US" sz="1400" dirty="0"/>
                  <a:t>Microchannels with static mixers</a:t>
                </a:r>
              </a:p>
              <a:p>
                <a:pPr marL="342900" indent="-342900">
                  <a:buAutoNum type="arabicParenR"/>
                </a:pPr>
                <a:r>
                  <a:rPr lang="en-IN" sz="1400" dirty="0"/>
                  <a:t>Parallel microchannels with internal redispersion units. </a:t>
                </a:r>
              </a:p>
              <a:p>
                <a:pPr marL="342900" indent="-342900">
                  <a:buFontTx/>
                  <a:buAutoNum type="arabicParenR"/>
                </a:pPr>
                <a:r>
                  <a:rPr lang="en-US" sz="1400" dirty="0"/>
                  <a:t>Interdigital mixer + Microchannel with split and recombine  </a:t>
                </a:r>
              </a:p>
            </p:txBody>
          </p:sp>
          <p:cxnSp>
            <p:nvCxnSpPr>
              <p:cNvPr id="66" name="Straight Arrow Connector 65">
                <a:extLst>
                  <a:ext uri="{FF2B5EF4-FFF2-40B4-BE49-F238E27FC236}">
                    <a16:creationId xmlns:a16="http://schemas.microsoft.com/office/drawing/2014/main" id="{CBA37588-C382-6233-413B-22BF5B50EFFD}"/>
                  </a:ext>
                </a:extLst>
              </p:cNvPr>
              <p:cNvCxnSpPr>
                <a:cxnSpLocks/>
              </p:cNvCxnSpPr>
              <p:nvPr/>
            </p:nvCxnSpPr>
            <p:spPr>
              <a:xfrm flipH="1">
                <a:off x="1043274" y="1732992"/>
                <a:ext cx="1" cy="38097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7" name="Straight Arrow Connector 66">
                <a:extLst>
                  <a:ext uri="{FF2B5EF4-FFF2-40B4-BE49-F238E27FC236}">
                    <a16:creationId xmlns:a16="http://schemas.microsoft.com/office/drawing/2014/main" id="{D1F91D38-D1C8-746F-601F-28709938DC1A}"/>
                  </a:ext>
                </a:extLst>
              </p:cNvPr>
              <p:cNvCxnSpPr>
                <a:cxnSpLocks/>
              </p:cNvCxnSpPr>
              <p:nvPr/>
            </p:nvCxnSpPr>
            <p:spPr>
              <a:xfrm flipH="1">
                <a:off x="-1801227" y="1787473"/>
                <a:ext cx="1" cy="38097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FDFB7FA4-D0E0-E975-1312-811952ECCB7D}"/>
                  </a:ext>
                </a:extLst>
              </p:cNvPr>
              <p:cNvCxnSpPr>
                <a:cxnSpLocks/>
              </p:cNvCxnSpPr>
              <p:nvPr/>
            </p:nvCxnSpPr>
            <p:spPr>
              <a:xfrm flipH="1">
                <a:off x="-271360" y="1779172"/>
                <a:ext cx="1" cy="38097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a:extLst>
                  <a:ext uri="{FF2B5EF4-FFF2-40B4-BE49-F238E27FC236}">
                    <a16:creationId xmlns:a16="http://schemas.microsoft.com/office/drawing/2014/main" id="{2A6D460B-57CD-01A6-AD10-0407C316F2E7}"/>
                  </a:ext>
                </a:extLst>
              </p:cNvPr>
              <p:cNvCxnSpPr>
                <a:cxnSpLocks/>
              </p:cNvCxnSpPr>
              <p:nvPr/>
            </p:nvCxnSpPr>
            <p:spPr>
              <a:xfrm flipH="1">
                <a:off x="2343947" y="1741159"/>
                <a:ext cx="1" cy="38097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a:extLst>
                  <a:ext uri="{FF2B5EF4-FFF2-40B4-BE49-F238E27FC236}">
                    <a16:creationId xmlns:a16="http://schemas.microsoft.com/office/drawing/2014/main" id="{F80961E8-BB69-3476-2006-7DE426FD8E46}"/>
                  </a:ext>
                </a:extLst>
              </p:cNvPr>
              <p:cNvCxnSpPr>
                <a:cxnSpLocks/>
              </p:cNvCxnSpPr>
              <p:nvPr/>
            </p:nvCxnSpPr>
            <p:spPr>
              <a:xfrm flipH="1">
                <a:off x="8611954" y="1542505"/>
                <a:ext cx="1" cy="38097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5E0B4D43-F473-8005-660D-86FB12C6EBDA}"/>
                  </a:ext>
                </a:extLst>
              </p:cNvPr>
              <p:cNvCxnSpPr>
                <a:cxnSpLocks/>
              </p:cNvCxnSpPr>
              <p:nvPr/>
            </p:nvCxnSpPr>
            <p:spPr>
              <a:xfrm>
                <a:off x="5428935" y="2272185"/>
                <a:ext cx="0" cy="33295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9" name="Straight Arrow Connector 58">
                <a:extLst>
                  <a:ext uri="{FF2B5EF4-FFF2-40B4-BE49-F238E27FC236}">
                    <a16:creationId xmlns:a16="http://schemas.microsoft.com/office/drawing/2014/main" id="{BEEDB552-99A7-3E22-C368-39CB26E82580}"/>
                  </a:ext>
                </a:extLst>
              </p:cNvPr>
              <p:cNvCxnSpPr>
                <a:cxnSpLocks/>
              </p:cNvCxnSpPr>
              <p:nvPr/>
            </p:nvCxnSpPr>
            <p:spPr>
              <a:xfrm>
                <a:off x="8600783" y="2320996"/>
                <a:ext cx="0" cy="33295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0" name="TextBox 59">
                <a:extLst>
                  <a:ext uri="{FF2B5EF4-FFF2-40B4-BE49-F238E27FC236}">
                    <a16:creationId xmlns:a16="http://schemas.microsoft.com/office/drawing/2014/main" id="{CA0F4BDE-3E32-C833-CEA7-877F9AE12F1D}"/>
                  </a:ext>
                </a:extLst>
              </p:cNvPr>
              <p:cNvSpPr txBox="1"/>
              <p:nvPr/>
            </p:nvSpPr>
            <p:spPr>
              <a:xfrm>
                <a:off x="7282876" y="2634386"/>
                <a:ext cx="2658156" cy="738664"/>
              </a:xfrm>
              <a:prstGeom prst="rect">
                <a:avLst/>
              </a:prstGeom>
              <a:noFill/>
            </p:spPr>
            <p:txBody>
              <a:bodyPr wrap="square" rtlCol="0">
                <a:spAutoFit/>
              </a:bodyPr>
              <a:lstStyle/>
              <a:p>
                <a:pPr marL="342900" indent="-342900">
                  <a:buAutoNum type="arabicParenR"/>
                </a:pPr>
                <a:r>
                  <a:rPr lang="en-US" sz="1400" dirty="0"/>
                  <a:t>Impinging Jet Mixer</a:t>
                </a:r>
              </a:p>
              <a:p>
                <a:pPr marL="342900" indent="-342900">
                  <a:buAutoNum type="arabicParenR"/>
                </a:pPr>
                <a:r>
                  <a:rPr lang="en-US" sz="1400" dirty="0"/>
                  <a:t>Glass cyclone mixer</a:t>
                </a:r>
              </a:p>
              <a:p>
                <a:endParaRPr lang="en-US" sz="1400" dirty="0"/>
              </a:p>
            </p:txBody>
          </p:sp>
        </p:grpSp>
      </p:grpSp>
      <p:sp>
        <p:nvSpPr>
          <p:cNvPr id="71" name="TextBox 70">
            <a:extLst>
              <a:ext uri="{FF2B5EF4-FFF2-40B4-BE49-F238E27FC236}">
                <a16:creationId xmlns:a16="http://schemas.microsoft.com/office/drawing/2014/main" id="{E69EBA06-6B83-138D-E7DF-D95FE8385E70}"/>
              </a:ext>
            </a:extLst>
          </p:cNvPr>
          <p:cNvSpPr txBox="1"/>
          <p:nvPr/>
        </p:nvSpPr>
        <p:spPr>
          <a:xfrm>
            <a:off x="243583" y="2262059"/>
            <a:ext cx="1585763" cy="954107"/>
          </a:xfrm>
          <a:prstGeom prst="rect">
            <a:avLst/>
          </a:prstGeom>
          <a:noFill/>
        </p:spPr>
        <p:txBody>
          <a:bodyPr wrap="square" rtlCol="0">
            <a:spAutoFit/>
          </a:bodyPr>
          <a:lstStyle/>
          <a:p>
            <a:pPr marL="342900" indent="-342900">
              <a:buAutoNum type="arabicParenR"/>
            </a:pPr>
            <a:r>
              <a:rPr lang="en-US" sz="1400" dirty="0"/>
              <a:t>Falling film reactor</a:t>
            </a:r>
          </a:p>
          <a:p>
            <a:pPr marL="342900" indent="-342900">
              <a:buAutoNum type="arabicParenR"/>
            </a:pPr>
            <a:r>
              <a:rPr lang="en-US" sz="1400" dirty="0"/>
              <a:t>Microbubble column</a:t>
            </a:r>
            <a:endParaRPr lang="en-IN" sz="1400" dirty="0"/>
          </a:p>
        </p:txBody>
      </p:sp>
      <p:sp>
        <p:nvSpPr>
          <p:cNvPr id="72" name="TextBox 71">
            <a:extLst>
              <a:ext uri="{FF2B5EF4-FFF2-40B4-BE49-F238E27FC236}">
                <a16:creationId xmlns:a16="http://schemas.microsoft.com/office/drawing/2014/main" id="{12B81C48-B229-5306-5C0E-373F5430FD60}"/>
              </a:ext>
            </a:extLst>
          </p:cNvPr>
          <p:cNvSpPr txBox="1"/>
          <p:nvPr/>
        </p:nvSpPr>
        <p:spPr>
          <a:xfrm>
            <a:off x="1739658" y="2249309"/>
            <a:ext cx="1585763" cy="954107"/>
          </a:xfrm>
          <a:prstGeom prst="rect">
            <a:avLst/>
          </a:prstGeom>
          <a:noFill/>
        </p:spPr>
        <p:txBody>
          <a:bodyPr wrap="square" rtlCol="0">
            <a:spAutoFit/>
          </a:bodyPr>
          <a:lstStyle/>
          <a:p>
            <a:pPr marL="342900" indent="-342900">
              <a:buAutoNum type="arabicParenR"/>
            </a:pPr>
            <a:r>
              <a:rPr lang="en-US" sz="1400" dirty="0"/>
              <a:t>Falling film reactor</a:t>
            </a:r>
          </a:p>
          <a:p>
            <a:pPr marL="342900" indent="-342900">
              <a:buAutoNum type="arabicParenR"/>
            </a:pPr>
            <a:r>
              <a:rPr lang="en-US" sz="1400" dirty="0"/>
              <a:t>Continuous flow film </a:t>
            </a:r>
          </a:p>
        </p:txBody>
      </p:sp>
      <p:sp>
        <p:nvSpPr>
          <p:cNvPr id="73" name="TextBox 72">
            <a:extLst>
              <a:ext uri="{FF2B5EF4-FFF2-40B4-BE49-F238E27FC236}">
                <a16:creationId xmlns:a16="http://schemas.microsoft.com/office/drawing/2014/main" id="{82BE8150-FBDA-EEC1-2A17-81E0FADEAC4A}"/>
              </a:ext>
            </a:extLst>
          </p:cNvPr>
          <p:cNvSpPr txBox="1"/>
          <p:nvPr/>
        </p:nvSpPr>
        <p:spPr>
          <a:xfrm>
            <a:off x="4449663" y="2257875"/>
            <a:ext cx="1765147" cy="1600438"/>
          </a:xfrm>
          <a:prstGeom prst="rect">
            <a:avLst/>
          </a:prstGeom>
          <a:noFill/>
        </p:spPr>
        <p:txBody>
          <a:bodyPr wrap="square" rtlCol="0">
            <a:spAutoFit/>
          </a:bodyPr>
          <a:lstStyle/>
          <a:p>
            <a:pPr marL="342900" indent="-342900">
              <a:buAutoNum type="arabicParenR"/>
            </a:pPr>
            <a:r>
              <a:rPr lang="en-US" sz="1400" dirty="0"/>
              <a:t>Falling film reactor</a:t>
            </a:r>
          </a:p>
          <a:p>
            <a:pPr marL="342900" indent="-342900">
              <a:buAutoNum type="arabicParenR"/>
            </a:pPr>
            <a:r>
              <a:rPr lang="en-US" sz="1400" dirty="0"/>
              <a:t>Interdigital mixer + Microchannel with split and recombine  </a:t>
            </a:r>
          </a:p>
        </p:txBody>
      </p:sp>
      <p:sp>
        <p:nvSpPr>
          <p:cNvPr id="74" name="TextBox 73">
            <a:extLst>
              <a:ext uri="{FF2B5EF4-FFF2-40B4-BE49-F238E27FC236}">
                <a16:creationId xmlns:a16="http://schemas.microsoft.com/office/drawing/2014/main" id="{363FA2B1-28E7-164C-B493-84FD4480AC54}"/>
              </a:ext>
            </a:extLst>
          </p:cNvPr>
          <p:cNvSpPr txBox="1"/>
          <p:nvPr/>
        </p:nvSpPr>
        <p:spPr>
          <a:xfrm>
            <a:off x="3085763" y="2273469"/>
            <a:ext cx="1585763" cy="523220"/>
          </a:xfrm>
          <a:prstGeom prst="rect">
            <a:avLst/>
          </a:prstGeom>
          <a:noFill/>
        </p:spPr>
        <p:txBody>
          <a:bodyPr wrap="square" rtlCol="0">
            <a:spAutoFit/>
          </a:bodyPr>
          <a:lstStyle/>
          <a:p>
            <a:pPr marL="342900" indent="-342900">
              <a:buAutoNum type="arabicParenR"/>
            </a:pPr>
            <a:r>
              <a:rPr lang="en-US" sz="1400" dirty="0"/>
              <a:t>Falling film reactor</a:t>
            </a:r>
          </a:p>
        </p:txBody>
      </p:sp>
      <p:grpSp>
        <p:nvGrpSpPr>
          <p:cNvPr id="2" name="Group 1">
            <a:extLst>
              <a:ext uri="{FF2B5EF4-FFF2-40B4-BE49-F238E27FC236}">
                <a16:creationId xmlns:a16="http://schemas.microsoft.com/office/drawing/2014/main" id="{F6FA481B-CA14-162B-4F63-E90135D91C80}"/>
              </a:ext>
            </a:extLst>
          </p:cNvPr>
          <p:cNvGrpSpPr/>
          <p:nvPr/>
        </p:nvGrpSpPr>
        <p:grpSpPr>
          <a:xfrm>
            <a:off x="227225" y="3945410"/>
            <a:ext cx="5642371" cy="1674177"/>
            <a:chOff x="127752" y="260051"/>
            <a:chExt cx="5642371" cy="1674177"/>
          </a:xfrm>
        </p:grpSpPr>
        <p:sp>
          <p:nvSpPr>
            <p:cNvPr id="3" name="Rectangle 2">
              <a:extLst>
                <a:ext uri="{FF2B5EF4-FFF2-40B4-BE49-F238E27FC236}">
                  <a16:creationId xmlns:a16="http://schemas.microsoft.com/office/drawing/2014/main" id="{E53889B7-F6A7-F37F-A316-95EE47D89B0E}"/>
                </a:ext>
              </a:extLst>
            </p:cNvPr>
            <p:cNvSpPr/>
            <p:nvPr/>
          </p:nvSpPr>
          <p:spPr>
            <a:xfrm>
              <a:off x="2380972" y="260051"/>
              <a:ext cx="1951349" cy="36933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33BC471-C8E7-B6BC-65C9-A0A2F66A1F14}"/>
                </a:ext>
              </a:extLst>
            </p:cNvPr>
            <p:cNvSpPr txBox="1"/>
            <p:nvPr/>
          </p:nvSpPr>
          <p:spPr>
            <a:xfrm>
              <a:off x="2201862" y="260052"/>
              <a:ext cx="2328421" cy="338554"/>
            </a:xfrm>
            <a:prstGeom prst="rect">
              <a:avLst/>
            </a:prstGeom>
            <a:noFill/>
          </p:spPr>
          <p:txBody>
            <a:bodyPr wrap="square" rtlCol="0">
              <a:spAutoFit/>
            </a:bodyPr>
            <a:lstStyle/>
            <a:p>
              <a:pPr algn="ctr"/>
              <a:r>
                <a:rPr lang="en-US" sz="1600" dirty="0"/>
                <a:t>Solid-Fluid/3-Phase </a:t>
              </a:r>
              <a:endParaRPr lang="en-IN" sz="1600" dirty="0"/>
            </a:p>
          </p:txBody>
        </p:sp>
        <p:cxnSp>
          <p:nvCxnSpPr>
            <p:cNvPr id="15" name="Straight Connector 14">
              <a:extLst>
                <a:ext uri="{FF2B5EF4-FFF2-40B4-BE49-F238E27FC236}">
                  <a16:creationId xmlns:a16="http://schemas.microsoft.com/office/drawing/2014/main" id="{7BCF0D1E-7D55-A5CA-B2D8-7ABCC1600FED}"/>
                </a:ext>
              </a:extLst>
            </p:cNvPr>
            <p:cNvCxnSpPr>
              <a:cxnSpLocks/>
              <a:stCxn id="6" idx="2"/>
            </p:cNvCxnSpPr>
            <p:nvPr/>
          </p:nvCxnSpPr>
          <p:spPr>
            <a:xfrm>
              <a:off x="3366073" y="598606"/>
              <a:ext cx="0" cy="502727"/>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BB61D5-BD45-4709-4D39-66EDD9EA5EE6}"/>
                </a:ext>
              </a:extLst>
            </p:cNvPr>
            <p:cNvCxnSpPr>
              <a:cxnSpLocks/>
            </p:cNvCxnSpPr>
            <p:nvPr/>
          </p:nvCxnSpPr>
          <p:spPr>
            <a:xfrm>
              <a:off x="1013518" y="1112408"/>
              <a:ext cx="4180013" cy="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5" name="Straight Arrow Connector 24">
              <a:extLst>
                <a:ext uri="{FF2B5EF4-FFF2-40B4-BE49-F238E27FC236}">
                  <a16:creationId xmlns:a16="http://schemas.microsoft.com/office/drawing/2014/main" id="{5C2FAD3E-A52B-35E5-0A16-B4E954969D35}"/>
                </a:ext>
              </a:extLst>
            </p:cNvPr>
            <p:cNvCxnSpPr/>
            <p:nvPr/>
          </p:nvCxnSpPr>
          <p:spPr>
            <a:xfrm>
              <a:off x="1013518" y="1112408"/>
              <a:ext cx="0" cy="45248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39A86A4-CBE6-4BBA-4CD1-67A1115453E3}"/>
                </a:ext>
              </a:extLst>
            </p:cNvPr>
            <p:cNvCxnSpPr/>
            <p:nvPr/>
          </p:nvCxnSpPr>
          <p:spPr>
            <a:xfrm>
              <a:off x="2543386" y="1088431"/>
              <a:ext cx="0" cy="45248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7F7601F-F00A-C018-E1C2-AC1E4A905D5C}"/>
                </a:ext>
              </a:extLst>
            </p:cNvPr>
            <p:cNvSpPr txBox="1"/>
            <p:nvPr/>
          </p:nvSpPr>
          <p:spPr>
            <a:xfrm>
              <a:off x="127752" y="1584357"/>
              <a:ext cx="1833374" cy="307777"/>
            </a:xfrm>
            <a:prstGeom prst="rect">
              <a:avLst/>
            </a:prstGeom>
            <a:noFill/>
          </p:spPr>
          <p:txBody>
            <a:bodyPr wrap="square" rtlCol="0">
              <a:spAutoFit/>
            </a:bodyPr>
            <a:lstStyle/>
            <a:p>
              <a:r>
                <a:rPr lang="en-US" sz="1400" dirty="0" err="1"/>
                <a:t>Micropacked</a:t>
              </a:r>
              <a:r>
                <a:rPr lang="en-US" sz="1400" dirty="0"/>
                <a:t> bed</a:t>
              </a:r>
              <a:endParaRPr lang="en-IN" sz="1400" dirty="0"/>
            </a:p>
          </p:txBody>
        </p:sp>
        <p:sp>
          <p:nvSpPr>
            <p:cNvPr id="31" name="Rectangle 30">
              <a:extLst>
                <a:ext uri="{FF2B5EF4-FFF2-40B4-BE49-F238E27FC236}">
                  <a16:creationId xmlns:a16="http://schemas.microsoft.com/office/drawing/2014/main" id="{5B08ADE0-3E55-B8C0-02D0-C565D07CBD90}"/>
                </a:ext>
              </a:extLst>
            </p:cNvPr>
            <p:cNvSpPr/>
            <p:nvPr/>
          </p:nvSpPr>
          <p:spPr>
            <a:xfrm>
              <a:off x="169169" y="1564895"/>
              <a:ext cx="1567425" cy="36933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TextBox 31">
              <a:extLst>
                <a:ext uri="{FF2B5EF4-FFF2-40B4-BE49-F238E27FC236}">
                  <a16:creationId xmlns:a16="http://schemas.microsoft.com/office/drawing/2014/main" id="{EE1FBD0E-6E39-F9CA-2AFB-8D2E3FF2E7A7}"/>
                </a:ext>
              </a:extLst>
            </p:cNvPr>
            <p:cNvSpPr txBox="1"/>
            <p:nvPr/>
          </p:nvSpPr>
          <p:spPr>
            <a:xfrm>
              <a:off x="2002473" y="1595433"/>
              <a:ext cx="1726674" cy="307777"/>
            </a:xfrm>
            <a:prstGeom prst="rect">
              <a:avLst/>
            </a:prstGeom>
            <a:noFill/>
          </p:spPr>
          <p:txBody>
            <a:bodyPr wrap="square" rtlCol="0">
              <a:spAutoFit/>
            </a:bodyPr>
            <a:lstStyle/>
            <a:p>
              <a:r>
                <a:rPr lang="en-US" sz="1400" dirty="0"/>
                <a:t>Falling film</a:t>
              </a:r>
              <a:endParaRPr lang="en-IN" sz="1400" dirty="0"/>
            </a:p>
          </p:txBody>
        </p:sp>
        <p:sp>
          <p:nvSpPr>
            <p:cNvPr id="33" name="Rectangle 32">
              <a:extLst>
                <a:ext uri="{FF2B5EF4-FFF2-40B4-BE49-F238E27FC236}">
                  <a16:creationId xmlns:a16="http://schemas.microsoft.com/office/drawing/2014/main" id="{E67FED05-BA47-083B-2DE9-77B411D2FDB4}"/>
                </a:ext>
              </a:extLst>
            </p:cNvPr>
            <p:cNvSpPr/>
            <p:nvPr/>
          </p:nvSpPr>
          <p:spPr>
            <a:xfrm>
              <a:off x="1966796" y="1564880"/>
              <a:ext cx="1153180" cy="36933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Arrow Connector 33">
              <a:extLst>
                <a:ext uri="{FF2B5EF4-FFF2-40B4-BE49-F238E27FC236}">
                  <a16:creationId xmlns:a16="http://schemas.microsoft.com/office/drawing/2014/main" id="{667258D6-1D6D-1487-3EB3-CC4EB8A37D7B}"/>
                </a:ext>
              </a:extLst>
            </p:cNvPr>
            <p:cNvCxnSpPr>
              <a:cxnSpLocks/>
            </p:cNvCxnSpPr>
            <p:nvPr/>
          </p:nvCxnSpPr>
          <p:spPr>
            <a:xfrm>
              <a:off x="3898816" y="1097088"/>
              <a:ext cx="0" cy="44383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C63D585F-D09E-8C2D-11E4-96692F20C801}"/>
                </a:ext>
              </a:extLst>
            </p:cNvPr>
            <p:cNvSpPr/>
            <p:nvPr/>
          </p:nvSpPr>
          <p:spPr>
            <a:xfrm>
              <a:off x="3317155" y="1557171"/>
              <a:ext cx="1153180" cy="36933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230FAC0-9719-663E-0217-C57536817C64}"/>
                </a:ext>
              </a:extLst>
            </p:cNvPr>
            <p:cNvSpPr txBox="1"/>
            <p:nvPr/>
          </p:nvSpPr>
          <p:spPr>
            <a:xfrm>
              <a:off x="3587960" y="1571471"/>
              <a:ext cx="1721748" cy="307777"/>
            </a:xfrm>
            <a:prstGeom prst="rect">
              <a:avLst/>
            </a:prstGeom>
            <a:noFill/>
          </p:spPr>
          <p:txBody>
            <a:bodyPr wrap="square" rtlCol="0">
              <a:spAutoFit/>
            </a:bodyPr>
            <a:lstStyle/>
            <a:p>
              <a:r>
                <a:rPr lang="en-US" sz="1400" dirty="0"/>
                <a:t>Mesh</a:t>
              </a:r>
              <a:endParaRPr lang="en-IN" sz="1400" dirty="0"/>
            </a:p>
          </p:txBody>
        </p:sp>
        <p:cxnSp>
          <p:nvCxnSpPr>
            <p:cNvPr id="38" name="Straight Arrow Connector 37">
              <a:extLst>
                <a:ext uri="{FF2B5EF4-FFF2-40B4-BE49-F238E27FC236}">
                  <a16:creationId xmlns:a16="http://schemas.microsoft.com/office/drawing/2014/main" id="{35F641AB-BB93-BC81-0686-A6C16CB3CBA3}"/>
                </a:ext>
              </a:extLst>
            </p:cNvPr>
            <p:cNvCxnSpPr>
              <a:cxnSpLocks/>
            </p:cNvCxnSpPr>
            <p:nvPr/>
          </p:nvCxnSpPr>
          <p:spPr>
            <a:xfrm>
              <a:off x="5179012" y="1097088"/>
              <a:ext cx="0" cy="44383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A5EDDEB-4BEB-46FC-9F89-BAFA63D866FB}"/>
                </a:ext>
              </a:extLst>
            </p:cNvPr>
            <p:cNvSpPr/>
            <p:nvPr/>
          </p:nvSpPr>
          <p:spPr>
            <a:xfrm>
              <a:off x="4616942" y="1558868"/>
              <a:ext cx="1153180" cy="36933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TextBox 40">
              <a:extLst>
                <a:ext uri="{FF2B5EF4-FFF2-40B4-BE49-F238E27FC236}">
                  <a16:creationId xmlns:a16="http://schemas.microsoft.com/office/drawing/2014/main" id="{FCDBA13B-9035-5D4A-27CD-D59582E90777}"/>
                </a:ext>
              </a:extLst>
            </p:cNvPr>
            <p:cNvSpPr txBox="1"/>
            <p:nvPr/>
          </p:nvSpPr>
          <p:spPr>
            <a:xfrm>
              <a:off x="4667515" y="1585987"/>
              <a:ext cx="1102608" cy="307777"/>
            </a:xfrm>
            <a:prstGeom prst="rect">
              <a:avLst/>
            </a:prstGeom>
            <a:noFill/>
          </p:spPr>
          <p:txBody>
            <a:bodyPr wrap="square" rtlCol="0">
              <a:spAutoFit/>
            </a:bodyPr>
            <a:lstStyle/>
            <a:p>
              <a:r>
                <a:rPr lang="en-US" sz="1400" dirty="0"/>
                <a:t>Membrane</a:t>
              </a:r>
              <a:endParaRPr lang="en-IN" sz="1400" dirty="0"/>
            </a:p>
          </p:txBody>
        </p:sp>
      </p:grpSp>
      <p:sp>
        <p:nvSpPr>
          <p:cNvPr id="46" name="TextBox 45">
            <a:extLst>
              <a:ext uri="{FF2B5EF4-FFF2-40B4-BE49-F238E27FC236}">
                <a16:creationId xmlns:a16="http://schemas.microsoft.com/office/drawing/2014/main" id="{9CDC6D41-87A8-7B35-FDEA-DA8AC74AB882}"/>
              </a:ext>
            </a:extLst>
          </p:cNvPr>
          <p:cNvSpPr txBox="1"/>
          <p:nvPr/>
        </p:nvSpPr>
        <p:spPr>
          <a:xfrm>
            <a:off x="6150369" y="5195126"/>
            <a:ext cx="5696150" cy="2123658"/>
          </a:xfrm>
          <a:prstGeom prst="rect">
            <a:avLst/>
          </a:prstGeom>
          <a:noFill/>
        </p:spPr>
        <p:txBody>
          <a:bodyPr wrap="square" rtlCol="0">
            <a:spAutoFit/>
          </a:bodyPr>
          <a:lstStyle/>
          <a:p>
            <a:r>
              <a:rPr lang="en-US" sz="1200" dirty="0"/>
              <a:t>Reference:-</a:t>
            </a:r>
          </a:p>
          <a:p>
            <a:pPr marL="342900" indent="-342900">
              <a:buAutoNum type="arabicParenR"/>
            </a:pPr>
            <a:r>
              <a:rPr lang="en-US" sz="1200" dirty="0" err="1"/>
              <a:t>Kashid</a:t>
            </a:r>
            <a:r>
              <a:rPr lang="en-US" sz="1200" dirty="0"/>
              <a:t>, </a:t>
            </a:r>
            <a:r>
              <a:rPr lang="en-US" sz="1200" dirty="0" err="1"/>
              <a:t>Madhvanand</a:t>
            </a:r>
            <a:r>
              <a:rPr lang="en-US" sz="1200" dirty="0"/>
              <a:t> N.; Kiwi-Minsker, </a:t>
            </a:r>
            <a:r>
              <a:rPr lang="en-US" sz="1200" dirty="0" err="1"/>
              <a:t>Lioubov</a:t>
            </a:r>
            <a:r>
              <a:rPr lang="en-US" sz="1200" dirty="0"/>
              <a:t> (2009). </a:t>
            </a:r>
            <a:r>
              <a:rPr lang="en-US" sz="1200" dirty="0" err="1"/>
              <a:t>Microstructured</a:t>
            </a:r>
            <a:r>
              <a:rPr lang="en-US" sz="1200" dirty="0"/>
              <a:t> Reactors for Multiphase Reactions: State of the Art. Industrial &amp; Engineering Chemistry Research, 48(14), 6465–6485. doi:10.1021/ie8017912 </a:t>
            </a:r>
          </a:p>
          <a:p>
            <a:pPr marL="342900" indent="-342900">
              <a:buFontTx/>
              <a:buAutoNum type="arabicParenR"/>
            </a:pPr>
            <a:r>
              <a:rPr lang="en-IN" sz="1200" dirty="0" err="1"/>
              <a:t>Jähnisch</a:t>
            </a:r>
            <a:r>
              <a:rPr lang="en-IN" sz="1200" dirty="0"/>
              <a:t>, K., Hessel, V., </a:t>
            </a:r>
            <a:r>
              <a:rPr lang="en-IN" sz="1200" dirty="0" err="1"/>
              <a:t>Löwe</a:t>
            </a:r>
            <a:r>
              <a:rPr lang="en-IN" sz="1200" dirty="0"/>
              <a:t>, H., &amp; </a:t>
            </a:r>
            <a:r>
              <a:rPr lang="en-IN" sz="1200" dirty="0" err="1"/>
              <a:t>Baerns</a:t>
            </a:r>
            <a:r>
              <a:rPr lang="en-IN" sz="1200" dirty="0"/>
              <a:t>, M. (2004). Chemistry in </a:t>
            </a:r>
            <a:r>
              <a:rPr lang="en-IN" sz="1200" dirty="0" err="1"/>
              <a:t>Microstructured</a:t>
            </a:r>
            <a:r>
              <a:rPr lang="en-IN" sz="1200" dirty="0"/>
              <a:t> Reactors. In </a:t>
            </a:r>
            <a:r>
              <a:rPr lang="en-IN" sz="1200" i="1" dirty="0" err="1"/>
              <a:t>Angewandte</a:t>
            </a:r>
            <a:r>
              <a:rPr lang="en-IN" sz="1200" i="1" dirty="0"/>
              <a:t> </a:t>
            </a:r>
            <a:r>
              <a:rPr lang="en-IN" sz="1200" i="1" dirty="0" err="1"/>
              <a:t>Chemie</a:t>
            </a:r>
            <a:r>
              <a:rPr lang="en-IN" sz="1200" i="1" dirty="0"/>
              <a:t> - International Edition</a:t>
            </a:r>
            <a:r>
              <a:rPr lang="en-IN" sz="1200" dirty="0"/>
              <a:t> (Vol. 43, Issue 4, pp. 406–446). https://doi.org/10.1002/anie.200300577</a:t>
            </a:r>
          </a:p>
          <a:p>
            <a:pPr marL="342900" indent="-342900">
              <a:buAutoNum type="arabicParenR"/>
            </a:pPr>
            <a:endParaRPr lang="en-US" dirty="0"/>
          </a:p>
          <a:p>
            <a:endParaRPr lang="en-IN" dirty="0"/>
          </a:p>
        </p:txBody>
      </p:sp>
      <p:cxnSp>
        <p:nvCxnSpPr>
          <p:cNvPr id="48" name="Straight Connector 47">
            <a:extLst>
              <a:ext uri="{FF2B5EF4-FFF2-40B4-BE49-F238E27FC236}">
                <a16:creationId xmlns:a16="http://schemas.microsoft.com/office/drawing/2014/main" id="{8A2F2232-D6AC-841B-A7C2-CEDE8FB62B70}"/>
              </a:ext>
            </a:extLst>
          </p:cNvPr>
          <p:cNvCxnSpPr>
            <a:cxnSpLocks/>
          </p:cNvCxnSpPr>
          <p:nvPr/>
        </p:nvCxnSpPr>
        <p:spPr>
          <a:xfrm>
            <a:off x="8224716" y="1620962"/>
            <a:ext cx="3170758"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51" name="Straight Connector 50">
            <a:extLst>
              <a:ext uri="{FF2B5EF4-FFF2-40B4-BE49-F238E27FC236}">
                <a16:creationId xmlns:a16="http://schemas.microsoft.com/office/drawing/2014/main" id="{20A71CB7-E79E-0BF2-E112-CB614233B71B}"/>
              </a:ext>
            </a:extLst>
          </p:cNvPr>
          <p:cNvCxnSpPr>
            <a:stCxn id="20" idx="2"/>
          </p:cNvCxnSpPr>
          <p:nvPr/>
        </p:nvCxnSpPr>
        <p:spPr>
          <a:xfrm flipH="1">
            <a:off x="9646980" y="1397346"/>
            <a:ext cx="1" cy="208567"/>
          </a:xfrm>
          <a:prstGeom prst="line">
            <a:avLst/>
          </a:prstGeom>
        </p:spPr>
        <p:style>
          <a:lnRef idx="1">
            <a:schemeClr val="accent6"/>
          </a:lnRef>
          <a:fillRef idx="0">
            <a:schemeClr val="accent6"/>
          </a:fillRef>
          <a:effectRef idx="0">
            <a:schemeClr val="accent6"/>
          </a:effectRef>
          <a:fontRef idx="minor">
            <a:schemeClr val="tx1"/>
          </a:fontRef>
        </p:style>
      </p:cxnSp>
      <p:sp>
        <p:nvSpPr>
          <p:cNvPr id="53" name="Rectangle: Rounded Corners 52">
            <a:extLst>
              <a:ext uri="{FF2B5EF4-FFF2-40B4-BE49-F238E27FC236}">
                <a16:creationId xmlns:a16="http://schemas.microsoft.com/office/drawing/2014/main" id="{5EC6B4C7-B705-19DF-D5B0-DB39AD557DFD}"/>
              </a:ext>
            </a:extLst>
          </p:cNvPr>
          <p:cNvSpPr/>
          <p:nvPr/>
        </p:nvSpPr>
        <p:spPr>
          <a:xfrm>
            <a:off x="7651897" y="1986886"/>
            <a:ext cx="1128269" cy="393294"/>
          </a:xfrm>
          <a:prstGeom prst="roundRect">
            <a:avLst/>
          </a:prstGeom>
          <a:noFill/>
          <a:ln>
            <a:solidFill>
              <a:srgbClr val="FFC00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69B80D9B-1069-313D-349D-2F1B85DFC5AB}"/>
              </a:ext>
            </a:extLst>
          </p:cNvPr>
          <p:cNvSpPr txBox="1"/>
          <p:nvPr/>
        </p:nvSpPr>
        <p:spPr>
          <a:xfrm>
            <a:off x="7788361" y="2023483"/>
            <a:ext cx="1513222" cy="307777"/>
          </a:xfrm>
          <a:prstGeom prst="rect">
            <a:avLst/>
          </a:prstGeom>
          <a:noFill/>
        </p:spPr>
        <p:txBody>
          <a:bodyPr wrap="square" rtlCol="0">
            <a:spAutoFit/>
          </a:bodyPr>
          <a:lstStyle/>
          <a:p>
            <a:r>
              <a:rPr lang="en-US" sz="1400" dirty="0"/>
              <a:t>Miscible</a:t>
            </a:r>
            <a:endParaRPr lang="en-IN" sz="1400" dirty="0"/>
          </a:p>
        </p:txBody>
      </p:sp>
      <p:sp>
        <p:nvSpPr>
          <p:cNvPr id="57" name="TextBox 56">
            <a:extLst>
              <a:ext uri="{FF2B5EF4-FFF2-40B4-BE49-F238E27FC236}">
                <a16:creationId xmlns:a16="http://schemas.microsoft.com/office/drawing/2014/main" id="{17DD334D-D5E7-3DCB-BB6F-621FE9BE8EB8}"/>
              </a:ext>
            </a:extLst>
          </p:cNvPr>
          <p:cNvSpPr txBox="1"/>
          <p:nvPr/>
        </p:nvSpPr>
        <p:spPr>
          <a:xfrm>
            <a:off x="10877367" y="2032483"/>
            <a:ext cx="1513222" cy="307777"/>
          </a:xfrm>
          <a:prstGeom prst="rect">
            <a:avLst/>
          </a:prstGeom>
          <a:noFill/>
        </p:spPr>
        <p:txBody>
          <a:bodyPr wrap="square" rtlCol="0">
            <a:spAutoFit/>
          </a:bodyPr>
          <a:lstStyle/>
          <a:p>
            <a:r>
              <a:rPr lang="en-US" sz="1400" dirty="0"/>
              <a:t>Immiscible</a:t>
            </a:r>
            <a:endParaRPr lang="en-IN" sz="1400" dirty="0"/>
          </a:p>
        </p:txBody>
      </p:sp>
      <p:sp>
        <p:nvSpPr>
          <p:cNvPr id="58" name="Rectangle: Rounded Corners 57">
            <a:extLst>
              <a:ext uri="{FF2B5EF4-FFF2-40B4-BE49-F238E27FC236}">
                <a16:creationId xmlns:a16="http://schemas.microsoft.com/office/drawing/2014/main" id="{21DDC067-4E02-DF3A-8F28-66FCD42B7378}"/>
              </a:ext>
            </a:extLst>
          </p:cNvPr>
          <p:cNvSpPr/>
          <p:nvPr/>
        </p:nvSpPr>
        <p:spPr>
          <a:xfrm>
            <a:off x="10820169" y="2018469"/>
            <a:ext cx="1128269" cy="393294"/>
          </a:xfrm>
          <a:prstGeom prst="roundRect">
            <a:avLst/>
          </a:prstGeom>
          <a:noFill/>
          <a:ln>
            <a:solidFill>
              <a:srgbClr val="FFC00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2523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0E7B0-0AB2-B0EE-A059-30073E931802}"/>
              </a:ext>
            </a:extLst>
          </p:cNvPr>
          <p:cNvSpPr txBox="1"/>
          <p:nvPr/>
        </p:nvSpPr>
        <p:spPr>
          <a:xfrm>
            <a:off x="270726" y="2283054"/>
            <a:ext cx="11517198" cy="2031325"/>
          </a:xfrm>
          <a:prstGeom prst="rect">
            <a:avLst/>
          </a:prstGeom>
          <a:noFill/>
        </p:spPr>
        <p:txBody>
          <a:bodyPr wrap="square" rtlCol="0">
            <a:spAutoFit/>
          </a:bodyPr>
          <a:lstStyle/>
          <a:p>
            <a:pPr algn="just"/>
            <a:r>
              <a:rPr lang="en-US" dirty="0">
                <a:latin typeface="Arial" panose="020B0604020202020204" pitchFamily="34" charset="0"/>
                <a:ea typeface="Verdana" panose="020B0604030504040204" pitchFamily="34" charset="0"/>
                <a:cs typeface="Arial" panose="020B0604020202020204" pitchFamily="34" charset="0"/>
              </a:rPr>
              <a:t>One of the major problems encountered in the industry is versatility of reactors for various chemistries. In this aspect, the batch type of operation of a conventional stirred tank reactor proves to be most versatile even though it has less-efficient mass transfer capacity and is tedious in multi-step processing.</a:t>
            </a:r>
          </a:p>
          <a:p>
            <a:pPr algn="just"/>
            <a:endParaRPr lang="en-US" dirty="0">
              <a:latin typeface="Arial" panose="020B0604020202020204" pitchFamily="34" charset="0"/>
              <a:ea typeface="Verdana" panose="020B0604030504040204" pitchFamily="34" charset="0"/>
              <a:cs typeface="Arial" panose="020B0604020202020204" pitchFamily="34" charset="0"/>
            </a:endParaRPr>
          </a:p>
          <a:p>
            <a:pPr algn="just"/>
            <a:r>
              <a:rPr lang="en-US" dirty="0">
                <a:latin typeface="Arial" panose="020B0604020202020204" pitchFamily="34" charset="0"/>
                <a:ea typeface="Verdana" panose="020B0604030504040204" pitchFamily="34" charset="0"/>
                <a:cs typeface="Arial" panose="020B0604020202020204" pitchFamily="34" charset="0"/>
              </a:rPr>
              <a:t>However, with the advent of modular microstructure reactors manufactured by Lonza, Corning and many other upcoming companies, this gap in versatility of application of MSR technology in commercial-scale synthesis is continuously being bridged.</a:t>
            </a:r>
            <a:endParaRPr lang="en-IN"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971093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1BAD-952E-A5E7-9836-44B264A99D98}"/>
              </a:ext>
            </a:extLst>
          </p:cNvPr>
          <p:cNvSpPr>
            <a:spLocks noGrp="1"/>
          </p:cNvSpPr>
          <p:nvPr>
            <p:ph type="title"/>
          </p:nvPr>
        </p:nvSpPr>
        <p:spPr>
          <a:xfrm>
            <a:off x="913795" y="0"/>
            <a:ext cx="10353761" cy="1326321"/>
          </a:xfrm>
        </p:spPr>
        <p:txBody>
          <a:bodyPr/>
          <a:lstStyle/>
          <a:p>
            <a:r>
              <a:rPr lang="en-US" dirty="0"/>
              <a:t>Step-wise strategy for process development in flow reactors</a:t>
            </a:r>
            <a:endParaRPr lang="en-IN" dirty="0"/>
          </a:p>
        </p:txBody>
      </p:sp>
      <p:sp>
        <p:nvSpPr>
          <p:cNvPr id="3" name="Content Placeholder 2">
            <a:extLst>
              <a:ext uri="{FF2B5EF4-FFF2-40B4-BE49-F238E27FC236}">
                <a16:creationId xmlns:a16="http://schemas.microsoft.com/office/drawing/2014/main" id="{A5DF242F-9045-A0EC-9E46-34AFB091ACB4}"/>
              </a:ext>
            </a:extLst>
          </p:cNvPr>
          <p:cNvSpPr>
            <a:spLocks noGrp="1"/>
          </p:cNvSpPr>
          <p:nvPr>
            <p:ph idx="1"/>
          </p:nvPr>
        </p:nvSpPr>
        <p:spPr>
          <a:xfrm>
            <a:off x="913795" y="1181664"/>
            <a:ext cx="10353762" cy="5426526"/>
          </a:xfrm>
        </p:spPr>
        <p:txBody>
          <a:bodyPr>
            <a:normAutofit fontScale="92500" lnSpcReduction="20000"/>
          </a:bodyPr>
          <a:lstStyle/>
          <a:p>
            <a:pPr marL="457200" indent="-457200">
              <a:buAutoNum type="arabicParenR"/>
            </a:pPr>
            <a:r>
              <a:rPr lang="en-US" dirty="0"/>
              <a:t>Physical properties of reagents, catalysts, mobile phases and products</a:t>
            </a:r>
          </a:p>
          <a:p>
            <a:pPr marL="457200" indent="-457200">
              <a:buAutoNum type="arabicParenR"/>
            </a:pPr>
            <a:r>
              <a:rPr lang="en-US" dirty="0"/>
              <a:t>Solubility studies</a:t>
            </a:r>
          </a:p>
          <a:p>
            <a:pPr marL="457200" indent="-457200">
              <a:buAutoNum type="arabicParenR"/>
            </a:pPr>
            <a:r>
              <a:rPr lang="en-US" dirty="0"/>
              <a:t>Reaction kinetics</a:t>
            </a:r>
          </a:p>
          <a:p>
            <a:pPr marL="457200" indent="-457200">
              <a:buAutoNum type="arabicParenR"/>
            </a:pPr>
            <a:r>
              <a:rPr lang="en-US" dirty="0"/>
              <a:t>Side reaction studies</a:t>
            </a:r>
          </a:p>
          <a:p>
            <a:pPr marL="457200" indent="-457200">
              <a:buAutoNum type="arabicParenR"/>
            </a:pPr>
            <a:r>
              <a:rPr lang="en-US" dirty="0"/>
              <a:t>Reaction enthalpy</a:t>
            </a:r>
          </a:p>
          <a:p>
            <a:pPr marL="457200" indent="-457200">
              <a:buAutoNum type="arabicParenR"/>
            </a:pPr>
            <a:r>
              <a:rPr lang="en-US" dirty="0"/>
              <a:t>Geometry and MOC of reactor material and heat transfer fluid properties.</a:t>
            </a:r>
          </a:p>
          <a:p>
            <a:pPr marL="457200" indent="-457200">
              <a:buAutoNum type="arabicParenR"/>
            </a:pPr>
            <a:r>
              <a:rPr lang="en-US" dirty="0"/>
              <a:t>Pressure drop characterization</a:t>
            </a:r>
          </a:p>
          <a:p>
            <a:pPr marL="457200" indent="-457200">
              <a:buAutoNum type="arabicParenR"/>
            </a:pPr>
            <a:r>
              <a:rPr lang="en-US" dirty="0"/>
              <a:t>Characterization of heat transfer behavior</a:t>
            </a:r>
          </a:p>
          <a:p>
            <a:pPr marL="457200" indent="-457200">
              <a:buAutoNum type="arabicParenR"/>
            </a:pPr>
            <a:r>
              <a:rPr lang="en-US" dirty="0"/>
              <a:t>Characterization of mass transfer behavior</a:t>
            </a:r>
          </a:p>
          <a:p>
            <a:pPr marL="457200" indent="-457200">
              <a:buAutoNum type="arabicParenR"/>
            </a:pPr>
            <a:r>
              <a:rPr lang="en-US" dirty="0"/>
              <a:t>Development of a dynamic process model</a:t>
            </a:r>
          </a:p>
          <a:p>
            <a:pPr marL="457200" indent="-457200">
              <a:buAutoNum type="arabicParenR"/>
            </a:pPr>
            <a:r>
              <a:rPr lang="en-US" dirty="0"/>
              <a:t>Strategy for Process development and scale-up</a:t>
            </a:r>
          </a:p>
          <a:p>
            <a:pPr marL="457200" indent="-457200">
              <a:buAutoNum type="arabicParenR"/>
            </a:pPr>
            <a:r>
              <a:rPr lang="en-US" dirty="0"/>
              <a:t>Validation of experimental results with dynamic process model</a:t>
            </a:r>
          </a:p>
          <a:p>
            <a:pPr marL="457200" indent="-457200">
              <a:buAutoNum type="arabicParenR"/>
            </a:pPr>
            <a:r>
              <a:rPr lang="en-US" dirty="0"/>
              <a:t>Scale-up</a:t>
            </a:r>
          </a:p>
          <a:p>
            <a:pPr marL="457200" indent="-457200">
              <a:buAutoNum type="arabicParenR"/>
            </a:pPr>
            <a:endParaRPr lang="en-IN" dirty="0"/>
          </a:p>
        </p:txBody>
      </p:sp>
    </p:spTree>
    <p:extLst>
      <p:ext uri="{BB962C8B-B14F-4D97-AF65-F5344CB8AC3E}">
        <p14:creationId xmlns:p14="http://schemas.microsoft.com/office/powerpoint/2010/main" val="294553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28E9-7872-CFF6-E608-5D7898FA0C1B}"/>
              </a:ext>
            </a:extLst>
          </p:cNvPr>
          <p:cNvSpPr>
            <a:spLocks noGrp="1"/>
          </p:cNvSpPr>
          <p:nvPr>
            <p:ph type="title"/>
          </p:nvPr>
        </p:nvSpPr>
        <p:spPr>
          <a:xfrm>
            <a:off x="913796" y="0"/>
            <a:ext cx="10353761" cy="1326321"/>
          </a:xfrm>
        </p:spPr>
        <p:txBody>
          <a:bodyPr/>
          <a:lstStyle/>
          <a:p>
            <a:r>
              <a:rPr lang="en-US" dirty="0"/>
              <a:t>STEP-1: Physical properties</a:t>
            </a:r>
            <a:endParaRPr lang="en-IN" dirty="0"/>
          </a:p>
        </p:txBody>
      </p:sp>
      <p:sp>
        <p:nvSpPr>
          <p:cNvPr id="3" name="Content Placeholder 2">
            <a:extLst>
              <a:ext uri="{FF2B5EF4-FFF2-40B4-BE49-F238E27FC236}">
                <a16:creationId xmlns:a16="http://schemas.microsoft.com/office/drawing/2014/main" id="{18028B4F-39DD-ACB4-C71F-B5E00072E386}"/>
              </a:ext>
            </a:extLst>
          </p:cNvPr>
          <p:cNvSpPr>
            <a:spLocks noGrp="1"/>
          </p:cNvSpPr>
          <p:nvPr>
            <p:ph idx="1"/>
          </p:nvPr>
        </p:nvSpPr>
        <p:spPr>
          <a:xfrm>
            <a:off x="913796" y="1125680"/>
            <a:ext cx="10364409" cy="5732320"/>
          </a:xfrm>
        </p:spPr>
        <p:txBody>
          <a:bodyPr>
            <a:normAutofit fontScale="85000" lnSpcReduction="2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900" dirty="0"/>
              <a:t>These are some of the major physical properties that must be determined from literature or from experimentation</a:t>
            </a:r>
          </a:p>
          <a:p>
            <a:pPr marL="0" indent="0">
              <a:buNone/>
            </a:pPr>
            <a:r>
              <a:rPr lang="en-IN" sz="1900" dirty="0"/>
              <a:t>Considering known physical properties and neglecting the influence of the other components represent a first approximation if no further measurements are possible.</a:t>
            </a:r>
          </a:p>
          <a:p>
            <a:pPr marL="0" indent="0">
              <a:buNone/>
            </a:pPr>
            <a:r>
              <a:rPr lang="en-IN" dirty="0">
                <a:latin typeface="Times New Roman" panose="02020603050405020304" pitchFamily="18" charset="0"/>
                <a:cs typeface="Times New Roman" panose="02020603050405020304" pitchFamily="18" charset="0"/>
              </a:rPr>
              <a:t>Sources of Data:</a:t>
            </a:r>
          </a:p>
          <a:p>
            <a:pPr marL="457200" indent="-457200">
              <a:buAutoNum type="arabicParenR"/>
            </a:pPr>
            <a:r>
              <a:rPr lang="en-IN" dirty="0">
                <a:latin typeface="Times New Roman" panose="02020603050405020304" pitchFamily="18" charset="0"/>
                <a:cs typeface="Times New Roman" panose="02020603050405020304" pitchFamily="18" charset="0"/>
              </a:rPr>
              <a:t>Robert H Perry, </a:t>
            </a:r>
            <a:r>
              <a:rPr lang="en-IN" i="1" dirty="0">
                <a:latin typeface="Times New Roman" panose="02020603050405020304" pitchFamily="18" charset="0"/>
                <a:cs typeface="Times New Roman" panose="02020603050405020304" pitchFamily="18" charset="0"/>
              </a:rPr>
              <a:t>Perry’s Chemical Engineers’ Handbook, </a:t>
            </a:r>
            <a:r>
              <a:rPr lang="en-IN" dirty="0">
                <a:latin typeface="Times New Roman" panose="02020603050405020304" pitchFamily="18" charset="0"/>
                <a:cs typeface="Times New Roman" panose="02020603050405020304" pitchFamily="18" charset="0"/>
              </a:rPr>
              <a:t>8</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Edition</a:t>
            </a:r>
            <a:r>
              <a:rPr lang="en-IN" i="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McGraw-Hill, New York, Section 2, 2008.</a:t>
            </a:r>
          </a:p>
          <a:p>
            <a:pPr marL="457200" indent="-457200">
              <a:buAutoNum type="arabicParenR"/>
            </a:pPr>
            <a:r>
              <a:rPr lang="en-IN" dirty="0">
                <a:latin typeface="Times New Roman" panose="02020603050405020304" pitchFamily="18" charset="0"/>
                <a:cs typeface="Times New Roman" panose="02020603050405020304" pitchFamily="18" charset="0"/>
              </a:rPr>
              <a:t>NIST Webbook.</a:t>
            </a:r>
          </a:p>
          <a:p>
            <a:pPr marL="457200" indent="-457200">
              <a:buAutoNum type="arabicParenR"/>
            </a:pPr>
            <a:r>
              <a:rPr lang="en-IN" dirty="0">
                <a:latin typeface="Times New Roman" panose="02020603050405020304" pitchFamily="18" charset="0"/>
                <a:cs typeface="Times New Roman" panose="02020603050405020304" pitchFamily="18" charset="0"/>
              </a:rPr>
              <a:t>Bruce E Poling, </a:t>
            </a:r>
            <a:r>
              <a:rPr lang="en-IN" i="1" dirty="0">
                <a:latin typeface="Times New Roman" panose="02020603050405020304" pitchFamily="18" charset="0"/>
                <a:cs typeface="Times New Roman" panose="02020603050405020304" pitchFamily="18" charset="0"/>
              </a:rPr>
              <a:t>The Properties of Gases and Liquids</a:t>
            </a:r>
            <a:r>
              <a:rPr lang="en-IN" dirty="0">
                <a:latin typeface="Times New Roman" panose="02020603050405020304" pitchFamily="18" charset="0"/>
                <a:cs typeface="Times New Roman" panose="02020603050405020304" pitchFamily="18" charset="0"/>
              </a:rPr>
              <a:t>, 5</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Edition, McGraw-Hill, New York, Chapters 5, 9 &amp; 10, 2001.</a:t>
            </a:r>
          </a:p>
          <a:p>
            <a:pPr marL="457200" indent="-457200">
              <a:buAutoNum type="arabicParenR"/>
            </a:pPr>
            <a:r>
              <a:rPr lang="en-US" dirty="0">
                <a:latin typeface="Times New Roman" panose="02020603050405020304" pitchFamily="18" charset="0"/>
                <a:cs typeface="Times New Roman" panose="02020603050405020304" pitchFamily="18" charset="0"/>
              </a:rPr>
              <a:t>Bair, S. (2013). Temperature and Pressure Dependence of Density and Thermal Conductivity of Liquids. Encyclopedia of Tribology, 3527–3533. doi:10.1007/978-0-387-92897-5_596.</a:t>
            </a:r>
            <a:endParaRPr lang="en-IN" dirty="0">
              <a:latin typeface="Times New Roman" panose="02020603050405020304" pitchFamily="18" charset="0"/>
              <a:cs typeface="Times New Roman" panose="02020603050405020304" pitchFamily="18" charset="0"/>
            </a:endParaRPr>
          </a:p>
          <a:p>
            <a:pPr marL="457200" indent="-457200">
              <a:buAutoNum type="arabicParenR"/>
            </a:pPr>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73068E96-DC3C-031F-2E3E-301521F4B225}"/>
              </a:ext>
            </a:extLst>
          </p:cNvPr>
          <p:cNvSpPr/>
          <p:nvPr/>
        </p:nvSpPr>
        <p:spPr>
          <a:xfrm>
            <a:off x="4398828" y="1007147"/>
            <a:ext cx="3086054" cy="2065991"/>
          </a:xfrm>
          <a:prstGeom prst="rect">
            <a:avLst/>
          </a:prstGeom>
          <a:noFill/>
          <a:ln w="28575">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4" name="TextBox 3">
            <a:extLst>
              <a:ext uri="{FF2B5EF4-FFF2-40B4-BE49-F238E27FC236}">
                <a16:creationId xmlns:a16="http://schemas.microsoft.com/office/drawing/2014/main" id="{46B6E21F-99AD-7FCE-EAF4-6EAEE365962E}"/>
              </a:ext>
            </a:extLst>
          </p:cNvPr>
          <p:cNvSpPr txBox="1"/>
          <p:nvPr/>
        </p:nvSpPr>
        <p:spPr>
          <a:xfrm>
            <a:off x="4495888" y="982176"/>
            <a:ext cx="2879017" cy="24468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Density</a:t>
            </a:r>
          </a:p>
          <a:p>
            <a:pPr marL="285750" indent="-285750">
              <a:lnSpc>
                <a:spcPct val="150000"/>
              </a:lnSpc>
              <a:buFont typeface="Arial" panose="020B0604020202020204" pitchFamily="34" charset="0"/>
              <a:buChar char="•"/>
            </a:pPr>
            <a:r>
              <a:rPr lang="en-US" dirty="0"/>
              <a:t>Heat capacity </a:t>
            </a:r>
          </a:p>
          <a:p>
            <a:pPr marL="285750" indent="-285750">
              <a:lnSpc>
                <a:spcPct val="150000"/>
              </a:lnSpc>
              <a:buFont typeface="Arial" panose="020B0604020202020204" pitchFamily="34" charset="0"/>
              <a:buChar char="•"/>
            </a:pPr>
            <a:r>
              <a:rPr lang="en-US" dirty="0"/>
              <a:t>Thermal conductivity</a:t>
            </a:r>
          </a:p>
          <a:p>
            <a:pPr marL="285750" indent="-285750">
              <a:lnSpc>
                <a:spcPct val="150000"/>
              </a:lnSpc>
              <a:buFont typeface="Arial" panose="020B0604020202020204" pitchFamily="34" charset="0"/>
              <a:buChar char="•"/>
            </a:pPr>
            <a:r>
              <a:rPr lang="en-US" dirty="0"/>
              <a:t>Viscosity</a:t>
            </a:r>
          </a:p>
          <a:p>
            <a:pPr marL="285750" indent="-285750">
              <a:lnSpc>
                <a:spcPct val="150000"/>
              </a:lnSpc>
              <a:buFont typeface="Arial" panose="020B0604020202020204" pitchFamily="34" charset="0"/>
              <a:buChar char="•"/>
            </a:pPr>
            <a:r>
              <a:rPr lang="en-US" dirty="0"/>
              <a:t>Molar mass</a:t>
            </a:r>
          </a:p>
          <a:p>
            <a:endParaRPr lang="en-IN" dirty="0"/>
          </a:p>
        </p:txBody>
      </p:sp>
    </p:spTree>
    <p:extLst>
      <p:ext uri="{BB962C8B-B14F-4D97-AF65-F5344CB8AC3E}">
        <p14:creationId xmlns:p14="http://schemas.microsoft.com/office/powerpoint/2010/main" val="3677056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F5E9-EA06-A98C-FCB9-A5C3CC2D4065}"/>
              </a:ext>
            </a:extLst>
          </p:cNvPr>
          <p:cNvSpPr>
            <a:spLocks noGrp="1"/>
          </p:cNvSpPr>
          <p:nvPr>
            <p:ph type="title"/>
          </p:nvPr>
        </p:nvSpPr>
        <p:spPr>
          <a:xfrm>
            <a:off x="1121184" y="0"/>
            <a:ext cx="10353761" cy="1326321"/>
          </a:xfrm>
        </p:spPr>
        <p:txBody>
          <a:bodyPr/>
          <a:lstStyle/>
          <a:p>
            <a:r>
              <a:rPr lang="en-US" dirty="0"/>
              <a:t>Step-2: Solubility studies</a:t>
            </a:r>
            <a:endParaRPr lang="en-IN" dirty="0"/>
          </a:p>
        </p:txBody>
      </p:sp>
      <p:sp>
        <p:nvSpPr>
          <p:cNvPr id="3" name="Content Placeholder 2">
            <a:extLst>
              <a:ext uri="{FF2B5EF4-FFF2-40B4-BE49-F238E27FC236}">
                <a16:creationId xmlns:a16="http://schemas.microsoft.com/office/drawing/2014/main" id="{C26FF865-FFD2-ED43-48BA-74F1940170C8}"/>
              </a:ext>
            </a:extLst>
          </p:cNvPr>
          <p:cNvSpPr>
            <a:spLocks noGrp="1"/>
          </p:cNvSpPr>
          <p:nvPr>
            <p:ph idx="1"/>
          </p:nvPr>
        </p:nvSpPr>
        <p:spPr>
          <a:xfrm>
            <a:off x="1026917" y="982877"/>
            <a:ext cx="10353762" cy="3876581"/>
          </a:xfrm>
        </p:spPr>
        <p:txBody>
          <a:bodyPr>
            <a:noAutofit/>
          </a:bodyPr>
          <a:lstStyle/>
          <a:p>
            <a:r>
              <a:rPr lang="en-US" sz="1700" dirty="0"/>
              <a:t>Firstly, existing data is gathered on the target system in literature. If there is no data available, then experiments must be performed.</a:t>
            </a:r>
          </a:p>
          <a:p>
            <a:r>
              <a:rPr lang="en-US" sz="1700" dirty="0"/>
              <a:t>The saturation shake-flask method is preferred to evaluate whether the solid product is soluble in a mixture of the reagent fluids. This is because predictive methods are scarce for non-aqueous systems and for mixtures of organic reagents. Hence, experimental method(SSF) is best suited.</a:t>
            </a:r>
          </a:p>
          <a:p>
            <a:r>
              <a:rPr lang="en-US" sz="1700" dirty="0"/>
              <a:t>We put a fixed amount of product in a fixed amount of reagent mixture and check for solubility by varying 3 major parameters, T, P and </a:t>
            </a:r>
            <a:r>
              <a:rPr lang="en-US" sz="1700" dirty="0" err="1"/>
              <a:t>pH.</a:t>
            </a:r>
            <a:r>
              <a:rPr lang="en-US" sz="1700" dirty="0"/>
              <a:t> We obtain profiles of solubility versus T, P and pH with which we can determine limits on process conditions or necessary product removal strategies.</a:t>
            </a:r>
          </a:p>
          <a:p>
            <a:r>
              <a:rPr lang="en-US" sz="1700" dirty="0"/>
              <a:t>Experimental data can be used to create correlations. Experimental data is a necessity as predictive models only provide a very crude estimate which has to evaluated. Also, these predictive methods can only serve as an initial guess in different calculations.</a:t>
            </a:r>
          </a:p>
        </p:txBody>
      </p:sp>
      <p:sp>
        <p:nvSpPr>
          <p:cNvPr id="5" name="TextBox 4">
            <a:extLst>
              <a:ext uri="{FF2B5EF4-FFF2-40B4-BE49-F238E27FC236}">
                <a16:creationId xmlns:a16="http://schemas.microsoft.com/office/drawing/2014/main" id="{5112B025-1A96-7182-6300-25ADFD2C1E71}"/>
              </a:ext>
            </a:extLst>
          </p:cNvPr>
          <p:cNvSpPr txBox="1"/>
          <p:nvPr/>
        </p:nvSpPr>
        <p:spPr>
          <a:xfrm>
            <a:off x="1134359" y="4859459"/>
            <a:ext cx="9936457"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References:-</a:t>
            </a:r>
          </a:p>
          <a:p>
            <a:pPr marL="342900" indent="-342900">
              <a:buAutoNum type="arabicParenR"/>
            </a:pPr>
            <a:r>
              <a:rPr lang="en-US" dirty="0">
                <a:latin typeface="Times New Roman" panose="02020603050405020304" pitchFamily="18" charset="0"/>
                <a:cs typeface="Times New Roman" panose="02020603050405020304" pitchFamily="18" charset="0"/>
              </a:rPr>
              <a:t>Bruce E Poling, The Properties of Gases and Liquids, 5th Edition, McGraw-Hill, New York, Chapter 8, 2001.</a:t>
            </a:r>
          </a:p>
          <a:p>
            <a:pPr marL="342900" indent="-342900">
              <a:buAutoNum type="arabicParenR"/>
            </a:pPr>
            <a:r>
              <a:rPr lang="en-US" dirty="0">
                <a:latin typeface="Times New Roman" panose="02020603050405020304" pitchFamily="18" charset="0"/>
                <a:cs typeface="Times New Roman" panose="02020603050405020304" pitchFamily="18" charset="0"/>
              </a:rPr>
              <a:t>Stanley I Sandler, Chemical, Biochemical and Engineering Thermodynamics, 5th Edition, John Wiley &amp; Sons, New Jersey, Chapter 11, 2017</a:t>
            </a:r>
          </a:p>
          <a:p>
            <a:pPr marL="342900" indent="-342900">
              <a:buAutoNum type="arabicParenR"/>
            </a:pPr>
            <a:r>
              <a:rPr lang="en-US" dirty="0">
                <a:latin typeface="Times New Roman" panose="02020603050405020304" pitchFamily="18" charset="0"/>
                <a:cs typeface="Times New Roman" panose="02020603050405020304" pitchFamily="18" charset="0"/>
              </a:rPr>
              <a:t>IUPAC NIST Solubility data series</a:t>
            </a:r>
          </a:p>
          <a:p>
            <a:endParaRPr lang="en-IN" dirty="0"/>
          </a:p>
        </p:txBody>
      </p:sp>
    </p:spTree>
    <p:extLst>
      <p:ext uri="{BB962C8B-B14F-4D97-AF65-F5344CB8AC3E}">
        <p14:creationId xmlns:p14="http://schemas.microsoft.com/office/powerpoint/2010/main" val="3719511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F5E9-EA06-A98C-FCB9-A5C3CC2D4065}"/>
              </a:ext>
            </a:extLst>
          </p:cNvPr>
          <p:cNvSpPr>
            <a:spLocks noGrp="1"/>
          </p:cNvSpPr>
          <p:nvPr>
            <p:ph type="title"/>
          </p:nvPr>
        </p:nvSpPr>
        <p:spPr>
          <a:xfrm>
            <a:off x="913794" y="-322178"/>
            <a:ext cx="10353761" cy="1326321"/>
          </a:xfrm>
        </p:spPr>
        <p:txBody>
          <a:bodyPr/>
          <a:lstStyle/>
          <a:p>
            <a:r>
              <a:rPr lang="en-US" dirty="0"/>
              <a:t>Step-3: chemical kinetics</a:t>
            </a:r>
            <a:endParaRPr lang="en-IN" dirty="0"/>
          </a:p>
        </p:txBody>
      </p:sp>
      <p:sp>
        <p:nvSpPr>
          <p:cNvPr id="3" name="Content Placeholder 2">
            <a:extLst>
              <a:ext uri="{FF2B5EF4-FFF2-40B4-BE49-F238E27FC236}">
                <a16:creationId xmlns:a16="http://schemas.microsoft.com/office/drawing/2014/main" id="{C26FF865-FFD2-ED43-48BA-74F1940170C8}"/>
              </a:ext>
            </a:extLst>
          </p:cNvPr>
          <p:cNvSpPr>
            <a:spLocks noGrp="1"/>
          </p:cNvSpPr>
          <p:nvPr>
            <p:ph idx="1"/>
          </p:nvPr>
        </p:nvSpPr>
        <p:spPr>
          <a:xfrm>
            <a:off x="924444" y="611327"/>
            <a:ext cx="10353762" cy="3695136"/>
          </a:xfrm>
        </p:spPr>
        <p:txBody>
          <a:bodyPr>
            <a:normAutofit fontScale="25000" lnSpcReduction="20000"/>
          </a:bodyPr>
          <a:lstStyle/>
          <a:p>
            <a:r>
              <a:rPr lang="en-IN" sz="5600" dirty="0"/>
              <a:t>The experimental strategy</a:t>
            </a:r>
            <a:r>
              <a:rPr lang="en-IN" sz="5600" baseline="0" dirty="0"/>
              <a:t> of obtaining rate equation is the most reliable way as predictive methods are insufficient and prone to error.  These steps can be performed simultaneously with the subsequent enthalpy and T rise determination steps in a Reaction Calorimeter.</a:t>
            </a:r>
          </a:p>
          <a:p>
            <a:r>
              <a:rPr lang="en-IN" sz="5600" dirty="0"/>
              <a:t>There</a:t>
            </a:r>
            <a:r>
              <a:rPr lang="en-IN" sz="5600" baseline="0" dirty="0"/>
              <a:t> are 3 crucial aspects of any reaction that would be required to model it:-</a:t>
            </a:r>
          </a:p>
          <a:p>
            <a:pPr marL="0" indent="0">
              <a:buNone/>
            </a:pPr>
            <a:r>
              <a:rPr lang="en-IN" sz="5600" baseline="0" dirty="0"/>
              <a:t>1) Stoichiometry</a:t>
            </a:r>
          </a:p>
          <a:p>
            <a:pPr marL="0" indent="0">
              <a:buNone/>
            </a:pPr>
            <a:r>
              <a:rPr lang="en-IN" sz="5600" baseline="0" dirty="0"/>
              <a:t>2) Kinetics</a:t>
            </a:r>
          </a:p>
          <a:p>
            <a:pPr marL="0" indent="0">
              <a:buNone/>
            </a:pPr>
            <a:r>
              <a:rPr lang="en-IN" sz="5600" baseline="0" dirty="0"/>
              <a:t>3) Model</a:t>
            </a:r>
          </a:p>
          <a:p>
            <a:r>
              <a:rPr lang="en-IN" sz="5600" dirty="0"/>
              <a:t>All 3 are interdependent and when we have no data</a:t>
            </a:r>
            <a:r>
              <a:rPr lang="en-IN" sz="5600" baseline="0" dirty="0"/>
              <a:t> about the model, we can only fit the kinetic data with a crude model of</a:t>
            </a:r>
          </a:p>
          <a:p>
            <a:pPr marL="0" indent="0">
              <a:buNone/>
            </a:pPr>
            <a:endParaRPr lang="en-IN" sz="5600" baseline="0" dirty="0"/>
          </a:p>
          <a:p>
            <a:pPr marL="0" indent="0">
              <a:buNone/>
            </a:pPr>
            <a:r>
              <a:rPr lang="en-IN" sz="5600" baseline="0" dirty="0"/>
              <a:t>This would help us in setting up the dynamic process model and to find reaction time.</a:t>
            </a:r>
          </a:p>
          <a:p>
            <a:r>
              <a:rPr lang="en-IN" sz="5600" baseline="0" dirty="0"/>
              <a:t>However, independent contributions due to different concentrations </a:t>
            </a:r>
            <a:r>
              <a:rPr lang="en-IN" sz="5600" dirty="0"/>
              <a:t>need to be </a:t>
            </a:r>
            <a:r>
              <a:rPr lang="en-IN" sz="5600" baseline="0" dirty="0">
                <a:effectLst/>
              </a:rPr>
              <a:t>ascertained to find which reactant's influence on reaction rate is highest. This is crucial for optimisation strategies for reaction time.</a:t>
            </a:r>
          </a:p>
          <a:p>
            <a:r>
              <a:rPr lang="en-IN" sz="5600" dirty="0">
                <a:effectLst/>
              </a:rPr>
              <a:t>Impact of temperature on the temperature-dependent term and activation energy must also be determined to determine reaction time at different temperatures. </a:t>
            </a:r>
          </a:p>
          <a:p>
            <a:pPr marL="0" indent="0">
              <a:buNone/>
            </a:pPr>
            <a:r>
              <a:rPr lang="en-IN" sz="5600" baseline="0" dirty="0">
                <a:effectLst/>
                <a:latin typeface="Times New Roman" panose="02020603050405020304" pitchFamily="18" charset="0"/>
                <a:cs typeface="Times New Roman" panose="02020603050405020304" pitchFamily="18" charset="0"/>
              </a:rPr>
              <a:t>References:-</a:t>
            </a:r>
          </a:p>
          <a:p>
            <a:pPr marL="1143000" indent="-1143000">
              <a:buAutoNum type="arabicParenR"/>
            </a:pPr>
            <a:r>
              <a:rPr lang="en-US" sz="5600" baseline="0" dirty="0">
                <a:effectLst/>
                <a:latin typeface="Times New Roman" panose="02020603050405020304" pitchFamily="18" charset="0"/>
                <a:cs typeface="Times New Roman" panose="02020603050405020304" pitchFamily="18" charset="0"/>
              </a:rPr>
              <a:t>Octave </a:t>
            </a:r>
            <a:r>
              <a:rPr lang="en-US" sz="5600" baseline="0" dirty="0" err="1">
                <a:effectLst/>
                <a:latin typeface="Times New Roman" panose="02020603050405020304" pitchFamily="18" charset="0"/>
                <a:cs typeface="Times New Roman" panose="02020603050405020304" pitchFamily="18" charset="0"/>
              </a:rPr>
              <a:t>Levenspiel</a:t>
            </a:r>
            <a:r>
              <a:rPr lang="en-US" sz="5600" baseline="0" dirty="0">
                <a:effectLst/>
                <a:latin typeface="Times New Roman" panose="02020603050405020304" pitchFamily="18" charset="0"/>
                <a:cs typeface="Times New Roman" panose="02020603050405020304" pitchFamily="18" charset="0"/>
              </a:rPr>
              <a:t>, Chemical Reaction Engineering,3rd Edition, John Wiley &amp; Sons, New York , Chapter 2 &amp; 3, 1999</a:t>
            </a:r>
          </a:p>
          <a:p>
            <a:pPr marL="1143000" indent="-1143000">
              <a:buFont typeface="Arial" panose="020B0604020202020204" pitchFamily="34" charset="0"/>
              <a:buAutoNum type="arabicParenR"/>
            </a:pPr>
            <a:r>
              <a:rPr lang="en-IN" sz="5600" baseline="0" dirty="0" err="1">
                <a:latin typeface="Times New Roman" panose="02020603050405020304" pitchFamily="18" charset="0"/>
                <a:cs typeface="Times New Roman" panose="02020603050405020304" pitchFamily="18" charset="0"/>
              </a:rPr>
              <a:t>Himmelblau</a:t>
            </a:r>
            <a:r>
              <a:rPr lang="en-IN" sz="5600" baseline="0" dirty="0">
                <a:latin typeface="Times New Roman" panose="02020603050405020304" pitchFamily="18" charset="0"/>
                <a:cs typeface="Times New Roman" panose="02020603050405020304" pitchFamily="18" charset="0"/>
              </a:rPr>
              <a:t>, D. M.; Jones, C. R.; Bischoff, K. B. (1967). Determination of Rate Constants for Complex Kinetics Models. Industrial &amp; Engineering Chemistry Fundamentals, 6(4), 539–543. doi:10.1021/i160024a008 </a:t>
            </a:r>
          </a:p>
          <a:p>
            <a:pPr marL="1143000" indent="-1143000">
              <a:buFont typeface="Arial" panose="020B0604020202020204" pitchFamily="34" charset="0"/>
              <a:buAutoNum type="arabicParenR"/>
            </a:pPr>
            <a:r>
              <a:rPr lang="en-IN" sz="5600" baseline="0" dirty="0">
                <a:latin typeface="Times New Roman" panose="02020603050405020304" pitchFamily="18" charset="0"/>
                <a:cs typeface="Times New Roman" panose="02020603050405020304" pitchFamily="18" charset="0"/>
              </a:rPr>
              <a:t>https://www.princeton.edu/~rpl/Labs/spring/ic_temp.html#:~:text=This%20is%20an%20equation%20for,y%2Dintercept%20of%20ln%20A.</a:t>
            </a:r>
          </a:p>
          <a:p>
            <a:pPr marL="1143000" indent="-1143000">
              <a:buAutoNum type="arabicParenR"/>
            </a:pPr>
            <a:endParaRPr lang="en-US" sz="6800" baseline="0" dirty="0">
              <a:effectLst/>
              <a:latin typeface="Times New Roman" panose="02020603050405020304" pitchFamily="18" charset="0"/>
              <a:cs typeface="Times New Roman" panose="02020603050405020304" pitchFamily="18" charset="0"/>
            </a:endParaRPr>
          </a:p>
          <a:p>
            <a:pPr marL="1143000" indent="-1143000">
              <a:buAutoNum type="arabicParenR"/>
            </a:pPr>
            <a:endParaRPr lang="en-US" sz="6800" baseline="0" dirty="0">
              <a:effectLst/>
              <a:latin typeface="Times New Roman" panose="02020603050405020304" pitchFamily="18" charset="0"/>
              <a:cs typeface="Times New Roman" panose="02020603050405020304" pitchFamily="18" charset="0"/>
            </a:endParaRPr>
          </a:p>
          <a:p>
            <a:pPr marL="0" indent="0">
              <a:buNone/>
            </a:pPr>
            <a:endParaRPr lang="en-IN" sz="6800" baseline="0" dirty="0">
              <a:effectLst/>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0A4D3933-B29C-CD9D-FBE6-52062ECB7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987" y="3009364"/>
            <a:ext cx="1515245" cy="419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791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F5E9-EA06-A98C-FCB9-A5C3CC2D4065}"/>
              </a:ext>
            </a:extLst>
          </p:cNvPr>
          <p:cNvSpPr>
            <a:spLocks noGrp="1"/>
          </p:cNvSpPr>
          <p:nvPr>
            <p:ph type="title"/>
          </p:nvPr>
        </p:nvSpPr>
        <p:spPr>
          <a:xfrm>
            <a:off x="913794" y="-322178"/>
            <a:ext cx="10353761" cy="1326321"/>
          </a:xfrm>
        </p:spPr>
        <p:txBody>
          <a:bodyPr/>
          <a:lstStyle/>
          <a:p>
            <a:r>
              <a:rPr lang="en-US" dirty="0"/>
              <a:t>Step-3: chemical kinetics</a:t>
            </a:r>
            <a:endParaRPr lang="en-IN" dirty="0"/>
          </a:p>
        </p:txBody>
      </p:sp>
      <p:sp>
        <p:nvSpPr>
          <p:cNvPr id="3" name="Content Placeholder 2">
            <a:extLst>
              <a:ext uri="{FF2B5EF4-FFF2-40B4-BE49-F238E27FC236}">
                <a16:creationId xmlns:a16="http://schemas.microsoft.com/office/drawing/2014/main" id="{C26FF865-FFD2-ED43-48BA-74F1940170C8}"/>
              </a:ext>
            </a:extLst>
          </p:cNvPr>
          <p:cNvSpPr>
            <a:spLocks noGrp="1"/>
          </p:cNvSpPr>
          <p:nvPr>
            <p:ph idx="1"/>
          </p:nvPr>
        </p:nvSpPr>
        <p:spPr>
          <a:xfrm>
            <a:off x="924444" y="611327"/>
            <a:ext cx="10353762" cy="3695136"/>
          </a:xfrm>
        </p:spPr>
        <p:txBody>
          <a:bodyPr>
            <a:normAutofit/>
          </a:bodyPr>
          <a:lstStyle/>
          <a:p>
            <a:pPr marL="0" indent="0">
              <a:buNone/>
            </a:pPr>
            <a:endParaRPr lang="en-US" sz="1200" baseline="0" dirty="0">
              <a:effectLst/>
              <a:latin typeface="Times New Roman" panose="02020603050405020304" pitchFamily="18" charset="0"/>
              <a:cs typeface="Times New Roman" panose="02020603050405020304" pitchFamily="18" charset="0"/>
            </a:endParaRPr>
          </a:p>
          <a:p>
            <a:pPr marL="0" indent="0">
              <a:buNone/>
            </a:pPr>
            <a:endParaRPr lang="en-US" sz="6800" baseline="0" dirty="0">
              <a:effectLst/>
              <a:latin typeface="Times New Roman" panose="02020603050405020304" pitchFamily="18" charset="0"/>
              <a:cs typeface="Times New Roman" panose="02020603050405020304" pitchFamily="18" charset="0"/>
            </a:endParaRPr>
          </a:p>
          <a:p>
            <a:pPr marL="0" indent="0">
              <a:buNone/>
            </a:pPr>
            <a:endParaRPr lang="en-IN" sz="6800" baseline="0" dirty="0">
              <a:effectLst/>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6C0FC2F-4251-1DC1-10B0-9459CF2D476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097" y="1431607"/>
            <a:ext cx="4665663" cy="4390073"/>
          </a:xfrm>
          <a:prstGeom prst="rect">
            <a:avLst/>
          </a:prstGeom>
          <a:noFill/>
        </p:spPr>
      </p:pic>
      <p:pic>
        <p:nvPicPr>
          <p:cNvPr id="5" name="Picture 4">
            <a:extLst>
              <a:ext uri="{FF2B5EF4-FFF2-40B4-BE49-F238E27FC236}">
                <a16:creationId xmlns:a16="http://schemas.microsoft.com/office/drawing/2014/main" id="{79336811-5531-AAA3-BCB5-5E7E0E9E3AE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5412" y="1368936"/>
            <a:ext cx="4665663" cy="4452744"/>
          </a:xfrm>
          <a:prstGeom prst="rect">
            <a:avLst/>
          </a:prstGeom>
          <a:noFill/>
        </p:spPr>
      </p:pic>
      <p:sp>
        <p:nvSpPr>
          <p:cNvPr id="8" name="TextBox 7">
            <a:extLst>
              <a:ext uri="{FF2B5EF4-FFF2-40B4-BE49-F238E27FC236}">
                <a16:creationId xmlns:a16="http://schemas.microsoft.com/office/drawing/2014/main" id="{A1069F44-07B0-57A5-8412-5765A80C15ED}"/>
              </a:ext>
            </a:extLst>
          </p:cNvPr>
          <p:cNvSpPr txBox="1"/>
          <p:nvPr/>
        </p:nvSpPr>
        <p:spPr>
          <a:xfrm>
            <a:off x="5760243" y="5957436"/>
            <a:ext cx="6096000" cy="458074"/>
          </a:xfrm>
          <a:prstGeom prst="rect">
            <a:avLst/>
          </a:prstGeom>
          <a:noFill/>
        </p:spPr>
        <p:txBody>
          <a:bodyPr wrap="square">
            <a:spAutoFit/>
          </a:bodyPr>
          <a:lstStyle/>
          <a:p>
            <a:pPr algn="ctr">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Second order equation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152DDB3D-A92A-98B6-D56D-BEC5F1B88D38}"/>
              </a:ext>
            </a:extLst>
          </p:cNvPr>
          <p:cNvSpPr txBox="1"/>
          <p:nvPr/>
        </p:nvSpPr>
        <p:spPr>
          <a:xfrm>
            <a:off x="-641192" y="5957436"/>
            <a:ext cx="6096000" cy="458074"/>
          </a:xfrm>
          <a:prstGeom prst="rect">
            <a:avLst/>
          </a:prstGeom>
          <a:noFill/>
        </p:spPr>
        <p:txBody>
          <a:bodyPr wrap="square">
            <a:spAutoFit/>
          </a:bodyPr>
          <a:lstStyle/>
          <a:p>
            <a:pPr algn="ct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Energy balance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4273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F5E9-EA06-A98C-FCB9-A5C3CC2D4065}"/>
              </a:ext>
            </a:extLst>
          </p:cNvPr>
          <p:cNvSpPr>
            <a:spLocks noGrp="1"/>
          </p:cNvSpPr>
          <p:nvPr>
            <p:ph type="title"/>
          </p:nvPr>
        </p:nvSpPr>
        <p:spPr>
          <a:xfrm>
            <a:off x="913794" y="-322178"/>
            <a:ext cx="10353761" cy="1326321"/>
          </a:xfrm>
        </p:spPr>
        <p:txBody>
          <a:bodyPr/>
          <a:lstStyle/>
          <a:p>
            <a:r>
              <a:rPr lang="en-US" dirty="0"/>
              <a:t>Step-3: chemical kinetics</a:t>
            </a:r>
            <a:endParaRPr lang="en-IN" dirty="0"/>
          </a:p>
        </p:txBody>
      </p:sp>
      <p:sp>
        <p:nvSpPr>
          <p:cNvPr id="3" name="Content Placeholder 2">
            <a:extLst>
              <a:ext uri="{FF2B5EF4-FFF2-40B4-BE49-F238E27FC236}">
                <a16:creationId xmlns:a16="http://schemas.microsoft.com/office/drawing/2014/main" id="{C26FF865-FFD2-ED43-48BA-74F1940170C8}"/>
              </a:ext>
            </a:extLst>
          </p:cNvPr>
          <p:cNvSpPr>
            <a:spLocks noGrp="1"/>
          </p:cNvSpPr>
          <p:nvPr>
            <p:ph idx="1"/>
          </p:nvPr>
        </p:nvSpPr>
        <p:spPr>
          <a:xfrm>
            <a:off x="924444" y="611327"/>
            <a:ext cx="10353762" cy="3695136"/>
          </a:xfrm>
        </p:spPr>
        <p:txBody>
          <a:bodyPr>
            <a:normAutofit/>
          </a:bodyPr>
          <a:lstStyle/>
          <a:p>
            <a:pPr marL="0" indent="0">
              <a:buNone/>
            </a:pPr>
            <a:endParaRPr lang="en-US" sz="1200" baseline="0" dirty="0">
              <a:effectLst/>
              <a:latin typeface="Times New Roman" panose="02020603050405020304" pitchFamily="18" charset="0"/>
              <a:cs typeface="Times New Roman" panose="02020603050405020304" pitchFamily="18" charset="0"/>
            </a:endParaRPr>
          </a:p>
          <a:p>
            <a:pPr marL="0" indent="0">
              <a:buNone/>
            </a:pPr>
            <a:endParaRPr lang="en-US" sz="6800" baseline="0" dirty="0">
              <a:effectLst/>
              <a:latin typeface="Times New Roman" panose="02020603050405020304" pitchFamily="18" charset="0"/>
              <a:cs typeface="Times New Roman" panose="02020603050405020304" pitchFamily="18" charset="0"/>
            </a:endParaRPr>
          </a:p>
          <a:p>
            <a:pPr marL="0" indent="0">
              <a:buNone/>
            </a:pPr>
            <a:endParaRPr lang="en-IN" sz="6800" baseline="0" dirty="0">
              <a:effectLst/>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C1CAF464-42B0-664F-59F4-A26BCDCDEFF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9334" y="1371600"/>
            <a:ext cx="6202680" cy="3563567"/>
          </a:xfrm>
          <a:prstGeom prst="rect">
            <a:avLst/>
          </a:prstGeom>
          <a:noFill/>
        </p:spPr>
      </p:pic>
      <p:sp>
        <p:nvSpPr>
          <p:cNvPr id="10" name="TextBox 9">
            <a:extLst>
              <a:ext uri="{FF2B5EF4-FFF2-40B4-BE49-F238E27FC236}">
                <a16:creationId xmlns:a16="http://schemas.microsoft.com/office/drawing/2014/main" id="{FFA148E0-1E70-D34F-207F-F40C8BE7F6A7}"/>
              </a:ext>
            </a:extLst>
          </p:cNvPr>
          <p:cNvSpPr txBox="1"/>
          <p:nvPr/>
        </p:nvSpPr>
        <p:spPr>
          <a:xfrm>
            <a:off x="2989334" y="5302624"/>
            <a:ext cx="6096000" cy="458074"/>
          </a:xfrm>
          <a:prstGeom prst="rect">
            <a:avLst/>
          </a:prstGeom>
          <a:noFill/>
        </p:spPr>
        <p:txBody>
          <a:bodyPr wrap="square">
            <a:spAutoFit/>
          </a:bodyPr>
          <a:lstStyle/>
          <a:p>
            <a:pPr algn="ctr">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First order equation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936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28E9-7872-CFF6-E608-5D7898FA0C1B}"/>
              </a:ext>
            </a:extLst>
          </p:cNvPr>
          <p:cNvSpPr>
            <a:spLocks noGrp="1"/>
          </p:cNvSpPr>
          <p:nvPr>
            <p:ph type="title"/>
          </p:nvPr>
        </p:nvSpPr>
        <p:spPr>
          <a:xfrm>
            <a:off x="913796" y="0"/>
            <a:ext cx="10353761" cy="1326321"/>
          </a:xfrm>
        </p:spPr>
        <p:txBody>
          <a:bodyPr/>
          <a:lstStyle/>
          <a:p>
            <a:r>
              <a:rPr lang="en-US" dirty="0"/>
              <a:t>Process Area</a:t>
            </a:r>
            <a:endParaRPr lang="en-IN" dirty="0"/>
          </a:p>
        </p:txBody>
      </p:sp>
      <p:pic>
        <p:nvPicPr>
          <p:cNvPr id="71" name="Content Placeholder 70">
            <a:extLst>
              <a:ext uri="{FF2B5EF4-FFF2-40B4-BE49-F238E27FC236}">
                <a16:creationId xmlns:a16="http://schemas.microsoft.com/office/drawing/2014/main" id="{60A355B5-212D-9A14-7378-D0E4CD9EA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4430" y="1203960"/>
            <a:ext cx="8675930" cy="5570150"/>
          </a:xfrm>
          <a:solidFill>
            <a:schemeClr val="tx1"/>
          </a:solidFill>
        </p:spPr>
      </p:pic>
    </p:spTree>
    <p:extLst>
      <p:ext uri="{BB962C8B-B14F-4D97-AF65-F5344CB8AC3E}">
        <p14:creationId xmlns:p14="http://schemas.microsoft.com/office/powerpoint/2010/main" val="2503107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3F33-8394-9B2B-E52E-FAC40971A5CA}"/>
              </a:ext>
            </a:extLst>
          </p:cNvPr>
          <p:cNvSpPr>
            <a:spLocks noGrp="1"/>
          </p:cNvSpPr>
          <p:nvPr>
            <p:ph type="title"/>
          </p:nvPr>
        </p:nvSpPr>
        <p:spPr>
          <a:xfrm>
            <a:off x="913795" y="-133351"/>
            <a:ext cx="10353761" cy="1326321"/>
          </a:xfrm>
        </p:spPr>
        <p:txBody>
          <a:bodyPr/>
          <a:lstStyle/>
          <a:p>
            <a:r>
              <a:rPr lang="en-US" dirty="0"/>
              <a:t>STEP-4: Enthalpy and t rise</a:t>
            </a:r>
            <a:endParaRPr lang="en-IN" dirty="0"/>
          </a:p>
        </p:txBody>
      </p:sp>
      <p:sp>
        <p:nvSpPr>
          <p:cNvPr id="6" name="Content Placeholder 5">
            <a:extLst>
              <a:ext uri="{FF2B5EF4-FFF2-40B4-BE49-F238E27FC236}">
                <a16:creationId xmlns:a16="http://schemas.microsoft.com/office/drawing/2014/main" id="{C124E485-8D0B-07CD-9278-F68BA28BC751}"/>
              </a:ext>
            </a:extLst>
          </p:cNvPr>
          <p:cNvSpPr>
            <a:spLocks noGrp="1"/>
          </p:cNvSpPr>
          <p:nvPr>
            <p:ph idx="1"/>
          </p:nvPr>
        </p:nvSpPr>
        <p:spPr>
          <a:xfrm>
            <a:off x="913795" y="1002268"/>
            <a:ext cx="10353762" cy="4712732"/>
          </a:xfrm>
        </p:spPr>
        <p:txBody>
          <a:bodyPr>
            <a:normAutofit fontScale="92500" lnSpcReduction="10000"/>
          </a:bodyPr>
          <a:lstStyle/>
          <a:p>
            <a:r>
              <a:rPr lang="en-IN" sz="1700" dirty="0"/>
              <a:t>The data</a:t>
            </a:r>
            <a:r>
              <a:rPr lang="en-IN" sz="1700" baseline="0" dirty="0"/>
              <a:t> obtained from ARC shows the total thermal potential when the reaction cannot be controlled resulting in more heat and a higher temperature rise. This information is primarily required for safety screening and not for reaction characterization.</a:t>
            </a:r>
          </a:p>
          <a:p>
            <a:r>
              <a:rPr lang="en-US" sz="1700" dirty="0"/>
              <a:t>The data obtained from RC shows the thermal potential when the reaction is controlled. This information is required for reaction characterization and dynamic process modelling of thermal and concentration profile of the process.</a:t>
            </a:r>
          </a:p>
          <a:p>
            <a:r>
              <a:rPr lang="en-US" sz="1700" dirty="0"/>
              <a:t>A theoretical way of predicting heat of reaction is to multiply and add up all the bond energies to break different bonds in products side and subtract it with reactants side and determine the enthalpy of reaction.</a:t>
            </a:r>
          </a:p>
          <a:p>
            <a:pPr marL="0" indent="0">
              <a:buNone/>
            </a:pPr>
            <a:r>
              <a:rPr lang="en-US" sz="1700" dirty="0"/>
              <a:t>References:-</a:t>
            </a:r>
          </a:p>
          <a:p>
            <a:pPr marL="342900" indent="-342900">
              <a:buAutoNum type="arabicParenR"/>
            </a:pPr>
            <a:r>
              <a:rPr lang="en-US" sz="1800" dirty="0">
                <a:hlinkClick r:id="rId3"/>
              </a:rPr>
              <a:t>https://www.fauske.com/blog/calculating-heat-of-reaction-from-adiabatic-calorimetry-data</a:t>
            </a:r>
            <a:endParaRPr lang="en-US" sz="1800" dirty="0"/>
          </a:p>
          <a:p>
            <a:pPr marL="342900" indent="-342900">
              <a:buAutoNum type="arabicParenR"/>
            </a:pPr>
            <a:r>
              <a:rPr lang="en-US" sz="1800" dirty="0"/>
              <a:t>Jyotsna, G. K., Srikanth, S., </a:t>
            </a:r>
            <a:r>
              <a:rPr lang="en-US" sz="1800" dirty="0" err="1"/>
              <a:t>Ratnaparkhi</a:t>
            </a:r>
            <a:r>
              <a:rPr lang="en-US" sz="1800" dirty="0"/>
              <a:t>, V., </a:t>
            </a:r>
            <a:r>
              <a:rPr lang="en-US" sz="1800" dirty="0" err="1"/>
              <a:t>Rakeshwar</a:t>
            </a:r>
            <a:r>
              <a:rPr lang="en-US" sz="1800" dirty="0"/>
              <a:t>, B. (2017). Reaction calorimetry as a tool for thermal risk assessment and improvement of safe scalable chemical processes. </a:t>
            </a:r>
            <a:r>
              <a:rPr lang="en-US" sz="1800" dirty="0" err="1"/>
              <a:t>Inorg</a:t>
            </a:r>
            <a:r>
              <a:rPr lang="en-US" sz="1800" dirty="0"/>
              <a:t> Chem Ind J.,12(1),110.</a:t>
            </a:r>
          </a:p>
          <a:p>
            <a:pPr marL="342900" indent="-342900">
              <a:buAutoNum type="arabicParenR"/>
            </a:pPr>
            <a:r>
              <a:rPr lang="en-US" sz="1800" dirty="0"/>
              <a:t>https://www.pharmacalculations.com/2017/07/bond-energy-calculations.html</a:t>
            </a:r>
          </a:p>
          <a:p>
            <a:pPr marL="0" indent="0">
              <a:buNone/>
            </a:pPr>
            <a:endParaRPr lang="en-US" dirty="0"/>
          </a:p>
          <a:p>
            <a:endParaRPr lang="en-IN" dirty="0"/>
          </a:p>
        </p:txBody>
      </p:sp>
    </p:spTree>
    <p:extLst>
      <p:ext uri="{BB962C8B-B14F-4D97-AF65-F5344CB8AC3E}">
        <p14:creationId xmlns:p14="http://schemas.microsoft.com/office/powerpoint/2010/main" val="57907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3F33-8394-9B2B-E52E-FAC40971A5CA}"/>
              </a:ext>
            </a:extLst>
          </p:cNvPr>
          <p:cNvSpPr>
            <a:spLocks noGrp="1"/>
          </p:cNvSpPr>
          <p:nvPr>
            <p:ph type="title"/>
          </p:nvPr>
        </p:nvSpPr>
        <p:spPr>
          <a:xfrm>
            <a:off x="913795" y="-133351"/>
            <a:ext cx="10353761" cy="1326321"/>
          </a:xfrm>
        </p:spPr>
        <p:txBody>
          <a:bodyPr/>
          <a:lstStyle/>
          <a:p>
            <a:r>
              <a:rPr lang="en-US" dirty="0"/>
              <a:t>STEP-5: Side reaction studies</a:t>
            </a:r>
            <a:endParaRPr lang="en-IN" dirty="0"/>
          </a:p>
        </p:txBody>
      </p:sp>
      <p:sp>
        <p:nvSpPr>
          <p:cNvPr id="6" name="Content Placeholder 5">
            <a:extLst>
              <a:ext uri="{FF2B5EF4-FFF2-40B4-BE49-F238E27FC236}">
                <a16:creationId xmlns:a16="http://schemas.microsoft.com/office/drawing/2014/main" id="{C124E485-8D0B-07CD-9278-F68BA28BC751}"/>
              </a:ext>
            </a:extLst>
          </p:cNvPr>
          <p:cNvSpPr>
            <a:spLocks noGrp="1"/>
          </p:cNvSpPr>
          <p:nvPr>
            <p:ph idx="1"/>
          </p:nvPr>
        </p:nvSpPr>
        <p:spPr>
          <a:xfrm>
            <a:off x="913795" y="1002268"/>
            <a:ext cx="10353762" cy="4712732"/>
          </a:xfrm>
        </p:spPr>
        <p:txBody>
          <a:bodyPr>
            <a:normAutofit/>
          </a:bodyPr>
          <a:lstStyle/>
          <a:p>
            <a:r>
              <a:rPr lang="en-US" sz="1700" dirty="0"/>
              <a:t>Competitive reactions such as consecutive or parallel reactions lead to side product formation, which lowers the yield and may complicate work-up processes. </a:t>
            </a:r>
            <a:r>
              <a:rPr lang="en-IN" sz="1700" dirty="0"/>
              <a:t>Hence, these side reactions must be studied and their influence on desired reaction should be evaluated.</a:t>
            </a:r>
          </a:p>
          <a:p>
            <a:r>
              <a:rPr lang="en-IN" sz="1700" dirty="0"/>
              <a:t>This would give us a picture of impurity profile and work-up or separation procedures involved. </a:t>
            </a:r>
          </a:p>
          <a:p>
            <a:r>
              <a:rPr lang="en-IN" sz="1700" dirty="0"/>
              <a:t>The data</a:t>
            </a:r>
            <a:r>
              <a:rPr lang="en-IN" sz="1700" baseline="0" dirty="0"/>
              <a:t> obtained from ARC shows the total thermal potential when the reaction cannot be controlled resulting in more heat and a higher temperature rise due to these side reactions. This information is primarily required for safety screening and not for reaction characterization.</a:t>
            </a:r>
          </a:p>
          <a:p>
            <a:pPr marL="0" indent="0">
              <a:buNone/>
            </a:pPr>
            <a:r>
              <a:rPr lang="en-US" sz="1800" dirty="0"/>
              <a:t>Sources:-</a:t>
            </a:r>
          </a:p>
          <a:p>
            <a:pPr marL="0" indent="0">
              <a:buNone/>
            </a:pPr>
            <a:r>
              <a:rPr lang="en-US" sz="1400" dirty="0">
                <a:latin typeface="Times New Roman" panose="02020603050405020304" pitchFamily="18" charset="0"/>
                <a:cs typeface="Times New Roman" panose="02020603050405020304" pitchFamily="18" charset="0"/>
              </a:rPr>
              <a:t>1) </a:t>
            </a:r>
            <a:r>
              <a:rPr lang="en-IN" sz="1400" b="0" i="0" u="none" strike="noStrike" baseline="0" dirty="0">
                <a:latin typeface="Times New Roman" panose="02020603050405020304" pitchFamily="18" charset="0"/>
                <a:cs typeface="Times New Roman" panose="02020603050405020304" pitchFamily="18" charset="0"/>
              </a:rPr>
              <a:t>Florencio Zaragoza </a:t>
            </a:r>
            <a:r>
              <a:rPr lang="en-IN" sz="1400" b="0" i="0" u="none" strike="noStrike" baseline="0" dirty="0" err="1">
                <a:latin typeface="Times New Roman" panose="02020603050405020304" pitchFamily="18" charset="0"/>
                <a:cs typeface="Times New Roman" panose="02020603050405020304" pitchFamily="18" charset="0"/>
              </a:rPr>
              <a:t>Dorwald</a:t>
            </a:r>
            <a:r>
              <a:rPr lang="en-US" sz="1400" b="0" i="0" u="none" strike="noStrike" baseline="0" dirty="0">
                <a:latin typeface="Times New Roman" panose="02020603050405020304" pitchFamily="18" charset="0"/>
                <a:cs typeface="Times New Roman" panose="02020603050405020304" pitchFamily="18" charset="0"/>
              </a:rPr>
              <a:t>, Side Reactions in Organic Synthesis – A Guide to Successful Synthesis Design, Wiley-VCH, 2005</a:t>
            </a:r>
          </a:p>
          <a:p>
            <a:pPr marL="0" indent="0">
              <a:buNone/>
            </a:pPr>
            <a:endParaRPr lang="en-US" dirty="0"/>
          </a:p>
          <a:p>
            <a:endParaRPr lang="en-IN" dirty="0"/>
          </a:p>
        </p:txBody>
      </p:sp>
    </p:spTree>
    <p:extLst>
      <p:ext uri="{BB962C8B-B14F-4D97-AF65-F5344CB8AC3E}">
        <p14:creationId xmlns:p14="http://schemas.microsoft.com/office/powerpoint/2010/main" val="754923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70F8-8339-FD1F-44D9-2228BCD3A912}"/>
              </a:ext>
            </a:extLst>
          </p:cNvPr>
          <p:cNvSpPr>
            <a:spLocks noGrp="1"/>
          </p:cNvSpPr>
          <p:nvPr>
            <p:ph type="title"/>
          </p:nvPr>
        </p:nvSpPr>
        <p:spPr>
          <a:xfrm>
            <a:off x="919119" y="0"/>
            <a:ext cx="10353761" cy="1326321"/>
          </a:xfrm>
        </p:spPr>
        <p:txBody>
          <a:bodyPr/>
          <a:lstStyle/>
          <a:p>
            <a:r>
              <a:rPr lang="en-US" dirty="0"/>
              <a:t>STEP-6: Reactor information</a:t>
            </a:r>
            <a:endParaRPr lang="en-IN" dirty="0"/>
          </a:p>
        </p:txBody>
      </p:sp>
      <p:sp>
        <p:nvSpPr>
          <p:cNvPr id="9" name="Content Placeholder 8">
            <a:extLst>
              <a:ext uri="{FF2B5EF4-FFF2-40B4-BE49-F238E27FC236}">
                <a16:creationId xmlns:a16="http://schemas.microsoft.com/office/drawing/2014/main" id="{8247F071-CE7D-A3D8-1B64-0C19B17F17B4}"/>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87C5A5AE-5737-405D-EED3-3B1379902F13}"/>
              </a:ext>
            </a:extLst>
          </p:cNvPr>
          <p:cNvPicPr>
            <a:picLocks noChangeAspect="1"/>
          </p:cNvPicPr>
          <p:nvPr/>
        </p:nvPicPr>
        <p:blipFill>
          <a:blip r:embed="rId2"/>
          <a:stretch>
            <a:fillRect/>
          </a:stretch>
        </p:blipFill>
        <p:spPr>
          <a:xfrm>
            <a:off x="4223208" y="1879137"/>
            <a:ext cx="3115519" cy="335517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901844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70F8-8339-FD1F-44D9-2228BCD3A912}"/>
              </a:ext>
            </a:extLst>
          </p:cNvPr>
          <p:cNvSpPr>
            <a:spLocks noGrp="1"/>
          </p:cNvSpPr>
          <p:nvPr>
            <p:ph type="title"/>
          </p:nvPr>
        </p:nvSpPr>
        <p:spPr>
          <a:xfrm>
            <a:off x="919119" y="0"/>
            <a:ext cx="10353761" cy="1326321"/>
          </a:xfrm>
        </p:spPr>
        <p:txBody>
          <a:bodyPr>
            <a:normAutofit/>
          </a:bodyPr>
          <a:lstStyle/>
          <a:p>
            <a:r>
              <a:rPr lang="en-US" dirty="0"/>
              <a:t>STEP-7: Pressure drop characterization</a:t>
            </a:r>
            <a:endParaRPr lang="en-IN" dirty="0"/>
          </a:p>
        </p:txBody>
      </p:sp>
      <p:sp>
        <p:nvSpPr>
          <p:cNvPr id="9" name="Content Placeholder 8">
            <a:extLst>
              <a:ext uri="{FF2B5EF4-FFF2-40B4-BE49-F238E27FC236}">
                <a16:creationId xmlns:a16="http://schemas.microsoft.com/office/drawing/2014/main" id="{8247F071-CE7D-A3D8-1B64-0C19B17F17B4}"/>
              </a:ext>
            </a:extLst>
          </p:cNvPr>
          <p:cNvSpPr>
            <a:spLocks noGrp="1"/>
          </p:cNvSpPr>
          <p:nvPr>
            <p:ph idx="1"/>
          </p:nvPr>
        </p:nvSpPr>
        <p:spPr>
          <a:xfrm>
            <a:off x="919119" y="1326320"/>
            <a:ext cx="10353762" cy="5187601"/>
          </a:xfrm>
        </p:spPr>
        <p:txBody>
          <a:bodyPr>
            <a:normAutofit fontScale="47500" lnSpcReduction="20000"/>
          </a:bodyPr>
          <a:lstStyle/>
          <a:p>
            <a:r>
              <a:rPr lang="en-US" sz="3800" dirty="0"/>
              <a:t>The predictive correlations used involving Lockhart-Martinelli and Chisholm method are subject to errors because they do not provide correlations for dimensions of microchannels. </a:t>
            </a:r>
          </a:p>
          <a:p>
            <a:r>
              <a:rPr lang="en-US" sz="3800" dirty="0"/>
              <a:t>Friction factors in microchannels must be characterized experimentally. In absence of experiments, these correlations can be used to give a very crude idea but these cannot substitute actual characterization. </a:t>
            </a:r>
          </a:p>
          <a:p>
            <a:r>
              <a:rPr lang="en-US" sz="3800" dirty="0"/>
              <a:t>Procedure for characterization and predictive method are provided in Excel.</a:t>
            </a:r>
          </a:p>
          <a:p>
            <a:pPr marL="0" indent="0">
              <a:buNone/>
            </a:pPr>
            <a:r>
              <a:rPr lang="en-IN" sz="2900" dirty="0">
                <a:latin typeface="Times New Roman" panose="02020603050405020304" pitchFamily="18" charset="0"/>
                <a:cs typeface="Times New Roman" panose="02020603050405020304" pitchFamily="18" charset="0"/>
              </a:rPr>
              <a:t>References:-</a:t>
            </a:r>
          </a:p>
          <a:p>
            <a:pPr marL="0" indent="0">
              <a:buNone/>
            </a:pPr>
            <a:r>
              <a:rPr lang="en-IN" sz="2900" dirty="0">
                <a:latin typeface="Times New Roman" panose="02020603050405020304" pitchFamily="18" charset="0"/>
                <a:cs typeface="Times New Roman" panose="02020603050405020304" pitchFamily="18" charset="0"/>
              </a:rPr>
              <a:t>1) Kazi, M. Salim </a:t>
            </a:r>
            <a:r>
              <a:rPr lang="en-IN" sz="2900" dirty="0" err="1">
                <a:latin typeface="Times New Roman" panose="02020603050405020304" pitchFamily="18" charset="0"/>
                <a:cs typeface="Times New Roman" panose="02020603050405020304" pitchFamily="18" charset="0"/>
              </a:rPr>
              <a:t>Newaz</a:t>
            </a:r>
            <a:r>
              <a:rPr lang="en-IN" sz="2900" dirty="0">
                <a:latin typeface="Times New Roman" panose="02020603050405020304" pitchFamily="18" charset="0"/>
                <a:cs typeface="Times New Roman" panose="02020603050405020304" pitchFamily="18" charset="0"/>
              </a:rPr>
              <a:t> (2012). An Overview of Heat Transfer Phenomena || Two-Phase Flow. , 10.5772/2623(Chapter 11), –. doi:10.5772/54291 </a:t>
            </a:r>
          </a:p>
          <a:p>
            <a:pPr marL="0" indent="0">
              <a:buNone/>
            </a:pPr>
            <a:r>
              <a:rPr lang="en-IN" sz="2900" dirty="0">
                <a:latin typeface="Times New Roman" panose="02020603050405020304" pitchFamily="18" charset="0"/>
                <a:cs typeface="Times New Roman" panose="02020603050405020304" pitchFamily="18" charset="0"/>
              </a:rPr>
              <a:t>2) N. </a:t>
            </a:r>
            <a:r>
              <a:rPr lang="en-IN" sz="2900" dirty="0" err="1">
                <a:latin typeface="Times New Roman" panose="02020603050405020304" pitchFamily="18" charset="0"/>
                <a:cs typeface="Times New Roman" panose="02020603050405020304" pitchFamily="18" charset="0"/>
              </a:rPr>
              <a:t>Kockmann</a:t>
            </a:r>
            <a:r>
              <a:rPr lang="en-IN" sz="2900" dirty="0">
                <a:latin typeface="Times New Roman" panose="02020603050405020304" pitchFamily="18" charset="0"/>
                <a:cs typeface="Times New Roman" panose="02020603050405020304" pitchFamily="18" charset="0"/>
              </a:rPr>
              <a:t> (2008). Pressure Loss and Transfer Rates in </a:t>
            </a:r>
            <a:r>
              <a:rPr lang="en-IN" sz="2900" dirty="0" err="1">
                <a:latin typeface="Times New Roman" panose="02020603050405020304" pitchFamily="18" charset="0"/>
                <a:cs typeface="Times New Roman" panose="02020603050405020304" pitchFamily="18" charset="0"/>
              </a:rPr>
              <a:t>Microstructured</a:t>
            </a:r>
            <a:r>
              <a:rPr lang="en-IN" sz="2900" dirty="0">
                <a:latin typeface="Times New Roman" panose="02020603050405020304" pitchFamily="18" charset="0"/>
                <a:cs typeface="Times New Roman" panose="02020603050405020304" pitchFamily="18" charset="0"/>
              </a:rPr>
              <a:t> Devices with Chemical Reactions. , 31(8), 1188–1195. doi:10.1002/ceat.200800065 </a:t>
            </a:r>
          </a:p>
          <a:p>
            <a:pPr marL="0" indent="0">
              <a:buNone/>
            </a:pPr>
            <a:r>
              <a:rPr lang="en-IN" sz="2900" dirty="0">
                <a:latin typeface="Times New Roman" panose="02020603050405020304" pitchFamily="18" charset="0"/>
                <a:cs typeface="Times New Roman" panose="02020603050405020304" pitchFamily="18" charset="0"/>
              </a:rPr>
              <a:t>3) Nieves-</a:t>
            </a:r>
            <a:r>
              <a:rPr lang="en-IN" sz="2900" dirty="0" err="1">
                <a:latin typeface="Times New Roman" panose="02020603050405020304" pitchFamily="18" charset="0"/>
                <a:cs typeface="Times New Roman" panose="02020603050405020304" pitchFamily="18" charset="0"/>
              </a:rPr>
              <a:t>Remacha</a:t>
            </a:r>
            <a:r>
              <a:rPr lang="en-IN" sz="2900" dirty="0">
                <a:latin typeface="Times New Roman" panose="02020603050405020304" pitchFamily="18" charset="0"/>
                <a:cs typeface="Times New Roman" panose="02020603050405020304" pitchFamily="18" charset="0"/>
              </a:rPr>
              <a:t>, Maria Jose, Amol A. Kulkarni, and </a:t>
            </a:r>
            <a:r>
              <a:rPr lang="en-IN" sz="2900" dirty="0" err="1">
                <a:latin typeface="Times New Roman" panose="02020603050405020304" pitchFamily="18" charset="0"/>
                <a:cs typeface="Times New Roman" panose="02020603050405020304" pitchFamily="18" charset="0"/>
              </a:rPr>
              <a:t>Klavs</a:t>
            </a:r>
            <a:r>
              <a:rPr lang="en-IN" sz="2900" dirty="0">
                <a:latin typeface="Times New Roman" panose="02020603050405020304" pitchFamily="18" charset="0"/>
                <a:cs typeface="Times New Roman" panose="02020603050405020304" pitchFamily="18" charset="0"/>
              </a:rPr>
              <a:t> F.</a:t>
            </a:r>
          </a:p>
          <a:p>
            <a:pPr marL="0" indent="0">
              <a:buNone/>
            </a:pPr>
            <a:r>
              <a:rPr lang="en-IN" sz="2900" dirty="0">
                <a:latin typeface="Times New Roman" panose="02020603050405020304" pitchFamily="18" charset="0"/>
                <a:cs typeface="Times New Roman" panose="02020603050405020304" pitchFamily="18" charset="0"/>
              </a:rPr>
              <a:t>Jensen. “Gas–Liquid Flow and Mass Transfer in an Advanced-Flow</a:t>
            </a:r>
          </a:p>
          <a:p>
            <a:pPr marL="0" indent="0">
              <a:buNone/>
            </a:pPr>
            <a:r>
              <a:rPr lang="en-IN" sz="2900" dirty="0">
                <a:latin typeface="Times New Roman" panose="02020603050405020304" pitchFamily="18" charset="0"/>
                <a:cs typeface="Times New Roman" panose="02020603050405020304" pitchFamily="18" charset="0"/>
              </a:rPr>
              <a:t>Reactor.” Ind. Eng. Chem. Res. 52, no. 26 (July 3, 2013): 8996–9010.</a:t>
            </a:r>
          </a:p>
          <a:p>
            <a:pPr marL="0" indent="0">
              <a:buNone/>
            </a:pPr>
            <a:r>
              <a:rPr lang="en-IN" sz="2900" dirty="0">
                <a:latin typeface="Times New Roman" panose="02020603050405020304" pitchFamily="18" charset="0"/>
                <a:cs typeface="Times New Roman" panose="02020603050405020304" pitchFamily="18" charset="0"/>
              </a:rPr>
              <a:t>4) Norbert </a:t>
            </a:r>
            <a:r>
              <a:rPr lang="en-IN" sz="2900" dirty="0" err="1">
                <a:latin typeface="Times New Roman" panose="02020603050405020304" pitchFamily="18" charset="0"/>
                <a:cs typeface="Times New Roman" panose="02020603050405020304" pitchFamily="18" charset="0"/>
              </a:rPr>
              <a:t>Kockmann</a:t>
            </a:r>
            <a:r>
              <a:rPr lang="en-IN" sz="2900" dirty="0">
                <a:latin typeface="Times New Roman" panose="02020603050405020304" pitchFamily="18" charset="0"/>
                <a:cs typeface="Times New Roman" panose="02020603050405020304" pitchFamily="18" charset="0"/>
              </a:rPr>
              <a:t>, Transport Phenomena in Micro Process Engineering, Springer Berlin Heidelberg New York, Chapter 3, Page 89, 2008 </a:t>
            </a:r>
          </a:p>
          <a:p>
            <a:pPr marL="0" indent="0">
              <a:buNone/>
            </a:pPr>
            <a:r>
              <a:rPr lang="en-IN" sz="2900" dirty="0">
                <a:latin typeface="Times New Roman" panose="02020603050405020304" pitchFamily="18" charset="0"/>
                <a:cs typeface="Times New Roman" panose="02020603050405020304" pitchFamily="18" charset="0"/>
              </a:rPr>
              <a:t>5) </a:t>
            </a:r>
            <a:r>
              <a:rPr lang="en-US" sz="2900" dirty="0">
                <a:latin typeface="Times New Roman" panose="02020603050405020304" pitchFamily="18" charset="0"/>
                <a:cs typeface="Times New Roman" panose="02020603050405020304" pitchFamily="18" charset="0"/>
              </a:rPr>
              <a:t>Frank. M. White, Fluid Mechanics, 7th Edition, McGraw-Hill, New York, Chapter 6, 2011</a:t>
            </a:r>
            <a:endParaRPr lang="en-IN" sz="29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48419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70F8-8339-FD1F-44D9-2228BCD3A912}"/>
              </a:ext>
            </a:extLst>
          </p:cNvPr>
          <p:cNvSpPr>
            <a:spLocks noGrp="1"/>
          </p:cNvSpPr>
          <p:nvPr>
            <p:ph type="title"/>
          </p:nvPr>
        </p:nvSpPr>
        <p:spPr/>
        <p:txBody>
          <a:bodyPr/>
          <a:lstStyle/>
          <a:p>
            <a:r>
              <a:rPr lang="en-US" dirty="0"/>
              <a:t>STEP-8: Heat transfer characterization</a:t>
            </a:r>
            <a:endParaRPr lang="en-IN" dirty="0"/>
          </a:p>
        </p:txBody>
      </p:sp>
      <p:sp>
        <p:nvSpPr>
          <p:cNvPr id="3" name="Content Placeholder 2">
            <a:extLst>
              <a:ext uri="{FF2B5EF4-FFF2-40B4-BE49-F238E27FC236}">
                <a16:creationId xmlns:a16="http://schemas.microsoft.com/office/drawing/2014/main" id="{C220B345-4B03-7CAD-9076-17C56B655E28}"/>
              </a:ext>
            </a:extLst>
          </p:cNvPr>
          <p:cNvSpPr>
            <a:spLocks noGrp="1"/>
          </p:cNvSpPr>
          <p:nvPr>
            <p:ph idx="1"/>
          </p:nvPr>
        </p:nvSpPr>
        <p:spPr/>
        <p:txBody>
          <a:bodyPr/>
          <a:lstStyle/>
          <a:p>
            <a:r>
              <a:rPr lang="en-US" dirty="0"/>
              <a:t>Step-1: </a:t>
            </a:r>
            <a:r>
              <a:rPr lang="en-US" dirty="0" err="1"/>
              <a:t>Biot</a:t>
            </a:r>
            <a:r>
              <a:rPr lang="en-US" dirty="0"/>
              <a:t> Number determination</a:t>
            </a:r>
          </a:p>
          <a:p>
            <a:r>
              <a:rPr lang="en-US" dirty="0"/>
              <a:t>Step-2: ATR determination</a:t>
            </a:r>
          </a:p>
          <a:p>
            <a:r>
              <a:rPr lang="en-US" dirty="0"/>
              <a:t>Step-3: </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 </a:t>
            </a:r>
            <a:r>
              <a:rPr lang="en-US" dirty="0"/>
              <a:t>determination</a:t>
            </a:r>
          </a:p>
          <a:p>
            <a:r>
              <a:rPr lang="en-US" dirty="0"/>
              <a:t>Step-4: U determination</a:t>
            </a:r>
          </a:p>
          <a:p>
            <a:r>
              <a:rPr lang="en-US" dirty="0"/>
              <a:t>Step-5: Cooling fluid temperature determination</a:t>
            </a:r>
          </a:p>
          <a:p>
            <a:endParaRPr lang="en-IN" dirty="0"/>
          </a:p>
        </p:txBody>
      </p:sp>
      <p:sp>
        <p:nvSpPr>
          <p:cNvPr id="4" name="TextBox 3">
            <a:extLst>
              <a:ext uri="{FF2B5EF4-FFF2-40B4-BE49-F238E27FC236}">
                <a16:creationId xmlns:a16="http://schemas.microsoft.com/office/drawing/2014/main" id="{DB5D38D3-845E-C354-EA12-8C3E2806DB23}"/>
              </a:ext>
            </a:extLst>
          </p:cNvPr>
          <p:cNvSpPr txBox="1"/>
          <p:nvPr/>
        </p:nvSpPr>
        <p:spPr>
          <a:xfrm>
            <a:off x="5895697" y="4778447"/>
            <a:ext cx="6070862" cy="1754326"/>
          </a:xfrm>
          <a:prstGeom prst="rect">
            <a:avLst/>
          </a:prstGeom>
          <a:solidFill>
            <a:srgbClr val="00B0F0"/>
          </a:solidFill>
        </p:spPr>
        <p:txBody>
          <a:bodyPr wrap="square" rtlCol="0">
            <a:spAutoFit/>
          </a:bodyPr>
          <a:lstStyle/>
          <a:p>
            <a:pPr algn="just"/>
            <a:r>
              <a:rPr lang="en-US" dirty="0">
                <a:solidFill>
                  <a:schemeClr val="bg1"/>
                </a:solidFill>
              </a:rPr>
              <a:t>The correlations used involving Nu number are all purely predictive and subject to errors. Heat transfer coefficients in flow reactors must be characterized experimentally. In absence of experiments, these correlations can be used to give a very crude idea but these cannot substitute actual characterization. </a:t>
            </a:r>
            <a:endParaRPr lang="en-IN" dirty="0">
              <a:solidFill>
                <a:schemeClr val="bg1"/>
              </a:solidFill>
            </a:endParaRPr>
          </a:p>
        </p:txBody>
      </p:sp>
      <p:sp>
        <p:nvSpPr>
          <p:cNvPr id="5" name="TextBox 4">
            <a:extLst>
              <a:ext uri="{FF2B5EF4-FFF2-40B4-BE49-F238E27FC236}">
                <a16:creationId xmlns:a16="http://schemas.microsoft.com/office/drawing/2014/main" id="{5E547C70-5703-3C3F-DFED-F9E54432FCEA}"/>
              </a:ext>
            </a:extLst>
          </p:cNvPr>
          <p:cNvSpPr txBox="1"/>
          <p:nvPr/>
        </p:nvSpPr>
        <p:spPr>
          <a:xfrm>
            <a:off x="365760" y="4644732"/>
            <a:ext cx="5273040" cy="2292935"/>
          </a:xfrm>
          <a:prstGeom prst="rect">
            <a:avLst/>
          </a:prstGeom>
          <a:noFill/>
        </p:spPr>
        <p:txBody>
          <a:bodyPr wrap="square" rtlCol="0">
            <a:spAutoFit/>
          </a:bodyPr>
          <a:lstStyle/>
          <a:p>
            <a:r>
              <a:rPr lang="en-IN" sz="1200" dirty="0">
                <a:latin typeface="Times New Roman" panose="02020603050405020304" pitchFamily="18" charset="0"/>
                <a:ea typeface="Calibri" panose="020F0502020204030204" pitchFamily="34" charset="0"/>
                <a:cs typeface="Times New Roman" panose="02020603050405020304" pitchFamily="18" charset="0"/>
              </a:rPr>
              <a:t>References:-</a:t>
            </a:r>
          </a:p>
          <a:p>
            <a:r>
              <a:rPr lang="en-IN" sz="1200" dirty="0">
                <a:latin typeface="Times New Roman" panose="02020603050405020304" pitchFamily="18" charset="0"/>
                <a:ea typeface="Calibri" panose="020F0502020204030204" pitchFamily="34" charset="0"/>
                <a:cs typeface="Times New Roman" panose="02020603050405020304" pitchFamily="18" charset="0"/>
              </a:rPr>
              <a:t>1)</a:t>
            </a:r>
            <a:r>
              <a:rPr lang="en-IN" sz="1200" baseline="0" dirty="0">
                <a:latin typeface="Times New Roman" panose="02020603050405020304" pitchFamily="18" charset="0"/>
                <a:ea typeface="Calibri" panose="020F0502020204030204" pitchFamily="34" charset="0"/>
                <a:cs typeface="Times New Roman" panose="02020603050405020304" pitchFamily="18" charset="0"/>
              </a:rPr>
              <a:t> Zhang, </a:t>
            </a:r>
            <a:r>
              <a:rPr lang="en-IN" sz="1200" baseline="0" dirty="0" err="1">
                <a:latin typeface="Times New Roman" panose="02020603050405020304" pitchFamily="18" charset="0"/>
                <a:ea typeface="Calibri" panose="020F0502020204030204" pitchFamily="34" charset="0"/>
                <a:cs typeface="Times New Roman" panose="02020603050405020304" pitchFamily="18" charset="0"/>
              </a:rPr>
              <a:t>Jisong</a:t>
            </a:r>
            <a:r>
              <a:rPr lang="en-IN" sz="1200" baseline="0" dirty="0">
                <a:latin typeface="Times New Roman" panose="02020603050405020304" pitchFamily="18" charset="0"/>
                <a:ea typeface="Calibri" panose="020F0502020204030204" pitchFamily="34" charset="0"/>
                <a:cs typeface="Times New Roman" panose="02020603050405020304" pitchFamily="18" charset="0"/>
              </a:rPr>
              <a:t>; Wang, Kai; Teixeira, Andrew R.; Jensen, </a:t>
            </a:r>
            <a:r>
              <a:rPr lang="en-IN" sz="1200" baseline="0" dirty="0" err="1">
                <a:latin typeface="Times New Roman" panose="02020603050405020304" pitchFamily="18" charset="0"/>
                <a:ea typeface="Calibri" panose="020F0502020204030204" pitchFamily="34" charset="0"/>
                <a:cs typeface="Times New Roman" panose="02020603050405020304" pitchFamily="18" charset="0"/>
              </a:rPr>
              <a:t>Klavs</a:t>
            </a:r>
            <a:r>
              <a:rPr lang="en-IN" sz="1200" baseline="0" dirty="0">
                <a:latin typeface="Times New Roman" panose="02020603050405020304" pitchFamily="18" charset="0"/>
                <a:ea typeface="Calibri" panose="020F0502020204030204" pitchFamily="34" charset="0"/>
                <a:cs typeface="Times New Roman" panose="02020603050405020304" pitchFamily="18" charset="0"/>
              </a:rPr>
              <a:t> F.; Luo, </a:t>
            </a:r>
            <a:r>
              <a:rPr lang="en-IN" sz="1200" baseline="0" dirty="0" err="1">
                <a:latin typeface="Times New Roman" panose="02020603050405020304" pitchFamily="18" charset="0"/>
                <a:ea typeface="Calibri" panose="020F0502020204030204" pitchFamily="34" charset="0"/>
                <a:cs typeface="Times New Roman" panose="02020603050405020304" pitchFamily="18" charset="0"/>
              </a:rPr>
              <a:t>Guangsheng</a:t>
            </a:r>
            <a:r>
              <a:rPr lang="en-IN" sz="1200" baseline="0" dirty="0">
                <a:latin typeface="Times New Roman" panose="02020603050405020304" pitchFamily="18" charset="0"/>
                <a:ea typeface="Calibri" panose="020F0502020204030204" pitchFamily="34" charset="0"/>
                <a:cs typeface="Times New Roman" panose="02020603050405020304" pitchFamily="18" charset="0"/>
              </a:rPr>
              <a:t> (2017). Design and Scaling Up of Microchemical Systems: A Review. Annual Review of Chemical and Biomolecular Engineering, 8(1), annurev-chembioeng-060816-101443–. doi:10.1146/annurev-chembioeng-060816-101443 </a:t>
            </a:r>
          </a:p>
          <a:p>
            <a:r>
              <a:rPr lang="en-IN" sz="1200" baseline="0" dirty="0">
                <a:latin typeface="Times New Roman" panose="02020603050405020304" pitchFamily="18" charset="0"/>
                <a:ea typeface="Calibri" panose="020F0502020204030204" pitchFamily="34" charset="0"/>
                <a:cs typeface="Times New Roman" panose="02020603050405020304" pitchFamily="18" charset="0"/>
              </a:rPr>
              <a:t>2) </a:t>
            </a:r>
            <a:r>
              <a:rPr lang="en-IN" sz="1200" b="0" i="0" dirty="0">
                <a:effectLst/>
                <a:latin typeface="Times New Roman" panose="02020603050405020304" pitchFamily="18" charset="0"/>
                <a:ea typeface="Calibri" panose="020F0502020204030204" pitchFamily="34" charset="0"/>
                <a:cs typeface="Times New Roman" panose="02020603050405020304" pitchFamily="18" charset="0"/>
              </a:rPr>
              <a:t>Norbert </a:t>
            </a:r>
            <a:r>
              <a:rPr lang="en-IN" sz="1200" b="0" i="0" dirty="0" err="1">
                <a:effectLst/>
                <a:latin typeface="Times New Roman" panose="02020603050405020304" pitchFamily="18" charset="0"/>
                <a:ea typeface="Calibri" panose="020F0502020204030204" pitchFamily="34" charset="0"/>
                <a:cs typeface="Times New Roman" panose="02020603050405020304" pitchFamily="18" charset="0"/>
              </a:rPr>
              <a:t>Kockmann</a:t>
            </a:r>
            <a:r>
              <a:rPr lang="en-IN" sz="1200" b="0" i="0" dirty="0">
                <a:effectLst/>
                <a:latin typeface="Times New Roman" panose="02020603050405020304" pitchFamily="18" charset="0"/>
                <a:ea typeface="Calibri" panose="020F0502020204030204" pitchFamily="34" charset="0"/>
                <a:cs typeface="Times New Roman" panose="02020603050405020304" pitchFamily="18" charset="0"/>
              </a:rPr>
              <a:t>; Michael </a:t>
            </a:r>
            <a:r>
              <a:rPr lang="en-IN" sz="1200" b="0" i="0" dirty="0" err="1">
                <a:effectLst/>
                <a:latin typeface="Times New Roman" panose="02020603050405020304" pitchFamily="18" charset="0"/>
                <a:ea typeface="Calibri" panose="020F0502020204030204" pitchFamily="34" charset="0"/>
                <a:cs typeface="Times New Roman" panose="02020603050405020304" pitchFamily="18" charset="0"/>
              </a:rPr>
              <a:t>Gottsponer</a:t>
            </a:r>
            <a:r>
              <a:rPr lang="en-IN" sz="1200" b="0" i="0" dirty="0">
                <a:effectLst/>
                <a:latin typeface="Times New Roman" panose="02020603050405020304" pitchFamily="18" charset="0"/>
                <a:ea typeface="Calibri" panose="020F0502020204030204" pitchFamily="34" charset="0"/>
                <a:cs typeface="Times New Roman" panose="02020603050405020304" pitchFamily="18" charset="0"/>
              </a:rPr>
              <a:t>; Dominique M. Roberge (2011). </a:t>
            </a:r>
            <a:r>
              <a:rPr lang="en-IN" sz="1200" b="0" i="1" dirty="0">
                <a:effectLst/>
                <a:latin typeface="Times New Roman" panose="02020603050405020304" pitchFamily="18" charset="0"/>
                <a:ea typeface="Calibri" panose="020F0502020204030204" pitchFamily="34" charset="0"/>
                <a:cs typeface="Times New Roman" panose="02020603050405020304" pitchFamily="18" charset="0"/>
              </a:rPr>
              <a:t>Scale-up concept of single-channel microreactors from process development to industrial production. , 167(2-3), 718–726. </a:t>
            </a:r>
            <a:r>
              <a:rPr lang="en-IN" sz="1200" b="0" i="0" dirty="0">
                <a:effectLst/>
                <a:latin typeface="Times New Roman" panose="02020603050405020304" pitchFamily="18" charset="0"/>
                <a:ea typeface="Calibri" panose="020F0502020204030204" pitchFamily="34" charset="0"/>
                <a:cs typeface="Times New Roman" panose="02020603050405020304" pitchFamily="18" charset="0"/>
              </a:rPr>
              <a:t>doi:10.1016/j.cej.2010.08.089 </a:t>
            </a:r>
          </a:p>
          <a:p>
            <a:r>
              <a:rPr lang="en-IN" sz="1200" dirty="0">
                <a:latin typeface="Times New Roman" panose="02020603050405020304" pitchFamily="18" charset="0"/>
                <a:ea typeface="Calibri" panose="020F0502020204030204" pitchFamily="34" charset="0"/>
                <a:cs typeface="Times New Roman" panose="02020603050405020304" pitchFamily="18" charset="0"/>
              </a:rPr>
              <a:t>3) </a:t>
            </a:r>
            <a:r>
              <a:rPr lang="en-IN" sz="1200" b="0" i="0" dirty="0">
                <a:effectLst/>
                <a:latin typeface="Times New Roman" panose="02020603050405020304" pitchFamily="18" charset="0"/>
                <a:ea typeface="Calibri" panose="020F0502020204030204" pitchFamily="34" charset="0"/>
                <a:cs typeface="Times New Roman" panose="02020603050405020304" pitchFamily="18" charset="0"/>
              </a:rPr>
              <a:t>Norbert </a:t>
            </a:r>
            <a:r>
              <a:rPr lang="en-IN" sz="1200" b="0" i="0" dirty="0" err="1">
                <a:effectLst/>
                <a:latin typeface="Times New Roman" panose="02020603050405020304" pitchFamily="18" charset="0"/>
                <a:ea typeface="Calibri" panose="020F0502020204030204" pitchFamily="34" charset="0"/>
                <a:cs typeface="Times New Roman" panose="02020603050405020304" pitchFamily="18" charset="0"/>
              </a:rPr>
              <a:t>Kockmann</a:t>
            </a:r>
            <a:r>
              <a:rPr lang="en-IN" sz="1200" b="0" i="0" dirty="0">
                <a:effectLst/>
                <a:latin typeface="Times New Roman" panose="02020603050405020304" pitchFamily="18" charset="0"/>
                <a:ea typeface="Calibri" panose="020F0502020204030204" pitchFamily="34" charset="0"/>
                <a:cs typeface="Times New Roman" panose="02020603050405020304" pitchFamily="18" charset="0"/>
              </a:rPr>
              <a:t>; Dominique M. Roberge (2011). </a:t>
            </a:r>
            <a:r>
              <a:rPr lang="en-IN" sz="1200" b="0" i="1" dirty="0">
                <a:effectLst/>
                <a:latin typeface="Times New Roman" panose="02020603050405020304" pitchFamily="18" charset="0"/>
                <a:ea typeface="Calibri" panose="020F0502020204030204" pitchFamily="34" charset="0"/>
                <a:cs typeface="Times New Roman" panose="02020603050405020304" pitchFamily="18" charset="0"/>
              </a:rPr>
              <a:t>Scale-up concept for modular </a:t>
            </a:r>
            <a:r>
              <a:rPr lang="en-IN" sz="1200" b="0" i="1" dirty="0" err="1">
                <a:effectLst/>
                <a:latin typeface="Times New Roman" panose="02020603050405020304" pitchFamily="18" charset="0"/>
                <a:ea typeface="Calibri" panose="020F0502020204030204" pitchFamily="34" charset="0"/>
                <a:cs typeface="Times New Roman" panose="02020603050405020304" pitchFamily="18" charset="0"/>
              </a:rPr>
              <a:t>microstructured</a:t>
            </a:r>
            <a:r>
              <a:rPr lang="en-IN" sz="1200" b="0" i="1" dirty="0">
                <a:effectLst/>
                <a:latin typeface="Times New Roman" panose="02020603050405020304" pitchFamily="18" charset="0"/>
                <a:ea typeface="Calibri" panose="020F0502020204030204" pitchFamily="34" charset="0"/>
                <a:cs typeface="Times New Roman" panose="02020603050405020304" pitchFamily="18" charset="0"/>
              </a:rPr>
              <a:t> reactors based on mixing, heat transfer, and reactor safety. , 50(10), 1017–1026. </a:t>
            </a:r>
            <a:r>
              <a:rPr lang="en-IN" sz="1200" b="0" i="0" dirty="0">
                <a:effectLst/>
                <a:latin typeface="Times New Roman" panose="02020603050405020304" pitchFamily="18" charset="0"/>
                <a:ea typeface="Calibri" panose="020F0502020204030204" pitchFamily="34" charset="0"/>
                <a:cs typeface="Times New Roman" panose="02020603050405020304" pitchFamily="18" charset="0"/>
              </a:rPr>
              <a:t>doi:10.1016/j.cep.2011.05.021</a:t>
            </a:r>
          </a:p>
          <a:p>
            <a:endParaRPr lang="en-IN" sz="1100" dirty="0"/>
          </a:p>
        </p:txBody>
      </p:sp>
    </p:spTree>
    <p:extLst>
      <p:ext uri="{BB962C8B-B14F-4D97-AF65-F5344CB8AC3E}">
        <p14:creationId xmlns:p14="http://schemas.microsoft.com/office/powerpoint/2010/main" val="409253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70F8-8339-FD1F-44D9-2228BCD3A912}"/>
              </a:ext>
            </a:extLst>
          </p:cNvPr>
          <p:cNvSpPr>
            <a:spLocks noGrp="1"/>
          </p:cNvSpPr>
          <p:nvPr>
            <p:ph type="title"/>
          </p:nvPr>
        </p:nvSpPr>
        <p:spPr>
          <a:xfrm>
            <a:off x="919119" y="97948"/>
            <a:ext cx="10353761" cy="1326321"/>
          </a:xfrm>
        </p:spPr>
        <p:txBody>
          <a:bodyPr/>
          <a:lstStyle/>
          <a:p>
            <a:r>
              <a:rPr lang="en-US" dirty="0"/>
              <a:t>STEP-9: Mass transfer characterization</a:t>
            </a:r>
            <a:endParaRPr lang="en-IN" dirty="0"/>
          </a:p>
        </p:txBody>
      </p:sp>
      <p:sp>
        <p:nvSpPr>
          <p:cNvPr id="3" name="Content Placeholder 2">
            <a:extLst>
              <a:ext uri="{FF2B5EF4-FFF2-40B4-BE49-F238E27FC236}">
                <a16:creationId xmlns:a16="http://schemas.microsoft.com/office/drawing/2014/main" id="{C220B345-4B03-7CAD-9076-17C56B655E28}"/>
              </a:ext>
            </a:extLst>
          </p:cNvPr>
          <p:cNvSpPr>
            <a:spLocks noGrp="1"/>
          </p:cNvSpPr>
          <p:nvPr>
            <p:ph idx="1"/>
          </p:nvPr>
        </p:nvSpPr>
        <p:spPr>
          <a:xfrm>
            <a:off x="822831" y="1424269"/>
            <a:ext cx="10353762" cy="3695136"/>
          </a:xfrm>
        </p:spPr>
        <p:txBody>
          <a:bodyPr/>
          <a:lstStyle/>
          <a:p>
            <a:r>
              <a:rPr lang="en-US" dirty="0"/>
              <a:t>Step-1: Mixing time approximation</a:t>
            </a:r>
          </a:p>
          <a:p>
            <a:r>
              <a:rPr lang="en-US" dirty="0"/>
              <a:t>Step-2: Mass transfer coefficient</a:t>
            </a:r>
          </a:p>
          <a:p>
            <a:endParaRPr lang="en-IN" dirty="0"/>
          </a:p>
        </p:txBody>
      </p:sp>
      <p:sp>
        <p:nvSpPr>
          <p:cNvPr id="5" name="TextBox 4">
            <a:extLst>
              <a:ext uri="{FF2B5EF4-FFF2-40B4-BE49-F238E27FC236}">
                <a16:creationId xmlns:a16="http://schemas.microsoft.com/office/drawing/2014/main" id="{E64D660D-70BB-71FC-BC8C-9736AC85A8FA}"/>
              </a:ext>
            </a:extLst>
          </p:cNvPr>
          <p:cNvSpPr txBox="1"/>
          <p:nvPr/>
        </p:nvSpPr>
        <p:spPr>
          <a:xfrm>
            <a:off x="5999712" y="3393654"/>
            <a:ext cx="6070862" cy="1754326"/>
          </a:xfrm>
          <a:prstGeom prst="rect">
            <a:avLst/>
          </a:prstGeom>
          <a:solidFill>
            <a:srgbClr val="00B0F0"/>
          </a:solidFill>
        </p:spPr>
        <p:txBody>
          <a:bodyPr wrap="square" rtlCol="0">
            <a:spAutoFit/>
          </a:bodyPr>
          <a:lstStyle/>
          <a:p>
            <a:pPr algn="just"/>
            <a:r>
              <a:rPr lang="en-US" dirty="0">
                <a:solidFill>
                  <a:schemeClr val="bg1"/>
                </a:solidFill>
              </a:rPr>
              <a:t>The correlations used involving Sc number are all purely predictive and subject to errors. Mass transfer coefficients in flow reactors must be characterized experimentally. In absence of experiments, these correlations can be used to give a very crude idea but these cannot substitute actual characterization. </a:t>
            </a:r>
            <a:endParaRPr lang="en-IN" dirty="0">
              <a:solidFill>
                <a:schemeClr val="bg1"/>
              </a:solidFill>
            </a:endParaRPr>
          </a:p>
        </p:txBody>
      </p:sp>
      <p:sp>
        <p:nvSpPr>
          <p:cNvPr id="4" name="TextBox 3">
            <a:extLst>
              <a:ext uri="{FF2B5EF4-FFF2-40B4-BE49-F238E27FC236}">
                <a16:creationId xmlns:a16="http://schemas.microsoft.com/office/drawing/2014/main" id="{3E20737E-426D-947F-1DF7-4823496D63BF}"/>
              </a:ext>
            </a:extLst>
          </p:cNvPr>
          <p:cNvSpPr txBox="1"/>
          <p:nvPr/>
        </p:nvSpPr>
        <p:spPr>
          <a:xfrm>
            <a:off x="342900" y="2518351"/>
            <a:ext cx="5535386" cy="4616648"/>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References:-</a:t>
            </a:r>
          </a:p>
          <a:p>
            <a:pPr marL="0" marR="0" lvl="0" indent="0" defTabSz="91440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cs typeface="Times New Roman" panose="02020603050405020304" pitchFamily="18" charset="0"/>
              </a:rPr>
              <a:t>1)</a:t>
            </a:r>
            <a:r>
              <a:rPr lang="en-IN" sz="1200" baseline="0" dirty="0">
                <a:effectLst/>
                <a:latin typeface="Times New Roman" panose="02020603050405020304" pitchFamily="18" charset="0"/>
                <a:cs typeface="Times New Roman" panose="02020603050405020304" pitchFamily="18" charset="0"/>
              </a:rPr>
              <a:t> Zhang, </a:t>
            </a:r>
            <a:r>
              <a:rPr lang="en-IN" sz="1200" baseline="0" dirty="0" err="1">
                <a:effectLst/>
                <a:latin typeface="Times New Roman" panose="02020603050405020304" pitchFamily="18" charset="0"/>
                <a:cs typeface="Times New Roman" panose="02020603050405020304" pitchFamily="18" charset="0"/>
              </a:rPr>
              <a:t>Jisong</a:t>
            </a:r>
            <a:r>
              <a:rPr lang="en-IN" sz="1200" baseline="0" dirty="0">
                <a:effectLst/>
                <a:latin typeface="Times New Roman" panose="02020603050405020304" pitchFamily="18" charset="0"/>
                <a:cs typeface="Times New Roman" panose="02020603050405020304" pitchFamily="18" charset="0"/>
              </a:rPr>
              <a:t>; Wang, Kai; Teixeira, Andrew R.; Jensen, </a:t>
            </a:r>
            <a:r>
              <a:rPr lang="en-IN" sz="1200" baseline="0" dirty="0" err="1">
                <a:effectLst/>
                <a:latin typeface="Times New Roman" panose="02020603050405020304" pitchFamily="18" charset="0"/>
                <a:cs typeface="Times New Roman" panose="02020603050405020304" pitchFamily="18" charset="0"/>
              </a:rPr>
              <a:t>Klavs</a:t>
            </a:r>
            <a:r>
              <a:rPr lang="en-IN" sz="1200" baseline="0" dirty="0">
                <a:effectLst/>
                <a:latin typeface="Times New Roman" panose="02020603050405020304" pitchFamily="18" charset="0"/>
                <a:cs typeface="Times New Roman" panose="02020603050405020304" pitchFamily="18" charset="0"/>
              </a:rPr>
              <a:t> F.; Luo, </a:t>
            </a:r>
            <a:r>
              <a:rPr lang="en-IN" sz="1200" baseline="0" dirty="0" err="1">
                <a:effectLst/>
                <a:latin typeface="Times New Roman" panose="02020603050405020304" pitchFamily="18" charset="0"/>
                <a:cs typeface="Times New Roman" panose="02020603050405020304" pitchFamily="18" charset="0"/>
              </a:rPr>
              <a:t>Guangsheng</a:t>
            </a:r>
            <a:r>
              <a:rPr lang="en-IN" sz="1200" baseline="0" dirty="0">
                <a:effectLst/>
                <a:latin typeface="Times New Roman" panose="02020603050405020304" pitchFamily="18" charset="0"/>
                <a:cs typeface="Times New Roman" panose="02020603050405020304" pitchFamily="18" charset="0"/>
              </a:rPr>
              <a:t> (2017). Design and Scaling Up of Microchemical Systems: A Review. Annual Review of Chemical and Biomolecular Engineering, 8(1), annurev-chembioeng-060816-101443–. doi:10.1146/annurev-chembioeng-060816-101443 </a:t>
            </a:r>
            <a:endParaRPr lang="en-IN" sz="1200" baseline="0" dirty="0">
              <a:latin typeface="Times New Roman" panose="02020603050405020304" pitchFamily="18" charset="0"/>
              <a:cs typeface="Times New Roman" panose="02020603050405020304" pitchFamily="18" charset="0"/>
            </a:endParaRPr>
          </a:p>
          <a:p>
            <a:r>
              <a:rPr lang="en-IN" sz="1200" baseline="0" dirty="0">
                <a:effectLst/>
                <a:latin typeface="Times New Roman" panose="02020603050405020304" pitchFamily="18" charset="0"/>
                <a:cs typeface="Times New Roman" panose="02020603050405020304" pitchFamily="18" charset="0"/>
              </a:rPr>
              <a:t>2) </a:t>
            </a:r>
            <a:r>
              <a:rPr lang="en-IN" sz="1200" b="0" i="0" dirty="0">
                <a:effectLst/>
                <a:latin typeface="Times New Roman" panose="02020603050405020304" pitchFamily="18" charset="0"/>
                <a:cs typeface="Times New Roman" panose="02020603050405020304" pitchFamily="18" charset="0"/>
              </a:rPr>
              <a:t>Norbert </a:t>
            </a:r>
            <a:r>
              <a:rPr lang="en-IN" sz="1200" b="0" i="0" dirty="0" err="1">
                <a:effectLst/>
                <a:latin typeface="Times New Roman" panose="02020603050405020304" pitchFamily="18" charset="0"/>
                <a:cs typeface="Times New Roman" panose="02020603050405020304" pitchFamily="18" charset="0"/>
              </a:rPr>
              <a:t>Kockmann</a:t>
            </a:r>
            <a:r>
              <a:rPr lang="en-IN" sz="1200" b="0" i="0" dirty="0">
                <a:effectLst/>
                <a:latin typeface="Times New Roman" panose="02020603050405020304" pitchFamily="18" charset="0"/>
                <a:cs typeface="Times New Roman" panose="02020603050405020304" pitchFamily="18" charset="0"/>
              </a:rPr>
              <a:t>; Michael </a:t>
            </a:r>
            <a:r>
              <a:rPr lang="en-IN" sz="1200" b="0" i="0" dirty="0" err="1">
                <a:effectLst/>
                <a:latin typeface="Times New Roman" panose="02020603050405020304" pitchFamily="18" charset="0"/>
                <a:cs typeface="Times New Roman" panose="02020603050405020304" pitchFamily="18" charset="0"/>
              </a:rPr>
              <a:t>Gottsponer</a:t>
            </a:r>
            <a:r>
              <a:rPr lang="en-IN" sz="1200" b="0" i="0" dirty="0">
                <a:effectLst/>
                <a:latin typeface="Times New Roman" panose="02020603050405020304" pitchFamily="18" charset="0"/>
                <a:cs typeface="Times New Roman" panose="02020603050405020304" pitchFamily="18" charset="0"/>
              </a:rPr>
              <a:t>; Dominique M. Roberge (2011). </a:t>
            </a:r>
            <a:r>
              <a:rPr lang="en-IN" sz="1200" b="0" i="1" dirty="0">
                <a:effectLst/>
                <a:latin typeface="Times New Roman" panose="02020603050405020304" pitchFamily="18" charset="0"/>
                <a:cs typeface="Times New Roman" panose="02020603050405020304" pitchFamily="18" charset="0"/>
              </a:rPr>
              <a:t>Scale-up concept of single-channel microreactors from process development to industrial production. , 167(2-3), 718–726. </a:t>
            </a:r>
            <a:r>
              <a:rPr lang="en-IN" sz="1200" b="0" i="0" dirty="0">
                <a:effectLst/>
                <a:latin typeface="Times New Roman" panose="02020603050405020304" pitchFamily="18" charset="0"/>
                <a:cs typeface="Times New Roman" panose="02020603050405020304" pitchFamily="18" charset="0"/>
              </a:rPr>
              <a:t>doi:10.1016/j.cej.2010.08.089 </a:t>
            </a:r>
            <a:endParaRPr lang="en-IN" sz="1200" dirty="0">
              <a:effectLst/>
              <a:latin typeface="Times New Roman" panose="02020603050405020304" pitchFamily="18" charset="0"/>
              <a:cs typeface="Times New Roman" panose="02020603050405020304" pitchFamily="18" charset="0"/>
            </a:endParaRPr>
          </a:p>
          <a:p>
            <a:r>
              <a:rPr lang="en-IN" sz="1200" dirty="0">
                <a:effectLst/>
                <a:latin typeface="Times New Roman" panose="02020603050405020304" pitchFamily="18" charset="0"/>
                <a:cs typeface="Times New Roman" panose="02020603050405020304" pitchFamily="18" charset="0"/>
              </a:rPr>
              <a:t>3) </a:t>
            </a:r>
            <a:r>
              <a:rPr lang="en-IN" sz="1200" b="0" i="0" dirty="0">
                <a:effectLst/>
                <a:latin typeface="Times New Roman" panose="02020603050405020304" pitchFamily="18" charset="0"/>
                <a:cs typeface="Times New Roman" panose="02020603050405020304" pitchFamily="18" charset="0"/>
              </a:rPr>
              <a:t>Norbert </a:t>
            </a:r>
            <a:r>
              <a:rPr lang="en-IN" sz="1200" b="0" i="0" dirty="0" err="1">
                <a:effectLst/>
                <a:latin typeface="Times New Roman" panose="02020603050405020304" pitchFamily="18" charset="0"/>
                <a:cs typeface="Times New Roman" panose="02020603050405020304" pitchFamily="18" charset="0"/>
              </a:rPr>
              <a:t>Kockmann</a:t>
            </a:r>
            <a:r>
              <a:rPr lang="en-IN" sz="1200" b="0" i="0" dirty="0">
                <a:effectLst/>
                <a:latin typeface="Times New Roman" panose="02020603050405020304" pitchFamily="18" charset="0"/>
                <a:cs typeface="Times New Roman" panose="02020603050405020304" pitchFamily="18" charset="0"/>
              </a:rPr>
              <a:t>; Dominique M. Roberge (2011). </a:t>
            </a:r>
            <a:r>
              <a:rPr lang="en-IN" sz="1200" b="0" i="1" dirty="0">
                <a:effectLst/>
                <a:latin typeface="Times New Roman" panose="02020603050405020304" pitchFamily="18" charset="0"/>
                <a:cs typeface="Times New Roman" panose="02020603050405020304" pitchFamily="18" charset="0"/>
              </a:rPr>
              <a:t>Scale-up concept for modular </a:t>
            </a:r>
            <a:r>
              <a:rPr lang="en-IN" sz="1200" b="0" i="1" dirty="0" err="1">
                <a:effectLst/>
                <a:latin typeface="Times New Roman" panose="02020603050405020304" pitchFamily="18" charset="0"/>
                <a:cs typeface="Times New Roman" panose="02020603050405020304" pitchFamily="18" charset="0"/>
              </a:rPr>
              <a:t>microstructured</a:t>
            </a:r>
            <a:r>
              <a:rPr lang="en-IN" sz="1200" b="0" i="1" dirty="0">
                <a:effectLst/>
                <a:latin typeface="Times New Roman" panose="02020603050405020304" pitchFamily="18" charset="0"/>
                <a:cs typeface="Times New Roman" panose="02020603050405020304" pitchFamily="18" charset="0"/>
              </a:rPr>
              <a:t> reactors based on mixing, heat transfer, and reactor safety. , 50(10), 1017–1026. </a:t>
            </a:r>
            <a:r>
              <a:rPr lang="en-IN" sz="1200" b="0" i="0" dirty="0">
                <a:effectLst/>
                <a:latin typeface="Times New Roman" panose="02020603050405020304" pitchFamily="18" charset="0"/>
                <a:cs typeface="Times New Roman" panose="02020603050405020304" pitchFamily="18" charset="0"/>
              </a:rPr>
              <a:t>doi:10.1016/j.cep.2011.05.021</a:t>
            </a:r>
          </a:p>
          <a:p>
            <a:r>
              <a:rPr lang="en-IN" sz="1200" b="0" i="0" dirty="0">
                <a:effectLst/>
                <a:latin typeface="Times New Roman" panose="02020603050405020304" pitchFamily="18" charset="0"/>
                <a:cs typeface="Times New Roman" panose="02020603050405020304" pitchFamily="18" charset="0"/>
              </a:rPr>
              <a:t>4) Sitaraman, Ramalingam; Ibrahim, S. H.; </a:t>
            </a:r>
            <a:r>
              <a:rPr lang="en-IN" sz="1200" b="0" i="0" dirty="0" err="1">
                <a:effectLst/>
                <a:latin typeface="Times New Roman" panose="02020603050405020304" pitchFamily="18" charset="0"/>
                <a:cs typeface="Times New Roman" panose="02020603050405020304" pitchFamily="18" charset="0"/>
              </a:rPr>
              <a:t>Kuloor</a:t>
            </a:r>
            <a:r>
              <a:rPr lang="en-IN" sz="1200" b="0" i="0" dirty="0">
                <a:effectLst/>
                <a:latin typeface="Times New Roman" panose="02020603050405020304" pitchFamily="18" charset="0"/>
                <a:cs typeface="Times New Roman" panose="02020603050405020304" pitchFamily="18" charset="0"/>
              </a:rPr>
              <a:t>, N. R. (1963). </a:t>
            </a:r>
            <a:r>
              <a:rPr lang="en-IN" sz="1200" b="0" i="1" dirty="0">
                <a:effectLst/>
                <a:latin typeface="Times New Roman" panose="02020603050405020304" pitchFamily="18" charset="0"/>
                <a:cs typeface="Times New Roman" panose="02020603050405020304" pitchFamily="18" charset="0"/>
              </a:rPr>
              <a:t>A Generalized Equation for Diffusion in Liquids.. Journal of Chemical &amp; Engineering Data, 8(2), 198–201. </a:t>
            </a:r>
            <a:r>
              <a:rPr lang="en-IN" sz="1200" b="0" i="0" dirty="0">
                <a:effectLst/>
                <a:latin typeface="Times New Roman" panose="02020603050405020304" pitchFamily="18" charset="0"/>
                <a:cs typeface="Times New Roman" panose="02020603050405020304" pitchFamily="18" charset="0"/>
              </a:rPr>
              <a:t>doi:10.1021/je60017a017 </a:t>
            </a:r>
          </a:p>
          <a:p>
            <a:r>
              <a:rPr lang="en-IN" sz="1200" b="0" i="0" dirty="0">
                <a:effectLst/>
                <a:latin typeface="Times New Roman" panose="02020603050405020304" pitchFamily="18" charset="0"/>
                <a:cs typeface="Times New Roman" panose="02020603050405020304" pitchFamily="18" charset="0"/>
              </a:rPr>
              <a:t>5) DÍAZ, MARIO; VEGA, AURELIO; COCA, JOSÉ (1987). </a:t>
            </a:r>
            <a:r>
              <a:rPr lang="en-IN" sz="1200" b="0" i="1" dirty="0">
                <a:effectLst/>
                <a:latin typeface="Times New Roman" panose="02020603050405020304" pitchFamily="18" charset="0"/>
                <a:cs typeface="Times New Roman" panose="02020603050405020304" pitchFamily="18" charset="0"/>
              </a:rPr>
              <a:t>CORRELATION FOR THE ESTIMATION OF GAS-LIQUID DIFFUSIVITY. Chemical Engineering Communications, 52(4-6), 271–281. </a:t>
            </a:r>
            <a:r>
              <a:rPr lang="en-IN" sz="1200" b="0" i="0" dirty="0">
                <a:effectLst/>
                <a:latin typeface="Times New Roman" panose="02020603050405020304" pitchFamily="18" charset="0"/>
                <a:cs typeface="Times New Roman" panose="02020603050405020304" pitchFamily="18" charset="0"/>
              </a:rPr>
              <a:t>doi:10.1080/00986448708911872 </a:t>
            </a:r>
          </a:p>
          <a:p>
            <a:r>
              <a:rPr lang="en-IN" sz="1200" b="0" i="0" dirty="0">
                <a:effectLst/>
                <a:latin typeface="Times New Roman" panose="02020603050405020304" pitchFamily="18" charset="0"/>
                <a:cs typeface="Times New Roman" panose="02020603050405020304" pitchFamily="18" charset="0"/>
              </a:rPr>
              <a:t>6) O. </a:t>
            </a:r>
            <a:r>
              <a:rPr lang="en-IN" sz="1200" b="0" i="0" dirty="0" err="1">
                <a:effectLst/>
                <a:latin typeface="Times New Roman" panose="02020603050405020304" pitchFamily="18" charset="0"/>
                <a:cs typeface="Times New Roman" panose="02020603050405020304" pitchFamily="18" charset="0"/>
              </a:rPr>
              <a:t>Barlay</a:t>
            </a:r>
            <a:r>
              <a:rPr lang="en-IN" sz="1200" b="0" i="0" dirty="0">
                <a:effectLst/>
                <a:latin typeface="Times New Roman" panose="02020603050405020304" pitchFamily="18" charset="0"/>
                <a:cs typeface="Times New Roman" panose="02020603050405020304" pitchFamily="18" charset="0"/>
              </a:rPr>
              <a:t> </a:t>
            </a:r>
            <a:r>
              <a:rPr lang="en-IN" sz="1200" b="0" i="0" dirty="0" err="1">
                <a:effectLst/>
                <a:latin typeface="Times New Roman" panose="02020603050405020304" pitchFamily="18" charset="0"/>
                <a:cs typeface="Times New Roman" panose="02020603050405020304" pitchFamily="18" charset="0"/>
              </a:rPr>
              <a:t>Ergu</a:t>
            </a:r>
            <a:r>
              <a:rPr lang="en-IN" sz="1200" b="0" i="0" dirty="0">
                <a:effectLst/>
                <a:latin typeface="Times New Roman" panose="02020603050405020304" pitchFamily="18" charset="0"/>
                <a:cs typeface="Times New Roman" panose="02020603050405020304" pitchFamily="18" charset="0"/>
              </a:rPr>
              <a:t>; O.N. Sara; S. </a:t>
            </a:r>
            <a:r>
              <a:rPr lang="en-IN" sz="1200" b="0" i="0" dirty="0" err="1">
                <a:effectLst/>
                <a:latin typeface="Times New Roman" panose="02020603050405020304" pitchFamily="18" charset="0"/>
                <a:cs typeface="Times New Roman" panose="02020603050405020304" pitchFamily="18" charset="0"/>
              </a:rPr>
              <a:t>Yapıcı</a:t>
            </a:r>
            <a:r>
              <a:rPr lang="en-IN" sz="1200" b="0" i="0" dirty="0">
                <a:effectLst/>
                <a:latin typeface="Times New Roman" panose="02020603050405020304" pitchFamily="18" charset="0"/>
                <a:cs typeface="Times New Roman" panose="02020603050405020304" pitchFamily="18" charset="0"/>
              </a:rPr>
              <a:t>; M.E. </a:t>
            </a:r>
            <a:r>
              <a:rPr lang="en-IN" sz="1200" b="0" i="0" dirty="0" err="1">
                <a:effectLst/>
                <a:latin typeface="Times New Roman" panose="02020603050405020304" pitchFamily="18" charset="0"/>
                <a:cs typeface="Times New Roman" panose="02020603050405020304" pitchFamily="18" charset="0"/>
              </a:rPr>
              <a:t>Arzutug</a:t>
            </a:r>
            <a:r>
              <a:rPr lang="en-IN" sz="1200" b="0" i="0" dirty="0">
                <a:effectLst/>
                <a:latin typeface="Times New Roman" panose="02020603050405020304" pitchFamily="18" charset="0"/>
                <a:cs typeface="Times New Roman" panose="02020603050405020304" pitchFamily="18" charset="0"/>
              </a:rPr>
              <a:t> (2009). </a:t>
            </a:r>
            <a:r>
              <a:rPr lang="en-IN" sz="1200" b="0" i="1" dirty="0">
                <a:effectLst/>
                <a:latin typeface="Times New Roman" panose="02020603050405020304" pitchFamily="18" charset="0"/>
                <a:cs typeface="Times New Roman" panose="02020603050405020304" pitchFamily="18" charset="0"/>
              </a:rPr>
              <a:t>Pressure drop and point mass transfer in a rectangular microchannel. , 36(6), 618–623. </a:t>
            </a:r>
            <a:r>
              <a:rPr lang="en-IN" sz="1200" b="0" i="0" dirty="0">
                <a:effectLst/>
                <a:latin typeface="Times New Roman" panose="02020603050405020304" pitchFamily="18" charset="0"/>
                <a:cs typeface="Times New Roman" panose="02020603050405020304" pitchFamily="18" charset="0"/>
              </a:rPr>
              <a:t>doi:10.1016/j.icheatmasstransfer.2009.03.015 </a:t>
            </a:r>
          </a:p>
          <a:p>
            <a:pPr rtl="0"/>
            <a:r>
              <a:rPr lang="en-IN" sz="1200" b="0" i="0" dirty="0">
                <a:effectLst/>
                <a:latin typeface="Times New Roman" panose="02020603050405020304" pitchFamily="18" charset="0"/>
                <a:cs typeface="Times New Roman" panose="02020603050405020304" pitchFamily="18" charset="0"/>
              </a:rPr>
              <a:t>7) </a:t>
            </a:r>
            <a:r>
              <a:rPr lang="en-IN" sz="1200" b="0" i="0" baseline="0" dirty="0">
                <a:effectLst/>
                <a:latin typeface="Times New Roman" panose="02020603050405020304" pitchFamily="18" charset="0"/>
                <a:cs typeface="Times New Roman" panose="02020603050405020304" pitchFamily="18" charset="0"/>
              </a:rPr>
              <a:t>Nieves-</a:t>
            </a:r>
            <a:r>
              <a:rPr lang="en-IN" sz="1200" b="0" i="0" baseline="0" dirty="0" err="1">
                <a:effectLst/>
                <a:latin typeface="Times New Roman" panose="02020603050405020304" pitchFamily="18" charset="0"/>
                <a:cs typeface="Times New Roman" panose="02020603050405020304" pitchFamily="18" charset="0"/>
              </a:rPr>
              <a:t>Remacha</a:t>
            </a:r>
            <a:r>
              <a:rPr lang="en-IN" sz="1200" b="0" i="0" baseline="0" dirty="0">
                <a:effectLst/>
                <a:latin typeface="Times New Roman" panose="02020603050405020304" pitchFamily="18" charset="0"/>
                <a:cs typeface="Times New Roman" panose="02020603050405020304" pitchFamily="18" charset="0"/>
              </a:rPr>
              <a:t>, Maria Jose, Amol A. Kulkarni, and </a:t>
            </a:r>
            <a:r>
              <a:rPr lang="en-IN" sz="1200" b="0" i="0" baseline="0" dirty="0" err="1">
                <a:effectLst/>
                <a:latin typeface="Times New Roman" panose="02020603050405020304" pitchFamily="18" charset="0"/>
                <a:cs typeface="Times New Roman" panose="02020603050405020304" pitchFamily="18" charset="0"/>
              </a:rPr>
              <a:t>Klavs</a:t>
            </a:r>
            <a:r>
              <a:rPr lang="en-IN" sz="1200" b="0" i="0" baseline="0" dirty="0">
                <a:effectLst/>
                <a:latin typeface="Times New Roman" panose="02020603050405020304" pitchFamily="18" charset="0"/>
                <a:cs typeface="Times New Roman" panose="02020603050405020304" pitchFamily="18" charset="0"/>
              </a:rPr>
              <a:t> F. Jensen. “Gas–Liquid Flow and Mass Transfer in an Advanced-Flow Reactor.” Ind. Eng. Chem. Res. 52, no. 26 (July 3, 2013): 8996–9010.</a:t>
            </a:r>
            <a:endParaRPr lang="en-IN" sz="120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22828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70F8-8339-FD1F-44D9-2228BCD3A912}"/>
              </a:ext>
            </a:extLst>
          </p:cNvPr>
          <p:cNvSpPr>
            <a:spLocks noGrp="1"/>
          </p:cNvSpPr>
          <p:nvPr>
            <p:ph type="title"/>
          </p:nvPr>
        </p:nvSpPr>
        <p:spPr/>
        <p:txBody>
          <a:bodyPr/>
          <a:lstStyle/>
          <a:p>
            <a:r>
              <a:rPr lang="en-US" dirty="0"/>
              <a:t>STEP-10: Process development strategies</a:t>
            </a:r>
            <a:endParaRPr lang="en-IN" dirty="0"/>
          </a:p>
        </p:txBody>
      </p:sp>
      <p:sp>
        <p:nvSpPr>
          <p:cNvPr id="3" name="Content Placeholder 2">
            <a:extLst>
              <a:ext uri="{FF2B5EF4-FFF2-40B4-BE49-F238E27FC236}">
                <a16:creationId xmlns:a16="http://schemas.microsoft.com/office/drawing/2014/main" id="{C220B345-4B03-7CAD-9076-17C56B655E28}"/>
              </a:ext>
            </a:extLst>
          </p:cNvPr>
          <p:cNvSpPr>
            <a:spLocks noGrp="1"/>
          </p:cNvSpPr>
          <p:nvPr>
            <p:ph idx="1"/>
          </p:nvPr>
        </p:nvSpPr>
        <p:spPr/>
        <p:txBody>
          <a:bodyPr/>
          <a:lstStyle/>
          <a:p>
            <a:pPr marL="457200" indent="-457200">
              <a:buAutoNum type="arabicParenR"/>
            </a:pPr>
            <a:r>
              <a:rPr lang="en-US" dirty="0" err="1"/>
              <a:t>Damkohler</a:t>
            </a:r>
            <a:r>
              <a:rPr lang="en-US" dirty="0"/>
              <a:t> number</a:t>
            </a:r>
          </a:p>
          <a:p>
            <a:pPr marL="0" indent="0">
              <a:buNone/>
            </a:pPr>
            <a:endParaRPr lang="en-US" dirty="0"/>
          </a:p>
          <a:p>
            <a:pPr marL="0" indent="0">
              <a:buNone/>
            </a:pPr>
            <a:endParaRPr lang="en-US" dirty="0"/>
          </a:p>
          <a:p>
            <a:pPr marL="457200" indent="-457200">
              <a:buAutoNum type="arabicParenR" startAt="2"/>
            </a:pPr>
            <a:r>
              <a:rPr lang="en-US" dirty="0"/>
              <a:t>Hatta number </a:t>
            </a:r>
          </a:p>
          <a:p>
            <a:pPr marL="0" indent="0">
              <a:buNone/>
            </a:pPr>
            <a:endParaRPr lang="en-IN" dirty="0"/>
          </a:p>
        </p:txBody>
      </p:sp>
      <p:sp>
        <p:nvSpPr>
          <p:cNvPr id="4" name="TextBox 1">
            <a:extLst>
              <a:ext uri="{FF2B5EF4-FFF2-40B4-BE49-F238E27FC236}">
                <a16:creationId xmlns:a16="http://schemas.microsoft.com/office/drawing/2014/main" id="{4A7C951D-54D3-597A-81B8-06DB8D6F9F21}"/>
              </a:ext>
            </a:extLst>
          </p:cNvPr>
          <p:cNvSpPr txBox="1"/>
          <p:nvPr/>
        </p:nvSpPr>
        <p:spPr>
          <a:xfrm>
            <a:off x="1442917" y="2617747"/>
            <a:ext cx="3595461" cy="54023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400" dirty="0">
                <a:solidFill>
                  <a:schemeClr val="bg1"/>
                </a:solidFill>
              </a:rPr>
              <a:t>Da&lt;1, kinetic reaction-limited system</a:t>
            </a:r>
          </a:p>
          <a:p>
            <a:r>
              <a:rPr lang="en-IN" sz="1400" dirty="0">
                <a:solidFill>
                  <a:schemeClr val="bg1"/>
                </a:solidFill>
              </a:rPr>
              <a:t>Da&gt;1, Mass transfer-controlled</a:t>
            </a:r>
            <a:r>
              <a:rPr lang="en-IN" sz="1400" baseline="0" dirty="0">
                <a:solidFill>
                  <a:schemeClr val="bg1"/>
                </a:solidFill>
              </a:rPr>
              <a:t> system</a:t>
            </a:r>
          </a:p>
          <a:p>
            <a:r>
              <a:rPr lang="en-IN" sz="1100" dirty="0">
                <a:solidFill>
                  <a:schemeClr val="bg1"/>
                </a:solidFill>
              </a:rPr>
              <a:t> </a:t>
            </a:r>
          </a:p>
        </p:txBody>
      </p:sp>
      <p:pic>
        <p:nvPicPr>
          <p:cNvPr id="5" name="Picture 4">
            <a:extLst>
              <a:ext uri="{FF2B5EF4-FFF2-40B4-BE49-F238E27FC236}">
                <a16:creationId xmlns:a16="http://schemas.microsoft.com/office/drawing/2014/main" id="{B13BA323-E2B8-496C-BFF8-86658FB6A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917" y="4117483"/>
            <a:ext cx="4777740" cy="25257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E6F4F1C-F35E-4E3F-B442-2C1AABE4B2DC}"/>
              </a:ext>
            </a:extLst>
          </p:cNvPr>
          <p:cNvSpPr txBox="1"/>
          <p:nvPr/>
        </p:nvSpPr>
        <p:spPr>
          <a:xfrm>
            <a:off x="6966857" y="5035383"/>
            <a:ext cx="5225143" cy="1661993"/>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References:-</a:t>
            </a:r>
          </a:p>
          <a:p>
            <a:r>
              <a:rPr lang="en-IN" sz="1200" dirty="0">
                <a:latin typeface="Times New Roman" panose="02020603050405020304" pitchFamily="18" charset="0"/>
                <a:cs typeface="Times New Roman" panose="02020603050405020304" pitchFamily="18" charset="0"/>
              </a:rPr>
              <a:t>1)</a:t>
            </a:r>
            <a:r>
              <a:rPr lang="en-IN" sz="1200" baseline="0" dirty="0">
                <a:latin typeface="Times New Roman" panose="02020603050405020304" pitchFamily="18" charset="0"/>
                <a:cs typeface="Times New Roman" panose="02020603050405020304" pitchFamily="18" charset="0"/>
              </a:rPr>
              <a:t> </a:t>
            </a:r>
            <a:r>
              <a:rPr lang="en-IN" sz="1200" b="0" i="0" dirty="0">
                <a:effectLst/>
                <a:latin typeface="Times New Roman" panose="02020603050405020304" pitchFamily="18" charset="0"/>
                <a:cs typeface="Times New Roman" panose="02020603050405020304" pitchFamily="18" charset="0"/>
              </a:rPr>
              <a:t>S. Hatta, Technological Reports of </a:t>
            </a:r>
            <a:r>
              <a:rPr lang="en-IN" sz="1200" b="0" i="0" dirty="0" err="1">
                <a:effectLst/>
                <a:latin typeface="Times New Roman" panose="02020603050405020304" pitchFamily="18" charset="0"/>
                <a:cs typeface="Times New Roman" panose="02020603050405020304" pitchFamily="18" charset="0"/>
              </a:rPr>
              <a:t>Tôhoku</a:t>
            </a:r>
            <a:r>
              <a:rPr lang="en-IN" sz="1200" b="0" i="0" dirty="0">
                <a:effectLst/>
                <a:latin typeface="Times New Roman" panose="02020603050405020304" pitchFamily="18" charset="0"/>
                <a:cs typeface="Times New Roman" panose="02020603050405020304" pitchFamily="18" charset="0"/>
              </a:rPr>
              <a:t> University, 10, 613-622 (1932).</a:t>
            </a:r>
          </a:p>
          <a:p>
            <a:pPr marL="0" marR="0" lvl="0" indent="0" defTabSz="914400" eaLnBrk="1" fontAlgn="auto" latinLnBrk="0" hangingPunct="1">
              <a:lnSpc>
                <a:spcPct val="100000"/>
              </a:lnSpc>
              <a:spcBef>
                <a:spcPts val="0"/>
              </a:spcBef>
              <a:spcAft>
                <a:spcPts val="0"/>
              </a:spcAft>
              <a:buClrTx/>
              <a:buSzTx/>
              <a:buFontTx/>
              <a:buNone/>
              <a:tabLst/>
              <a:defRPr/>
            </a:pPr>
            <a:r>
              <a:rPr lang="en-IN" sz="1200" b="0" i="0" dirty="0">
                <a:effectLst/>
                <a:latin typeface="Times New Roman" panose="02020603050405020304" pitchFamily="18" charset="0"/>
                <a:cs typeface="Times New Roman" panose="02020603050405020304" pitchFamily="18" charset="0"/>
              </a:rPr>
              <a:t>2) </a:t>
            </a:r>
            <a:r>
              <a:rPr lang="en-IN" sz="1200" baseline="0" dirty="0">
                <a:effectLst/>
                <a:latin typeface="Times New Roman" panose="02020603050405020304" pitchFamily="18" charset="0"/>
                <a:cs typeface="Times New Roman" panose="02020603050405020304" pitchFamily="18" charset="0"/>
              </a:rPr>
              <a:t>Zhang, </a:t>
            </a:r>
            <a:r>
              <a:rPr lang="en-IN" sz="1200" baseline="0" dirty="0" err="1">
                <a:effectLst/>
                <a:latin typeface="Times New Roman" panose="02020603050405020304" pitchFamily="18" charset="0"/>
                <a:cs typeface="Times New Roman" panose="02020603050405020304" pitchFamily="18" charset="0"/>
              </a:rPr>
              <a:t>Jisong</a:t>
            </a:r>
            <a:r>
              <a:rPr lang="en-IN" sz="1200" baseline="0" dirty="0">
                <a:effectLst/>
                <a:latin typeface="Times New Roman" panose="02020603050405020304" pitchFamily="18" charset="0"/>
                <a:cs typeface="Times New Roman" panose="02020603050405020304" pitchFamily="18" charset="0"/>
              </a:rPr>
              <a:t>; Wang, Kai; Teixeira, Andrew R.; Jensen, </a:t>
            </a:r>
            <a:r>
              <a:rPr lang="en-IN" sz="1200" baseline="0" dirty="0" err="1">
                <a:effectLst/>
                <a:latin typeface="Times New Roman" panose="02020603050405020304" pitchFamily="18" charset="0"/>
                <a:cs typeface="Times New Roman" panose="02020603050405020304" pitchFamily="18" charset="0"/>
              </a:rPr>
              <a:t>Klavs</a:t>
            </a:r>
            <a:r>
              <a:rPr lang="en-IN" sz="1200" baseline="0" dirty="0">
                <a:effectLst/>
                <a:latin typeface="Times New Roman" panose="02020603050405020304" pitchFamily="18" charset="0"/>
                <a:cs typeface="Times New Roman" panose="02020603050405020304" pitchFamily="18" charset="0"/>
              </a:rPr>
              <a:t> F.; Luo, </a:t>
            </a:r>
            <a:r>
              <a:rPr lang="en-IN" sz="1200" baseline="0" dirty="0" err="1">
                <a:effectLst/>
                <a:latin typeface="Times New Roman" panose="02020603050405020304" pitchFamily="18" charset="0"/>
                <a:cs typeface="Times New Roman" panose="02020603050405020304" pitchFamily="18" charset="0"/>
              </a:rPr>
              <a:t>Guangsheng</a:t>
            </a:r>
            <a:r>
              <a:rPr lang="en-IN" sz="1200" baseline="0" dirty="0">
                <a:effectLst/>
                <a:latin typeface="Times New Roman" panose="02020603050405020304" pitchFamily="18" charset="0"/>
                <a:cs typeface="Times New Roman" panose="02020603050405020304" pitchFamily="18" charset="0"/>
              </a:rPr>
              <a:t> (2017). Design and Scaling Up of Microchemical Systems: A Review. Annual Review of Chemical and Biomolecular Engineering, 8(1), annurev-chembioeng-060816-101443–. doi:10.1146/annurev-chembioeng-060816-101443 </a:t>
            </a:r>
            <a:endParaRPr lang="en-IN" sz="120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7554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70F8-8339-FD1F-44D9-2228BCD3A912}"/>
              </a:ext>
            </a:extLst>
          </p:cNvPr>
          <p:cNvSpPr>
            <a:spLocks noGrp="1"/>
          </p:cNvSpPr>
          <p:nvPr>
            <p:ph type="title"/>
          </p:nvPr>
        </p:nvSpPr>
        <p:spPr/>
        <p:txBody>
          <a:bodyPr/>
          <a:lstStyle/>
          <a:p>
            <a:r>
              <a:rPr lang="en-US" dirty="0"/>
              <a:t>STEP-11: dynamic process model</a:t>
            </a:r>
            <a:endParaRPr lang="en-IN" dirty="0"/>
          </a:p>
        </p:txBody>
      </p:sp>
      <p:sp>
        <p:nvSpPr>
          <p:cNvPr id="3" name="Content Placeholder 2">
            <a:extLst>
              <a:ext uri="{FF2B5EF4-FFF2-40B4-BE49-F238E27FC236}">
                <a16:creationId xmlns:a16="http://schemas.microsoft.com/office/drawing/2014/main" id="{C220B345-4B03-7CAD-9076-17C56B655E28}"/>
              </a:ext>
            </a:extLst>
          </p:cNvPr>
          <p:cNvSpPr>
            <a:spLocks noGrp="1"/>
          </p:cNvSpPr>
          <p:nvPr>
            <p:ph idx="1"/>
          </p:nvPr>
        </p:nvSpPr>
        <p:spPr/>
        <p:txBody>
          <a:bodyPr/>
          <a:lstStyle/>
          <a:p>
            <a:r>
              <a:rPr lang="en-US" dirty="0"/>
              <a:t>Simulation of Concentration and Temperature versus length of reactor in python and excel.</a:t>
            </a:r>
          </a:p>
          <a:p>
            <a:r>
              <a:rPr lang="en-US" dirty="0"/>
              <a:t>This simulation uses ideal PFR and steady state assumptions. It can be used as an initial estimation of T and Ca profiles.</a:t>
            </a:r>
          </a:p>
          <a:p>
            <a:pPr marL="0" indent="0">
              <a:buNone/>
            </a:pPr>
            <a:endParaRPr lang="en-IN" dirty="0"/>
          </a:p>
        </p:txBody>
      </p:sp>
    </p:spTree>
    <p:extLst>
      <p:ext uri="{BB962C8B-B14F-4D97-AF65-F5344CB8AC3E}">
        <p14:creationId xmlns:p14="http://schemas.microsoft.com/office/powerpoint/2010/main" val="65566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70F8-8339-FD1F-44D9-2228BCD3A912}"/>
              </a:ext>
            </a:extLst>
          </p:cNvPr>
          <p:cNvSpPr>
            <a:spLocks noGrp="1"/>
          </p:cNvSpPr>
          <p:nvPr>
            <p:ph type="title"/>
          </p:nvPr>
        </p:nvSpPr>
        <p:spPr/>
        <p:txBody>
          <a:bodyPr/>
          <a:lstStyle/>
          <a:p>
            <a:r>
              <a:rPr lang="en-US" dirty="0"/>
              <a:t>STEP-12: Validation</a:t>
            </a:r>
            <a:endParaRPr lang="en-IN" dirty="0"/>
          </a:p>
        </p:txBody>
      </p:sp>
      <p:sp>
        <p:nvSpPr>
          <p:cNvPr id="3" name="Content Placeholder 2">
            <a:extLst>
              <a:ext uri="{FF2B5EF4-FFF2-40B4-BE49-F238E27FC236}">
                <a16:creationId xmlns:a16="http://schemas.microsoft.com/office/drawing/2014/main" id="{C220B345-4B03-7CAD-9076-17C56B655E28}"/>
              </a:ext>
            </a:extLst>
          </p:cNvPr>
          <p:cNvSpPr>
            <a:spLocks noGrp="1"/>
          </p:cNvSpPr>
          <p:nvPr>
            <p:ph idx="1"/>
          </p:nvPr>
        </p:nvSpPr>
        <p:spPr/>
        <p:txBody>
          <a:bodyPr/>
          <a:lstStyle/>
          <a:p>
            <a:r>
              <a:rPr lang="en-US" dirty="0"/>
              <a:t>This step entails the process where results that are simulated are validated through experimental procedures. The variables that have to be validated are:</a:t>
            </a:r>
          </a:p>
          <a:p>
            <a:pPr marL="457200" indent="-457200">
              <a:buFont typeface="+mj-lt"/>
              <a:buAutoNum type="arabicPeriod"/>
            </a:pPr>
            <a:r>
              <a:rPr lang="en-US" dirty="0"/>
              <a:t>Heat transfer characteristics</a:t>
            </a:r>
          </a:p>
          <a:p>
            <a:pPr marL="457200" indent="-457200">
              <a:buFont typeface="+mj-lt"/>
              <a:buAutoNum type="arabicPeriod"/>
            </a:pPr>
            <a:r>
              <a:rPr lang="en-US" dirty="0"/>
              <a:t>Mass transfer characteristics</a:t>
            </a:r>
          </a:p>
          <a:p>
            <a:pPr marL="457200" indent="-457200">
              <a:buFont typeface="+mj-lt"/>
              <a:buAutoNum type="arabicPeriod"/>
            </a:pPr>
            <a:r>
              <a:rPr lang="en-US" dirty="0"/>
              <a:t>Concentration at exit</a:t>
            </a:r>
          </a:p>
          <a:p>
            <a:pPr marL="457200" indent="-457200">
              <a:buFont typeface="+mj-lt"/>
              <a:buAutoNum type="arabicPeriod"/>
            </a:pPr>
            <a:r>
              <a:rPr lang="en-US" dirty="0"/>
              <a:t>Temperature at the end of the reaction</a:t>
            </a:r>
          </a:p>
        </p:txBody>
      </p:sp>
    </p:spTree>
    <p:extLst>
      <p:ext uri="{BB962C8B-B14F-4D97-AF65-F5344CB8AC3E}">
        <p14:creationId xmlns:p14="http://schemas.microsoft.com/office/powerpoint/2010/main" val="1467737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70F8-8339-FD1F-44D9-2228BCD3A912}"/>
              </a:ext>
            </a:extLst>
          </p:cNvPr>
          <p:cNvSpPr>
            <a:spLocks noGrp="1"/>
          </p:cNvSpPr>
          <p:nvPr>
            <p:ph type="title"/>
          </p:nvPr>
        </p:nvSpPr>
        <p:spPr>
          <a:xfrm>
            <a:off x="919119" y="0"/>
            <a:ext cx="10353761" cy="1326321"/>
          </a:xfrm>
        </p:spPr>
        <p:txBody>
          <a:bodyPr/>
          <a:lstStyle/>
          <a:p>
            <a:r>
              <a:rPr lang="en-US" dirty="0"/>
              <a:t>STEP-13: SCALE-UP</a:t>
            </a:r>
            <a:endParaRPr lang="en-IN" dirty="0"/>
          </a:p>
        </p:txBody>
      </p:sp>
      <p:sp>
        <p:nvSpPr>
          <p:cNvPr id="3" name="Content Placeholder 2">
            <a:extLst>
              <a:ext uri="{FF2B5EF4-FFF2-40B4-BE49-F238E27FC236}">
                <a16:creationId xmlns:a16="http://schemas.microsoft.com/office/drawing/2014/main" id="{C220B345-4B03-7CAD-9076-17C56B655E28}"/>
              </a:ext>
            </a:extLst>
          </p:cNvPr>
          <p:cNvSpPr>
            <a:spLocks noGrp="1"/>
          </p:cNvSpPr>
          <p:nvPr>
            <p:ph idx="1"/>
          </p:nvPr>
        </p:nvSpPr>
        <p:spPr>
          <a:xfrm>
            <a:off x="919118" y="1073956"/>
            <a:ext cx="10353762" cy="4710088"/>
          </a:xfrm>
        </p:spPr>
        <p:txBody>
          <a:bodyPr>
            <a:normAutofit lnSpcReduction="10000"/>
          </a:bodyPr>
          <a:lstStyle/>
          <a:p>
            <a:pPr marL="457200" indent="-457200">
              <a:buFont typeface="+mj-lt"/>
              <a:buAutoNum type="arabicParenR"/>
            </a:pPr>
            <a:r>
              <a:rPr lang="en-US" dirty="0"/>
              <a:t>Parallel numbering-up</a:t>
            </a:r>
          </a:p>
          <a:p>
            <a:pPr marL="0" indent="0">
              <a:buNone/>
            </a:pPr>
            <a:r>
              <a:rPr lang="en-US" dirty="0"/>
              <a:t>Advantages: Hydrodynamics and transfer characteristics intact</a:t>
            </a:r>
          </a:p>
          <a:p>
            <a:pPr marL="0" indent="0">
              <a:buNone/>
            </a:pPr>
            <a:r>
              <a:rPr lang="en-US" dirty="0"/>
              <a:t>Disadvantages: Complex fluid flow distribution and control</a:t>
            </a:r>
          </a:p>
          <a:p>
            <a:pPr marL="457200" indent="-457200">
              <a:buAutoNum type="arabicParenR" startAt="2"/>
            </a:pPr>
            <a:r>
              <a:rPr lang="en-US" dirty="0"/>
              <a:t>Series numbering-up</a:t>
            </a:r>
          </a:p>
          <a:p>
            <a:pPr marL="0" indent="0">
              <a:buNone/>
            </a:pPr>
            <a:r>
              <a:rPr lang="en-US" dirty="0"/>
              <a:t>Advantages: Better flow control, low cost, decrease hot spots in fast, exothermic reactions.</a:t>
            </a:r>
          </a:p>
          <a:p>
            <a:pPr marL="0" indent="0">
              <a:buNone/>
            </a:pPr>
            <a:r>
              <a:rPr lang="en-US" dirty="0"/>
              <a:t>Disadvantages: Technology limited</a:t>
            </a:r>
          </a:p>
          <a:p>
            <a:pPr marL="457200" indent="-457200">
              <a:buAutoNum type="arabicParenR" startAt="3"/>
            </a:pPr>
            <a:r>
              <a:rPr lang="en-US" dirty="0"/>
              <a:t>Suitable dimension enlarging</a:t>
            </a:r>
          </a:p>
          <a:p>
            <a:pPr marL="0" indent="0">
              <a:buNone/>
            </a:pPr>
            <a:r>
              <a:rPr lang="en-US" dirty="0"/>
              <a:t>Advantages: Increase throughput</a:t>
            </a:r>
          </a:p>
          <a:p>
            <a:pPr marL="0" indent="0">
              <a:buNone/>
            </a:pPr>
            <a:r>
              <a:rPr lang="en-US" dirty="0"/>
              <a:t>Disadvantages: Hydrodynamics and transfer characteristics might change</a:t>
            </a:r>
          </a:p>
          <a:p>
            <a:pPr marL="0" indent="0">
              <a:buNone/>
            </a:pPr>
            <a:endParaRPr lang="en-US" dirty="0"/>
          </a:p>
          <a:p>
            <a:pPr marL="457200" indent="-457200">
              <a:buFont typeface="+mj-lt"/>
              <a:buAutoNum type="arabicParenR"/>
            </a:pPr>
            <a:endParaRPr lang="en-US" dirty="0"/>
          </a:p>
        </p:txBody>
      </p:sp>
    </p:spTree>
    <p:extLst>
      <p:ext uri="{BB962C8B-B14F-4D97-AF65-F5344CB8AC3E}">
        <p14:creationId xmlns:p14="http://schemas.microsoft.com/office/powerpoint/2010/main" val="263132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28E9-7872-CFF6-E608-5D7898FA0C1B}"/>
              </a:ext>
            </a:extLst>
          </p:cNvPr>
          <p:cNvSpPr>
            <a:spLocks noGrp="1"/>
          </p:cNvSpPr>
          <p:nvPr>
            <p:ph type="title"/>
          </p:nvPr>
        </p:nvSpPr>
        <p:spPr>
          <a:xfrm>
            <a:off x="913796" y="0"/>
            <a:ext cx="10353761" cy="1326321"/>
          </a:xfrm>
        </p:spPr>
        <p:txBody>
          <a:bodyPr/>
          <a:lstStyle/>
          <a:p>
            <a:r>
              <a:rPr lang="en-US" dirty="0"/>
              <a:t>EFFLUENT TREATMENT PLANT</a:t>
            </a:r>
            <a:endParaRPr lang="en-IN" dirty="0"/>
          </a:p>
        </p:txBody>
      </p:sp>
      <p:pic>
        <p:nvPicPr>
          <p:cNvPr id="211" name="Content Placeholder 210">
            <a:extLst>
              <a:ext uri="{FF2B5EF4-FFF2-40B4-BE49-F238E27FC236}">
                <a16:creationId xmlns:a16="http://schemas.microsoft.com/office/drawing/2014/main" id="{2D9A34BA-E752-0F27-8D11-6E1477F929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0243" y="1326321"/>
            <a:ext cx="6962837" cy="4990955"/>
          </a:xfrm>
          <a:solidFill>
            <a:schemeClr val="tx1"/>
          </a:solidFill>
        </p:spPr>
      </p:pic>
    </p:spTree>
    <p:extLst>
      <p:ext uri="{BB962C8B-B14F-4D97-AF65-F5344CB8AC3E}">
        <p14:creationId xmlns:p14="http://schemas.microsoft.com/office/powerpoint/2010/main" val="3125754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20B345-4B03-7CAD-9076-17C56B655E28}"/>
              </a:ext>
            </a:extLst>
          </p:cNvPr>
          <p:cNvSpPr>
            <a:spLocks noGrp="1"/>
          </p:cNvSpPr>
          <p:nvPr>
            <p:ph idx="1"/>
          </p:nvPr>
        </p:nvSpPr>
        <p:spPr>
          <a:xfrm>
            <a:off x="1026917" y="974275"/>
            <a:ext cx="10353762" cy="2372241"/>
          </a:xfrm>
        </p:spPr>
        <p:txBody>
          <a:bodyPr/>
          <a:lstStyle/>
          <a:p>
            <a:pPr marL="0" indent="0">
              <a:buNone/>
            </a:pPr>
            <a:endParaRPr lang="en-IN" dirty="0"/>
          </a:p>
        </p:txBody>
      </p:sp>
      <p:pic>
        <p:nvPicPr>
          <p:cNvPr id="5" name="Picture 4">
            <a:extLst>
              <a:ext uri="{FF2B5EF4-FFF2-40B4-BE49-F238E27FC236}">
                <a16:creationId xmlns:a16="http://schemas.microsoft.com/office/drawing/2014/main" id="{252AF977-1617-69EB-F6EF-2A3049BC37ED}"/>
              </a:ext>
            </a:extLst>
          </p:cNvPr>
          <p:cNvPicPr>
            <a:picLocks noChangeAspect="1"/>
          </p:cNvPicPr>
          <p:nvPr/>
        </p:nvPicPr>
        <p:blipFill>
          <a:blip r:embed="rId3"/>
          <a:stretch>
            <a:fillRect/>
          </a:stretch>
        </p:blipFill>
        <p:spPr>
          <a:xfrm>
            <a:off x="582720" y="1526757"/>
            <a:ext cx="4857892" cy="4557404"/>
          </a:xfrm>
          <a:prstGeom prst="rect">
            <a:avLst/>
          </a:prstGeom>
        </p:spPr>
      </p:pic>
      <p:sp>
        <p:nvSpPr>
          <p:cNvPr id="6" name="Title 5">
            <a:extLst>
              <a:ext uri="{FF2B5EF4-FFF2-40B4-BE49-F238E27FC236}">
                <a16:creationId xmlns:a16="http://schemas.microsoft.com/office/drawing/2014/main" id="{0780E266-9466-08D4-D5C7-4EB1583406EE}"/>
              </a:ext>
            </a:extLst>
          </p:cNvPr>
          <p:cNvSpPr>
            <a:spLocks noGrp="1"/>
          </p:cNvSpPr>
          <p:nvPr>
            <p:ph type="title"/>
          </p:nvPr>
        </p:nvSpPr>
        <p:spPr/>
        <p:txBody>
          <a:bodyPr/>
          <a:lstStyle/>
          <a:p>
            <a:endParaRPr lang="en-IN"/>
          </a:p>
        </p:txBody>
      </p:sp>
      <p:pic>
        <p:nvPicPr>
          <p:cNvPr id="2" name="Picture 1">
            <a:extLst>
              <a:ext uri="{FF2B5EF4-FFF2-40B4-BE49-F238E27FC236}">
                <a16:creationId xmlns:a16="http://schemas.microsoft.com/office/drawing/2014/main" id="{FFECA106-091F-C419-484E-EBDB3DFAF35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59428" y="1432875"/>
            <a:ext cx="4921250" cy="4651286"/>
          </a:xfrm>
          <a:prstGeom prst="rect">
            <a:avLst/>
          </a:prstGeom>
          <a:noFill/>
          <a:ln>
            <a:noFill/>
          </a:ln>
        </p:spPr>
      </p:pic>
    </p:spTree>
    <p:extLst>
      <p:ext uri="{BB962C8B-B14F-4D97-AF65-F5344CB8AC3E}">
        <p14:creationId xmlns:p14="http://schemas.microsoft.com/office/powerpoint/2010/main" val="3588730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7DF1-4D01-98B7-3A7E-932CD5B696C8}"/>
              </a:ext>
            </a:extLst>
          </p:cNvPr>
          <p:cNvSpPr>
            <a:spLocks noGrp="1"/>
          </p:cNvSpPr>
          <p:nvPr>
            <p:ph type="title"/>
          </p:nvPr>
        </p:nvSpPr>
        <p:spPr/>
        <p:txBody>
          <a:bodyPr/>
          <a:lstStyle/>
          <a:p>
            <a:r>
              <a:rPr lang="en-US" dirty="0"/>
              <a:t>Important points for scale-up</a:t>
            </a:r>
            <a:endParaRPr lang="en-IN" dirty="0"/>
          </a:p>
        </p:txBody>
      </p:sp>
      <p:sp>
        <p:nvSpPr>
          <p:cNvPr id="3" name="Content Placeholder 2">
            <a:extLst>
              <a:ext uri="{FF2B5EF4-FFF2-40B4-BE49-F238E27FC236}">
                <a16:creationId xmlns:a16="http://schemas.microsoft.com/office/drawing/2014/main" id="{CEE03D19-64FD-A67D-7D99-7DB500EDA3AF}"/>
              </a:ext>
            </a:extLst>
          </p:cNvPr>
          <p:cNvSpPr>
            <a:spLocks noGrp="1"/>
          </p:cNvSpPr>
          <p:nvPr>
            <p:ph idx="1"/>
          </p:nvPr>
        </p:nvSpPr>
        <p:spPr/>
        <p:txBody>
          <a:bodyPr>
            <a:normAutofit/>
          </a:bodyPr>
          <a:lstStyle/>
          <a:p>
            <a:r>
              <a:rPr lang="en-US" sz="1400" dirty="0"/>
              <a:t>Importance of evaluating whether fast mixing is vital for the designed continuously performed reaction or not. It is, therefore, necessary to be aware of the kinetics of any give transformation in order to properly design a suitable flow setup. In that context, Roberge and co-workers have classified three reaction types where continuous flow processes would be advantageous based on their kinetics.(140)</a:t>
            </a:r>
          </a:p>
          <a:p>
            <a:r>
              <a:rPr lang="en-US" sz="1400" dirty="0"/>
              <a:t>Mass transfer is often the rate-determining step in this class of reactions, and therefore, such transformations can benefit from micro- or meso-fluidic flow devices. The improved interfacial area is the main reason for doing such transformations in a continuous flow regime.</a:t>
            </a:r>
            <a:endParaRPr lang="en-IN" sz="1400" dirty="0"/>
          </a:p>
          <a:p>
            <a:r>
              <a:rPr lang="en-US" sz="1400" dirty="0"/>
              <a:t>Use HTE for discrete variables screening and use LabVIEW for continuous variable screening.</a:t>
            </a:r>
          </a:p>
          <a:p>
            <a:endParaRPr lang="en-US" sz="1000" dirty="0"/>
          </a:p>
          <a:p>
            <a:endParaRPr lang="en-IN" sz="1000" dirty="0"/>
          </a:p>
        </p:txBody>
      </p:sp>
    </p:spTree>
    <p:extLst>
      <p:ext uri="{BB962C8B-B14F-4D97-AF65-F5344CB8AC3E}">
        <p14:creationId xmlns:p14="http://schemas.microsoft.com/office/powerpoint/2010/main" val="1823211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F9A2D-114D-0214-FB9D-ECC8676A8D39}"/>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56EDD0B2-D1CD-C66F-AA3A-348F7216952E}"/>
              </a:ext>
            </a:extLst>
          </p:cNvPr>
          <p:cNvSpPr>
            <a:spLocks noGrp="1"/>
          </p:cNvSpPr>
          <p:nvPr>
            <p:ph idx="1"/>
          </p:nvPr>
        </p:nvSpPr>
        <p:spPr/>
        <p:txBody>
          <a:bodyPr>
            <a:normAutofit fontScale="85000" lnSpcReduction="10000"/>
          </a:bodyPr>
          <a:lstStyle/>
          <a:p>
            <a:r>
              <a:rPr lang="en-US" dirty="0"/>
              <a:t>Continuous, end-to-end manufacturing of products instead of step-by-step batch processes.</a:t>
            </a:r>
          </a:p>
          <a:p>
            <a:r>
              <a:rPr lang="en-US" dirty="0"/>
              <a:t>Enhanced mass transfer, heat transfer.</a:t>
            </a:r>
          </a:p>
          <a:p>
            <a:r>
              <a:rPr lang="en-US" dirty="0"/>
              <a:t>Safer</a:t>
            </a:r>
          </a:p>
          <a:p>
            <a:r>
              <a:rPr lang="en-US" dirty="0"/>
              <a:t>Consumption of energy, raw materials is lesser.</a:t>
            </a:r>
          </a:p>
          <a:p>
            <a:r>
              <a:rPr lang="en-US" dirty="0"/>
              <a:t>Lesser mixing and reaction times</a:t>
            </a:r>
          </a:p>
          <a:p>
            <a:r>
              <a:rPr lang="en-US" dirty="0"/>
              <a:t>Higher yield, selectivity and conversion.</a:t>
            </a:r>
          </a:p>
          <a:p>
            <a:r>
              <a:rPr lang="en-US" dirty="0"/>
              <a:t>High temperature can be employed in enhancing reaction rates without need to use high-boiling solvents which would complicate further separation, by using higher pressure.</a:t>
            </a:r>
          </a:p>
          <a:p>
            <a:r>
              <a:rPr lang="en-US" dirty="0"/>
              <a:t>Scaling up is easier.</a:t>
            </a:r>
            <a:endParaRPr lang="en-IN" dirty="0"/>
          </a:p>
        </p:txBody>
      </p:sp>
    </p:spTree>
    <p:extLst>
      <p:ext uri="{BB962C8B-B14F-4D97-AF65-F5344CB8AC3E}">
        <p14:creationId xmlns:p14="http://schemas.microsoft.com/office/powerpoint/2010/main" val="3161283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683E-C4BB-FDAA-7029-5B4D8AB17C23}"/>
              </a:ext>
            </a:extLst>
          </p:cNvPr>
          <p:cNvSpPr>
            <a:spLocks noGrp="1"/>
          </p:cNvSpPr>
          <p:nvPr>
            <p:ph type="title"/>
          </p:nvPr>
        </p:nvSpPr>
        <p:spPr/>
        <p:txBody>
          <a:bodyPr/>
          <a:lstStyle/>
          <a:p>
            <a:r>
              <a:rPr lang="en-US" dirty="0"/>
              <a:t>Suggestions</a:t>
            </a:r>
            <a:endParaRPr lang="en-IN" dirty="0"/>
          </a:p>
        </p:txBody>
      </p:sp>
      <p:sp>
        <p:nvSpPr>
          <p:cNvPr id="3" name="Content Placeholder 2">
            <a:extLst>
              <a:ext uri="{FF2B5EF4-FFF2-40B4-BE49-F238E27FC236}">
                <a16:creationId xmlns:a16="http://schemas.microsoft.com/office/drawing/2014/main" id="{F91B94D8-6FFA-036C-0575-EF7DF1B089C5}"/>
              </a:ext>
            </a:extLst>
          </p:cNvPr>
          <p:cNvSpPr>
            <a:spLocks noGrp="1"/>
          </p:cNvSpPr>
          <p:nvPr>
            <p:ph idx="1"/>
          </p:nvPr>
        </p:nvSpPr>
        <p:spPr/>
        <p:txBody>
          <a:bodyPr>
            <a:normAutofit fontScale="70000" lnSpcReduction="20000"/>
          </a:bodyPr>
          <a:lstStyle/>
          <a:p>
            <a:pPr marL="457200" indent="-457200">
              <a:buAutoNum type="arabicParenR"/>
            </a:pPr>
            <a:r>
              <a:rPr lang="en-US" dirty="0"/>
              <a:t>Peristaltic pumps can be used.</a:t>
            </a:r>
          </a:p>
          <a:p>
            <a:pPr marL="457200" indent="-457200">
              <a:buAutoNum type="arabicParenR"/>
            </a:pPr>
            <a:r>
              <a:rPr lang="en-US" dirty="0"/>
              <a:t>Electrokinetic flow techniques can be looked into.</a:t>
            </a:r>
          </a:p>
          <a:p>
            <a:pPr marL="457200" indent="-457200">
              <a:buAutoNum type="arabicParenR"/>
            </a:pPr>
            <a:r>
              <a:rPr lang="en-US" dirty="0"/>
              <a:t>For G-L systems, falling film microreactors and gas permeable membrane reactors can be looked into as tube-in-tube setups have the following disadvantages:-</a:t>
            </a:r>
            <a:r>
              <a:rPr lang="en-IN" dirty="0"/>
              <a:t> Low gas loading, Insufficient radial mixing, Heating characteristics.</a:t>
            </a:r>
          </a:p>
          <a:p>
            <a:pPr marL="457200" indent="-457200">
              <a:buAutoNum type="arabicParenR"/>
            </a:pPr>
            <a:r>
              <a:rPr lang="en-IN" dirty="0"/>
              <a:t>For Solid systems, active mixing techniques must be involved like ultrasonic bath, mechanical agitation, magnetic stirring.</a:t>
            </a:r>
          </a:p>
          <a:p>
            <a:pPr marL="457200" indent="-457200">
              <a:buAutoNum type="arabicParenR"/>
            </a:pPr>
            <a:r>
              <a:rPr lang="en-IN" dirty="0"/>
              <a:t>Imprecise residence times can be overcome by using inline analysis techniques in combination with automated collection and/or reagent addition.</a:t>
            </a:r>
          </a:p>
          <a:p>
            <a:pPr marL="457200" indent="-457200">
              <a:buAutoNum type="arabicParenR"/>
            </a:pPr>
            <a:r>
              <a:rPr lang="en-IN" dirty="0"/>
              <a:t>Droplet reaction techniques can minimize particle−wall interactions and suppress fouling.</a:t>
            </a:r>
          </a:p>
          <a:p>
            <a:pPr marL="457200" indent="-457200">
              <a:buAutoNum type="arabicParenR"/>
            </a:pPr>
            <a:r>
              <a:rPr lang="en-US" dirty="0"/>
              <a:t>Additionally, “in situ cleaning” via ultrasonication can be used to tackle reactor fouling during a chemical reaction.</a:t>
            </a:r>
          </a:p>
          <a:p>
            <a:pPr marL="457200" indent="-457200">
              <a:buAutoNum type="arabicParenR"/>
            </a:pPr>
            <a:r>
              <a:rPr lang="en-US" dirty="0"/>
              <a:t>Agitated cell reactors can be explored.</a:t>
            </a:r>
          </a:p>
          <a:p>
            <a:pPr marL="0" indent="0">
              <a:buNone/>
            </a:pPr>
            <a:endParaRPr lang="en-IN" dirty="0"/>
          </a:p>
          <a:p>
            <a:pPr marL="457200" indent="-457200">
              <a:buAutoNum type="arabicParenR"/>
            </a:pPr>
            <a:endParaRPr lang="en-US" dirty="0"/>
          </a:p>
        </p:txBody>
      </p:sp>
    </p:spTree>
    <p:extLst>
      <p:ext uri="{BB962C8B-B14F-4D97-AF65-F5344CB8AC3E}">
        <p14:creationId xmlns:p14="http://schemas.microsoft.com/office/powerpoint/2010/main" val="3812601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A1FE-523A-EB75-A522-BE6AEC926772}"/>
              </a:ext>
            </a:extLst>
          </p:cNvPr>
          <p:cNvSpPr>
            <a:spLocks noGrp="1"/>
          </p:cNvSpPr>
          <p:nvPr>
            <p:ph type="title"/>
          </p:nvPr>
        </p:nvSpPr>
        <p:spPr/>
        <p:txBody>
          <a:bodyPr/>
          <a:lstStyle/>
          <a:p>
            <a:r>
              <a:rPr lang="en-US" dirty="0"/>
              <a:t>Research focus</a:t>
            </a:r>
            <a:endParaRPr lang="en-IN" dirty="0"/>
          </a:p>
        </p:txBody>
      </p:sp>
      <p:sp>
        <p:nvSpPr>
          <p:cNvPr id="3" name="Content Placeholder 2">
            <a:extLst>
              <a:ext uri="{FF2B5EF4-FFF2-40B4-BE49-F238E27FC236}">
                <a16:creationId xmlns:a16="http://schemas.microsoft.com/office/drawing/2014/main" id="{47D2B520-5E4B-616F-AF09-1D8350DCCD9D}"/>
              </a:ext>
            </a:extLst>
          </p:cNvPr>
          <p:cNvSpPr>
            <a:spLocks noGrp="1"/>
          </p:cNvSpPr>
          <p:nvPr>
            <p:ph idx="1"/>
          </p:nvPr>
        </p:nvSpPr>
        <p:spPr>
          <a:xfrm>
            <a:off x="913795" y="2096063"/>
            <a:ext cx="10353762" cy="4278103"/>
          </a:xfrm>
        </p:spPr>
        <p:txBody>
          <a:bodyPr>
            <a:normAutofit fontScale="85000" lnSpcReduction="10000"/>
          </a:bodyPr>
          <a:lstStyle/>
          <a:p>
            <a:r>
              <a:rPr lang="en-US" dirty="0"/>
              <a:t>In-line separation strategies for flow chemistry.</a:t>
            </a:r>
          </a:p>
          <a:p>
            <a:r>
              <a:rPr lang="en-US" dirty="0"/>
              <a:t>Automation in flow chemistry by developing a logic to simultaneously screen discrete and continuous parameters.</a:t>
            </a:r>
          </a:p>
          <a:p>
            <a:r>
              <a:rPr lang="en-US" dirty="0"/>
              <a:t>Cheaper pressure regulation in flow.</a:t>
            </a:r>
          </a:p>
          <a:p>
            <a:r>
              <a:rPr lang="en-US" dirty="0"/>
              <a:t>Nanoparticle catalysts to use in heterogenous, packed-bed systems. Catalysts that are more stable and suitable for continuous processing.</a:t>
            </a:r>
          </a:p>
          <a:p>
            <a:r>
              <a:rPr lang="en-US" dirty="0"/>
              <a:t>Solving leaching problems in catalysts</a:t>
            </a:r>
          </a:p>
          <a:p>
            <a:r>
              <a:rPr lang="en-US" dirty="0"/>
              <a:t>Better mixing strategies in flow reactors.</a:t>
            </a:r>
          </a:p>
          <a:p>
            <a:r>
              <a:rPr lang="en-US" dirty="0"/>
              <a:t>Solubility screening strategies</a:t>
            </a:r>
          </a:p>
          <a:p>
            <a:r>
              <a:rPr lang="en-US" dirty="0"/>
              <a:t>Faster reaction kinetics determination</a:t>
            </a:r>
          </a:p>
          <a:p>
            <a:r>
              <a:rPr lang="en-US" dirty="0"/>
              <a:t>Bubble size and number correlation</a:t>
            </a:r>
          </a:p>
          <a:p>
            <a:endParaRPr lang="en-US" dirty="0"/>
          </a:p>
        </p:txBody>
      </p:sp>
    </p:spTree>
    <p:extLst>
      <p:ext uri="{BB962C8B-B14F-4D97-AF65-F5344CB8AC3E}">
        <p14:creationId xmlns:p14="http://schemas.microsoft.com/office/powerpoint/2010/main" val="3146920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6444608D-AA9A-49C8-FD6C-00D9DB8A61AF}"/>
              </a:ext>
            </a:extLst>
          </p:cNvPr>
          <p:cNvSpPr/>
          <p:nvPr/>
        </p:nvSpPr>
        <p:spPr>
          <a:xfrm>
            <a:off x="2405290" y="1366128"/>
            <a:ext cx="7080183" cy="1483301"/>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Freeform: Shape 5">
            <a:extLst>
              <a:ext uri="{FF2B5EF4-FFF2-40B4-BE49-F238E27FC236}">
                <a16:creationId xmlns:a16="http://schemas.microsoft.com/office/drawing/2014/main" id="{9BF81870-2B91-F270-B8B7-3C38F7865A58}"/>
              </a:ext>
            </a:extLst>
          </p:cNvPr>
          <p:cNvSpPr/>
          <p:nvPr/>
        </p:nvSpPr>
        <p:spPr>
          <a:xfrm rot="10800000">
            <a:off x="2405290" y="4137623"/>
            <a:ext cx="7080183" cy="1483301"/>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Rectangle 6">
            <a:extLst>
              <a:ext uri="{FF2B5EF4-FFF2-40B4-BE49-F238E27FC236}">
                <a16:creationId xmlns:a16="http://schemas.microsoft.com/office/drawing/2014/main" id="{911DECEC-22ED-1556-50CD-638E4E816ADB}"/>
              </a:ext>
            </a:extLst>
          </p:cNvPr>
          <p:cNvSpPr/>
          <p:nvPr/>
        </p:nvSpPr>
        <p:spPr>
          <a:xfrm rot="2735247">
            <a:off x="9431705" y="316859"/>
            <a:ext cx="107534" cy="2058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a:extLst>
              <a:ext uri="{FF2B5EF4-FFF2-40B4-BE49-F238E27FC236}">
                <a16:creationId xmlns:a16="http://schemas.microsoft.com/office/drawing/2014/main" id="{A90AC7EF-1E63-EB76-FCC9-E69CE5C13478}"/>
              </a:ext>
            </a:extLst>
          </p:cNvPr>
          <p:cNvSpPr/>
          <p:nvPr/>
        </p:nvSpPr>
        <p:spPr>
          <a:xfrm rot="2735247">
            <a:off x="10468759" y="-138970"/>
            <a:ext cx="107534" cy="205801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a:extLst>
              <a:ext uri="{FF2B5EF4-FFF2-40B4-BE49-F238E27FC236}">
                <a16:creationId xmlns:a16="http://schemas.microsoft.com/office/drawing/2014/main" id="{525A312A-F39D-B29B-23C1-31B87185D0C5}"/>
              </a:ext>
            </a:extLst>
          </p:cNvPr>
          <p:cNvSpPr/>
          <p:nvPr/>
        </p:nvSpPr>
        <p:spPr>
          <a:xfrm rot="2735247">
            <a:off x="2202324" y="4659080"/>
            <a:ext cx="107534" cy="2058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a:extLst>
              <a:ext uri="{FF2B5EF4-FFF2-40B4-BE49-F238E27FC236}">
                <a16:creationId xmlns:a16="http://schemas.microsoft.com/office/drawing/2014/main" id="{D8803FA5-C803-D2CD-B01F-6666C0ED8340}"/>
              </a:ext>
            </a:extLst>
          </p:cNvPr>
          <p:cNvSpPr/>
          <p:nvPr/>
        </p:nvSpPr>
        <p:spPr>
          <a:xfrm rot="2735247">
            <a:off x="1429657" y="4938955"/>
            <a:ext cx="107534" cy="205801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TextBox 11">
            <a:extLst>
              <a:ext uri="{FF2B5EF4-FFF2-40B4-BE49-F238E27FC236}">
                <a16:creationId xmlns:a16="http://schemas.microsoft.com/office/drawing/2014/main" id="{C9FE8505-D28F-7EA6-123C-12A4E7AD567B}"/>
              </a:ext>
            </a:extLst>
          </p:cNvPr>
          <p:cNvSpPr txBox="1"/>
          <p:nvPr/>
        </p:nvSpPr>
        <p:spPr>
          <a:xfrm>
            <a:off x="2919376" y="2342436"/>
            <a:ext cx="6052009" cy="1938992"/>
          </a:xfrm>
          <a:prstGeom prst="rect">
            <a:avLst/>
          </a:prstGeom>
          <a:noFill/>
        </p:spPr>
        <p:txBody>
          <a:bodyPr wrap="square" rtlCol="0">
            <a:spAutoFit/>
          </a:bodyPr>
          <a:lstStyle/>
          <a:p>
            <a:pPr algn="ctr"/>
            <a:r>
              <a:rPr lang="en-US" sz="4000" dirty="0"/>
              <a:t>Separation of 96% n-Heptane and 4% </a:t>
            </a:r>
            <a:r>
              <a:rPr lang="en-US" sz="4000" dirty="0" err="1"/>
              <a:t>Trifluorotoluene</a:t>
            </a:r>
            <a:r>
              <a:rPr lang="en-US" sz="4000" dirty="0"/>
              <a:t>(</a:t>
            </a:r>
            <a:r>
              <a:rPr lang="en-US" sz="4000" dirty="0" err="1"/>
              <a:t>wt</a:t>
            </a:r>
            <a:r>
              <a:rPr lang="en-US" sz="4000" dirty="0"/>
              <a:t>%)</a:t>
            </a:r>
            <a:endParaRPr lang="en-IN" sz="4000" dirty="0"/>
          </a:p>
        </p:txBody>
      </p:sp>
    </p:spTree>
    <p:extLst>
      <p:ext uri="{BB962C8B-B14F-4D97-AF65-F5344CB8AC3E}">
        <p14:creationId xmlns:p14="http://schemas.microsoft.com/office/powerpoint/2010/main" val="1555118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A1FE-523A-EB75-A522-BE6AEC926772}"/>
              </a:ext>
            </a:extLst>
          </p:cNvPr>
          <p:cNvSpPr>
            <a:spLocks noGrp="1"/>
          </p:cNvSpPr>
          <p:nvPr>
            <p:ph type="title"/>
          </p:nvPr>
        </p:nvSpPr>
        <p:spPr/>
        <p:txBody>
          <a:bodyPr/>
          <a:lstStyle/>
          <a:p>
            <a:r>
              <a:rPr lang="en-US" dirty="0"/>
              <a:t>Distillation</a:t>
            </a:r>
            <a:endParaRPr lang="en-IN" dirty="0"/>
          </a:p>
        </p:txBody>
      </p:sp>
      <p:sp>
        <p:nvSpPr>
          <p:cNvPr id="5" name="Content Placeholder 4">
            <a:extLst>
              <a:ext uri="{FF2B5EF4-FFF2-40B4-BE49-F238E27FC236}">
                <a16:creationId xmlns:a16="http://schemas.microsoft.com/office/drawing/2014/main" id="{CF835B09-E17E-36E8-E910-9FAA296DB6C9}"/>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39756EA8-79F1-F32F-7AC4-96DC1E9F1C80}"/>
              </a:ext>
            </a:extLst>
          </p:cNvPr>
          <p:cNvPicPr>
            <a:picLocks noChangeAspect="1"/>
          </p:cNvPicPr>
          <p:nvPr/>
        </p:nvPicPr>
        <p:blipFill>
          <a:blip r:embed="rId3"/>
          <a:stretch>
            <a:fillRect/>
          </a:stretch>
        </p:blipFill>
        <p:spPr>
          <a:xfrm>
            <a:off x="411480" y="1935921"/>
            <a:ext cx="5943600" cy="3352359"/>
          </a:xfrm>
          <a:prstGeom prst="rect">
            <a:avLst/>
          </a:prstGeom>
        </p:spPr>
      </p:pic>
      <p:sp>
        <p:nvSpPr>
          <p:cNvPr id="8" name="TextBox 7">
            <a:extLst>
              <a:ext uri="{FF2B5EF4-FFF2-40B4-BE49-F238E27FC236}">
                <a16:creationId xmlns:a16="http://schemas.microsoft.com/office/drawing/2014/main" id="{484DCB02-6379-BC59-F234-08A6E195B07E}"/>
              </a:ext>
            </a:extLst>
          </p:cNvPr>
          <p:cNvSpPr txBox="1"/>
          <p:nvPr/>
        </p:nvSpPr>
        <p:spPr>
          <a:xfrm>
            <a:off x="121920" y="5585591"/>
            <a:ext cx="6096000" cy="458074"/>
          </a:xfrm>
          <a:prstGeom prst="rect">
            <a:avLst/>
          </a:prstGeom>
          <a:noFill/>
        </p:spPr>
        <p:txBody>
          <a:bodyPr wrap="square">
            <a:spAutoFit/>
          </a:bodyPr>
          <a:lstStyle/>
          <a:p>
            <a:pPr algn="ctr">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Ideal VLE data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4637F61E-0050-0C61-A5BB-FD3B79336DDE}"/>
              </a:ext>
            </a:extLst>
          </p:cNvPr>
          <p:cNvPicPr>
            <a:picLocks noChangeAspect="1"/>
          </p:cNvPicPr>
          <p:nvPr/>
        </p:nvPicPr>
        <p:blipFill>
          <a:blip r:embed="rId4"/>
          <a:stretch>
            <a:fillRect/>
          </a:stretch>
        </p:blipFill>
        <p:spPr>
          <a:xfrm>
            <a:off x="8279130" y="2898677"/>
            <a:ext cx="2400300" cy="1426845"/>
          </a:xfrm>
          <a:prstGeom prst="rect">
            <a:avLst/>
          </a:prstGeom>
        </p:spPr>
      </p:pic>
      <p:sp>
        <p:nvSpPr>
          <p:cNvPr id="11" name="TextBox 10">
            <a:extLst>
              <a:ext uri="{FF2B5EF4-FFF2-40B4-BE49-F238E27FC236}">
                <a16:creationId xmlns:a16="http://schemas.microsoft.com/office/drawing/2014/main" id="{EA411AAB-6E5C-F0F4-1A91-BC6EE17E52AB}"/>
              </a:ext>
            </a:extLst>
          </p:cNvPr>
          <p:cNvSpPr txBox="1"/>
          <p:nvPr/>
        </p:nvSpPr>
        <p:spPr>
          <a:xfrm>
            <a:off x="9011432" y="4485665"/>
            <a:ext cx="6096000"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α fitting</a:t>
            </a:r>
            <a:endParaRPr lang="en-IN" dirty="0"/>
          </a:p>
        </p:txBody>
      </p:sp>
    </p:spTree>
    <p:extLst>
      <p:ext uri="{BB962C8B-B14F-4D97-AF65-F5344CB8AC3E}">
        <p14:creationId xmlns:p14="http://schemas.microsoft.com/office/powerpoint/2010/main" val="355923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A1FE-523A-EB75-A522-BE6AEC926772}"/>
              </a:ext>
            </a:extLst>
          </p:cNvPr>
          <p:cNvSpPr>
            <a:spLocks noGrp="1"/>
          </p:cNvSpPr>
          <p:nvPr>
            <p:ph type="title"/>
          </p:nvPr>
        </p:nvSpPr>
        <p:spPr/>
        <p:txBody>
          <a:bodyPr/>
          <a:lstStyle/>
          <a:p>
            <a:r>
              <a:rPr lang="en-US" dirty="0"/>
              <a:t>Distillation</a:t>
            </a:r>
            <a:endParaRPr lang="en-IN" dirty="0"/>
          </a:p>
        </p:txBody>
      </p:sp>
      <p:sp>
        <p:nvSpPr>
          <p:cNvPr id="5" name="Content Placeholder 4">
            <a:extLst>
              <a:ext uri="{FF2B5EF4-FFF2-40B4-BE49-F238E27FC236}">
                <a16:creationId xmlns:a16="http://schemas.microsoft.com/office/drawing/2014/main" id="{CF835B09-E17E-36E8-E910-9FAA296DB6C9}"/>
              </a:ext>
            </a:extLst>
          </p:cNvPr>
          <p:cNvSpPr>
            <a:spLocks noGrp="1"/>
          </p:cNvSpPr>
          <p:nvPr>
            <p:ph idx="1"/>
          </p:nvPr>
        </p:nvSpPr>
        <p:spPr/>
        <p:txBody>
          <a:bodyPr/>
          <a:lstStyle/>
          <a:p>
            <a:endParaRPr lang="en-IN" dirty="0"/>
          </a:p>
        </p:txBody>
      </p:sp>
      <p:pic>
        <p:nvPicPr>
          <p:cNvPr id="3" name="Picture 2">
            <a:extLst>
              <a:ext uri="{FF2B5EF4-FFF2-40B4-BE49-F238E27FC236}">
                <a16:creationId xmlns:a16="http://schemas.microsoft.com/office/drawing/2014/main" id="{45F2FC8D-8D19-1F89-D5F1-37EED3CE64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2640" y="2042160"/>
            <a:ext cx="7848600" cy="3695136"/>
          </a:xfrm>
          <a:prstGeom prst="rect">
            <a:avLst/>
          </a:prstGeom>
          <a:noFill/>
          <a:ln>
            <a:noFill/>
          </a:ln>
        </p:spPr>
      </p:pic>
      <p:sp>
        <p:nvSpPr>
          <p:cNvPr id="7" name="TextBox 6">
            <a:extLst>
              <a:ext uri="{FF2B5EF4-FFF2-40B4-BE49-F238E27FC236}">
                <a16:creationId xmlns:a16="http://schemas.microsoft.com/office/drawing/2014/main" id="{1A7F9B8D-3EFC-B875-0CA8-062139FD13BE}"/>
              </a:ext>
            </a:extLst>
          </p:cNvPr>
          <p:cNvSpPr txBox="1"/>
          <p:nvPr/>
        </p:nvSpPr>
        <p:spPr>
          <a:xfrm>
            <a:off x="4968240" y="5951343"/>
            <a:ext cx="6096000" cy="369332"/>
          </a:xfrm>
          <a:prstGeom prst="rect">
            <a:avLst/>
          </a:prstGeom>
          <a:noFill/>
        </p:spPr>
        <p:txBody>
          <a:bodyPr wrap="square">
            <a:spAutoFit/>
          </a:bodyPr>
          <a:lstStyle/>
          <a:p>
            <a:r>
              <a:rPr lang="en-US" sz="1800" b="1" dirty="0" err="1">
                <a:effectLst/>
                <a:latin typeface="Times New Roman" panose="02020603050405020304" pitchFamily="18" charset="0"/>
                <a:ea typeface="Calibri" panose="020F0502020204030204" pitchFamily="34" charset="0"/>
              </a:rPr>
              <a:t>Dynochem</a:t>
            </a:r>
            <a:r>
              <a:rPr lang="en-US" sz="1800" b="1" dirty="0">
                <a:effectLst/>
                <a:latin typeface="Times New Roman" panose="02020603050405020304" pitchFamily="18" charset="0"/>
                <a:ea typeface="Calibri" panose="020F0502020204030204" pitchFamily="34" charset="0"/>
              </a:rPr>
              <a:t> data</a:t>
            </a:r>
            <a:endParaRPr lang="en-IN" dirty="0"/>
          </a:p>
        </p:txBody>
      </p:sp>
    </p:spTree>
    <p:extLst>
      <p:ext uri="{BB962C8B-B14F-4D97-AF65-F5344CB8AC3E}">
        <p14:creationId xmlns:p14="http://schemas.microsoft.com/office/powerpoint/2010/main" val="1734110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A1FE-523A-EB75-A522-BE6AEC926772}"/>
              </a:ext>
            </a:extLst>
          </p:cNvPr>
          <p:cNvSpPr>
            <a:spLocks noGrp="1"/>
          </p:cNvSpPr>
          <p:nvPr>
            <p:ph type="title"/>
          </p:nvPr>
        </p:nvSpPr>
        <p:spPr/>
        <p:txBody>
          <a:bodyPr/>
          <a:lstStyle/>
          <a:p>
            <a:r>
              <a:rPr lang="en-US" dirty="0"/>
              <a:t>Column chromatography</a:t>
            </a:r>
            <a:endParaRPr lang="en-IN" dirty="0"/>
          </a:p>
        </p:txBody>
      </p:sp>
      <p:sp>
        <p:nvSpPr>
          <p:cNvPr id="5" name="Content Placeholder 4">
            <a:extLst>
              <a:ext uri="{FF2B5EF4-FFF2-40B4-BE49-F238E27FC236}">
                <a16:creationId xmlns:a16="http://schemas.microsoft.com/office/drawing/2014/main" id="{CF835B09-E17E-36E8-E910-9FAA296DB6C9}"/>
              </a:ext>
            </a:extLst>
          </p:cNvPr>
          <p:cNvSpPr>
            <a:spLocks noGrp="1"/>
          </p:cNvSpPr>
          <p:nvPr>
            <p:ph idx="1"/>
          </p:nvPr>
        </p:nvSpPr>
        <p:spPr/>
        <p:txBody>
          <a:bodyPr/>
          <a:lstStyle/>
          <a:p>
            <a:endParaRPr lang="en-IN" dirty="0"/>
          </a:p>
        </p:txBody>
      </p:sp>
      <p:sp>
        <p:nvSpPr>
          <p:cNvPr id="7" name="TextBox 6">
            <a:extLst>
              <a:ext uri="{FF2B5EF4-FFF2-40B4-BE49-F238E27FC236}">
                <a16:creationId xmlns:a16="http://schemas.microsoft.com/office/drawing/2014/main" id="{1A7F9B8D-3EFC-B875-0CA8-062139FD13BE}"/>
              </a:ext>
            </a:extLst>
          </p:cNvPr>
          <p:cNvSpPr txBox="1"/>
          <p:nvPr/>
        </p:nvSpPr>
        <p:spPr>
          <a:xfrm>
            <a:off x="4739640" y="5504886"/>
            <a:ext cx="6096000" cy="369332"/>
          </a:xfrm>
          <a:prstGeom prst="rect">
            <a:avLst/>
          </a:prstGeom>
          <a:noFill/>
        </p:spPr>
        <p:txBody>
          <a:bodyPr wrap="square">
            <a:spAutoFit/>
          </a:bodyPr>
          <a:lstStyle/>
          <a:p>
            <a:r>
              <a:rPr lang="en-US" dirty="0"/>
              <a:t>Chromatography trials</a:t>
            </a:r>
            <a:endParaRPr lang="en-IN" dirty="0"/>
          </a:p>
        </p:txBody>
      </p:sp>
      <p:pic>
        <p:nvPicPr>
          <p:cNvPr id="4" name="Picture 3">
            <a:extLst>
              <a:ext uri="{FF2B5EF4-FFF2-40B4-BE49-F238E27FC236}">
                <a16:creationId xmlns:a16="http://schemas.microsoft.com/office/drawing/2014/main" id="{65F626EF-8367-BBEC-E17F-87C86D8AEAD1}"/>
              </a:ext>
            </a:extLst>
          </p:cNvPr>
          <p:cNvPicPr>
            <a:picLocks noChangeAspect="1"/>
          </p:cNvPicPr>
          <p:nvPr/>
        </p:nvPicPr>
        <p:blipFill>
          <a:blip r:embed="rId3"/>
          <a:stretch>
            <a:fillRect/>
          </a:stretch>
        </p:blipFill>
        <p:spPr>
          <a:xfrm>
            <a:off x="3230880" y="2251710"/>
            <a:ext cx="5699760" cy="3097530"/>
          </a:xfrm>
          <a:prstGeom prst="rect">
            <a:avLst/>
          </a:prstGeom>
        </p:spPr>
      </p:pic>
    </p:spTree>
    <p:extLst>
      <p:ext uri="{BB962C8B-B14F-4D97-AF65-F5344CB8AC3E}">
        <p14:creationId xmlns:p14="http://schemas.microsoft.com/office/powerpoint/2010/main" val="2418132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A1FE-523A-EB75-A522-BE6AEC926772}"/>
              </a:ext>
            </a:extLst>
          </p:cNvPr>
          <p:cNvSpPr>
            <a:spLocks noGrp="1"/>
          </p:cNvSpPr>
          <p:nvPr>
            <p:ph type="title"/>
          </p:nvPr>
        </p:nvSpPr>
        <p:spPr/>
        <p:txBody>
          <a:bodyPr/>
          <a:lstStyle/>
          <a:p>
            <a:r>
              <a:rPr lang="en-US" dirty="0"/>
              <a:t>LIQUID-LIQUID EXTRACTION</a:t>
            </a:r>
            <a:endParaRPr lang="en-IN" dirty="0"/>
          </a:p>
        </p:txBody>
      </p:sp>
      <p:sp>
        <p:nvSpPr>
          <p:cNvPr id="5" name="Content Placeholder 4">
            <a:extLst>
              <a:ext uri="{FF2B5EF4-FFF2-40B4-BE49-F238E27FC236}">
                <a16:creationId xmlns:a16="http://schemas.microsoft.com/office/drawing/2014/main" id="{CF835B09-E17E-36E8-E910-9FAA296DB6C9}"/>
              </a:ext>
            </a:extLst>
          </p:cNvPr>
          <p:cNvSpPr>
            <a:spLocks noGrp="1"/>
          </p:cNvSpPr>
          <p:nvPr>
            <p:ph idx="1"/>
          </p:nvPr>
        </p:nvSpPr>
        <p:spPr/>
        <p:txBody>
          <a:bodyPr/>
          <a:lstStyle/>
          <a:p>
            <a:endParaRPr lang="en-IN" dirty="0"/>
          </a:p>
        </p:txBody>
      </p:sp>
      <p:sp>
        <p:nvSpPr>
          <p:cNvPr id="7" name="TextBox 6">
            <a:extLst>
              <a:ext uri="{FF2B5EF4-FFF2-40B4-BE49-F238E27FC236}">
                <a16:creationId xmlns:a16="http://schemas.microsoft.com/office/drawing/2014/main" id="{1A7F9B8D-3EFC-B875-0CA8-062139FD13BE}"/>
              </a:ext>
            </a:extLst>
          </p:cNvPr>
          <p:cNvSpPr txBox="1"/>
          <p:nvPr/>
        </p:nvSpPr>
        <p:spPr>
          <a:xfrm>
            <a:off x="5171556" y="5421868"/>
            <a:ext cx="6096000" cy="369332"/>
          </a:xfrm>
          <a:prstGeom prst="rect">
            <a:avLst/>
          </a:prstGeom>
          <a:noFill/>
        </p:spPr>
        <p:txBody>
          <a:bodyPr wrap="square">
            <a:spAutoFit/>
          </a:bodyPr>
          <a:lstStyle/>
          <a:p>
            <a:r>
              <a:rPr lang="en-US" dirty="0"/>
              <a:t>LLE trials</a:t>
            </a:r>
            <a:endParaRPr lang="en-IN" dirty="0"/>
          </a:p>
        </p:txBody>
      </p:sp>
      <p:pic>
        <p:nvPicPr>
          <p:cNvPr id="6" name="Picture 5">
            <a:extLst>
              <a:ext uri="{FF2B5EF4-FFF2-40B4-BE49-F238E27FC236}">
                <a16:creationId xmlns:a16="http://schemas.microsoft.com/office/drawing/2014/main" id="{6E2DDE2B-0A99-B3D5-4932-9E9D11FAB81F}"/>
              </a:ext>
            </a:extLst>
          </p:cNvPr>
          <p:cNvPicPr>
            <a:picLocks noChangeAspect="1"/>
          </p:cNvPicPr>
          <p:nvPr/>
        </p:nvPicPr>
        <p:blipFill>
          <a:blip r:embed="rId3"/>
          <a:stretch>
            <a:fillRect/>
          </a:stretch>
        </p:blipFill>
        <p:spPr>
          <a:xfrm>
            <a:off x="2362200" y="2096065"/>
            <a:ext cx="7299960" cy="2978856"/>
          </a:xfrm>
          <a:prstGeom prst="rect">
            <a:avLst/>
          </a:prstGeom>
        </p:spPr>
      </p:pic>
    </p:spTree>
    <p:extLst>
      <p:ext uri="{BB962C8B-B14F-4D97-AF65-F5344CB8AC3E}">
        <p14:creationId xmlns:p14="http://schemas.microsoft.com/office/powerpoint/2010/main" val="33780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6444608D-AA9A-49C8-FD6C-00D9DB8A61AF}"/>
              </a:ext>
            </a:extLst>
          </p:cNvPr>
          <p:cNvSpPr/>
          <p:nvPr/>
        </p:nvSpPr>
        <p:spPr>
          <a:xfrm>
            <a:off x="2405290" y="1366128"/>
            <a:ext cx="7080183" cy="1483301"/>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Freeform: Shape 5">
            <a:extLst>
              <a:ext uri="{FF2B5EF4-FFF2-40B4-BE49-F238E27FC236}">
                <a16:creationId xmlns:a16="http://schemas.microsoft.com/office/drawing/2014/main" id="{9BF81870-2B91-F270-B8B7-3C38F7865A58}"/>
              </a:ext>
            </a:extLst>
          </p:cNvPr>
          <p:cNvSpPr/>
          <p:nvPr/>
        </p:nvSpPr>
        <p:spPr>
          <a:xfrm rot="10800000">
            <a:off x="2405290" y="4137623"/>
            <a:ext cx="7080183" cy="1483301"/>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Rectangle 6">
            <a:extLst>
              <a:ext uri="{FF2B5EF4-FFF2-40B4-BE49-F238E27FC236}">
                <a16:creationId xmlns:a16="http://schemas.microsoft.com/office/drawing/2014/main" id="{911DECEC-22ED-1556-50CD-638E4E816ADB}"/>
              </a:ext>
            </a:extLst>
          </p:cNvPr>
          <p:cNvSpPr/>
          <p:nvPr/>
        </p:nvSpPr>
        <p:spPr>
          <a:xfrm rot="2735247">
            <a:off x="9431705" y="316859"/>
            <a:ext cx="107534" cy="2058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a:extLst>
              <a:ext uri="{FF2B5EF4-FFF2-40B4-BE49-F238E27FC236}">
                <a16:creationId xmlns:a16="http://schemas.microsoft.com/office/drawing/2014/main" id="{A90AC7EF-1E63-EB76-FCC9-E69CE5C13478}"/>
              </a:ext>
            </a:extLst>
          </p:cNvPr>
          <p:cNvSpPr/>
          <p:nvPr/>
        </p:nvSpPr>
        <p:spPr>
          <a:xfrm rot="2735247">
            <a:off x="10468759" y="-138970"/>
            <a:ext cx="107534" cy="205801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a:extLst>
              <a:ext uri="{FF2B5EF4-FFF2-40B4-BE49-F238E27FC236}">
                <a16:creationId xmlns:a16="http://schemas.microsoft.com/office/drawing/2014/main" id="{525A312A-F39D-B29B-23C1-31B87185D0C5}"/>
              </a:ext>
            </a:extLst>
          </p:cNvPr>
          <p:cNvSpPr/>
          <p:nvPr/>
        </p:nvSpPr>
        <p:spPr>
          <a:xfrm rot="2735247">
            <a:off x="2202324" y="4659080"/>
            <a:ext cx="107534" cy="2058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a:extLst>
              <a:ext uri="{FF2B5EF4-FFF2-40B4-BE49-F238E27FC236}">
                <a16:creationId xmlns:a16="http://schemas.microsoft.com/office/drawing/2014/main" id="{D8803FA5-C803-D2CD-B01F-6666C0ED8340}"/>
              </a:ext>
            </a:extLst>
          </p:cNvPr>
          <p:cNvSpPr/>
          <p:nvPr/>
        </p:nvSpPr>
        <p:spPr>
          <a:xfrm rot="2735247">
            <a:off x="1429657" y="4938955"/>
            <a:ext cx="107534" cy="205801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TextBox 11">
            <a:extLst>
              <a:ext uri="{FF2B5EF4-FFF2-40B4-BE49-F238E27FC236}">
                <a16:creationId xmlns:a16="http://schemas.microsoft.com/office/drawing/2014/main" id="{C9FE8505-D28F-7EA6-123C-12A4E7AD567B}"/>
              </a:ext>
            </a:extLst>
          </p:cNvPr>
          <p:cNvSpPr txBox="1"/>
          <p:nvPr/>
        </p:nvSpPr>
        <p:spPr>
          <a:xfrm>
            <a:off x="2919376" y="2375015"/>
            <a:ext cx="6052009" cy="2646878"/>
          </a:xfrm>
          <a:prstGeom prst="rect">
            <a:avLst/>
          </a:prstGeom>
          <a:noFill/>
        </p:spPr>
        <p:txBody>
          <a:bodyPr wrap="square" rtlCol="0">
            <a:spAutoFit/>
          </a:bodyPr>
          <a:lstStyle/>
          <a:p>
            <a:pPr algn="ctr"/>
            <a:r>
              <a:rPr lang="en-US" sz="4200" dirty="0">
                <a:latin typeface="Verdana" panose="020B0604030504040204" pitchFamily="34" charset="0"/>
                <a:ea typeface="Verdana" panose="020B0604030504040204" pitchFamily="34" charset="0"/>
                <a:cs typeface="Arial" panose="020B0604020202020204" pitchFamily="34" charset="0"/>
              </a:rPr>
              <a:t>SOP for Process Development in Flow Reactors</a:t>
            </a:r>
          </a:p>
          <a:p>
            <a:pPr algn="ctr"/>
            <a:endParaRPr lang="en-IN" sz="4000" dirty="0"/>
          </a:p>
        </p:txBody>
      </p:sp>
    </p:spTree>
    <p:extLst>
      <p:ext uri="{BB962C8B-B14F-4D97-AF65-F5344CB8AC3E}">
        <p14:creationId xmlns:p14="http://schemas.microsoft.com/office/powerpoint/2010/main" val="3140586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A1FE-523A-EB75-A522-BE6AEC926772}"/>
              </a:ext>
            </a:extLst>
          </p:cNvPr>
          <p:cNvSpPr>
            <a:spLocks noGrp="1"/>
          </p:cNvSpPr>
          <p:nvPr>
            <p:ph type="title"/>
          </p:nvPr>
        </p:nvSpPr>
        <p:spPr/>
        <p:txBody>
          <a:bodyPr/>
          <a:lstStyle/>
          <a:p>
            <a:r>
              <a:rPr lang="en-US" dirty="0"/>
              <a:t>Solid phase extraction</a:t>
            </a:r>
            <a:endParaRPr lang="en-IN" dirty="0"/>
          </a:p>
        </p:txBody>
      </p:sp>
      <p:sp>
        <p:nvSpPr>
          <p:cNvPr id="5" name="Content Placeholder 4">
            <a:extLst>
              <a:ext uri="{FF2B5EF4-FFF2-40B4-BE49-F238E27FC236}">
                <a16:creationId xmlns:a16="http://schemas.microsoft.com/office/drawing/2014/main" id="{CF835B09-E17E-36E8-E910-9FAA296DB6C9}"/>
              </a:ext>
            </a:extLst>
          </p:cNvPr>
          <p:cNvSpPr>
            <a:spLocks noGrp="1"/>
          </p:cNvSpPr>
          <p:nvPr>
            <p:ph idx="1"/>
          </p:nvPr>
        </p:nvSpPr>
        <p:spPr/>
        <p:txBody>
          <a:bodyPr/>
          <a:lstStyle/>
          <a:p>
            <a:endParaRPr lang="en-IN" dirty="0"/>
          </a:p>
        </p:txBody>
      </p:sp>
      <p:sp>
        <p:nvSpPr>
          <p:cNvPr id="7" name="TextBox 6">
            <a:extLst>
              <a:ext uri="{FF2B5EF4-FFF2-40B4-BE49-F238E27FC236}">
                <a16:creationId xmlns:a16="http://schemas.microsoft.com/office/drawing/2014/main" id="{1A7F9B8D-3EFC-B875-0CA8-062139FD13BE}"/>
              </a:ext>
            </a:extLst>
          </p:cNvPr>
          <p:cNvSpPr txBox="1"/>
          <p:nvPr/>
        </p:nvSpPr>
        <p:spPr>
          <a:xfrm>
            <a:off x="5171556" y="5421868"/>
            <a:ext cx="6096000" cy="369332"/>
          </a:xfrm>
          <a:prstGeom prst="rect">
            <a:avLst/>
          </a:prstGeom>
          <a:noFill/>
        </p:spPr>
        <p:txBody>
          <a:bodyPr wrap="square">
            <a:spAutoFit/>
          </a:bodyPr>
          <a:lstStyle/>
          <a:p>
            <a:r>
              <a:rPr lang="en-US" dirty="0"/>
              <a:t>SPE trials</a:t>
            </a:r>
            <a:endParaRPr lang="en-IN" dirty="0"/>
          </a:p>
        </p:txBody>
      </p:sp>
      <p:pic>
        <p:nvPicPr>
          <p:cNvPr id="3" name="Picture 2">
            <a:extLst>
              <a:ext uri="{FF2B5EF4-FFF2-40B4-BE49-F238E27FC236}">
                <a16:creationId xmlns:a16="http://schemas.microsoft.com/office/drawing/2014/main" id="{8E0B03CE-CD37-1617-E480-4112DAB6C2EF}"/>
              </a:ext>
            </a:extLst>
          </p:cNvPr>
          <p:cNvPicPr>
            <a:picLocks noChangeAspect="1"/>
          </p:cNvPicPr>
          <p:nvPr/>
        </p:nvPicPr>
        <p:blipFill>
          <a:blip r:embed="rId3"/>
          <a:stretch>
            <a:fillRect/>
          </a:stretch>
        </p:blipFill>
        <p:spPr>
          <a:xfrm>
            <a:off x="2788920" y="2096064"/>
            <a:ext cx="6096000" cy="3116016"/>
          </a:xfrm>
          <a:prstGeom prst="rect">
            <a:avLst/>
          </a:prstGeom>
        </p:spPr>
      </p:pic>
    </p:spTree>
    <p:extLst>
      <p:ext uri="{BB962C8B-B14F-4D97-AF65-F5344CB8AC3E}">
        <p14:creationId xmlns:p14="http://schemas.microsoft.com/office/powerpoint/2010/main" val="2151432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0E7B0-0AB2-B0EE-A059-30073E931802}"/>
              </a:ext>
            </a:extLst>
          </p:cNvPr>
          <p:cNvSpPr txBox="1"/>
          <p:nvPr/>
        </p:nvSpPr>
        <p:spPr>
          <a:xfrm>
            <a:off x="2579802" y="2111604"/>
            <a:ext cx="7032396" cy="1938992"/>
          </a:xfrm>
          <a:prstGeom prst="rect">
            <a:avLst/>
          </a:prstGeom>
          <a:noFill/>
        </p:spPr>
        <p:txBody>
          <a:bodyPr wrap="square" rtlCol="0">
            <a:spAutoFit/>
          </a:bodyPr>
          <a:lstStyle/>
          <a:p>
            <a:pPr algn="ctr"/>
            <a:r>
              <a:rPr lang="en-US" sz="4000" dirty="0">
                <a:latin typeface="Arial" panose="020B0604020202020204" pitchFamily="34" charset="0"/>
                <a:ea typeface="Verdana" panose="020B0604030504040204" pitchFamily="34" charset="0"/>
                <a:cs typeface="Arial" panose="020B0604020202020204" pitchFamily="34" charset="0"/>
              </a:rPr>
              <a:t>BATCH</a:t>
            </a:r>
          </a:p>
          <a:p>
            <a:pPr algn="ctr"/>
            <a:r>
              <a:rPr lang="en-US" sz="4000" dirty="0">
                <a:latin typeface="Arial" panose="020B0604020202020204" pitchFamily="34" charset="0"/>
                <a:ea typeface="Verdana" panose="020B0604030504040204" pitchFamily="34" charset="0"/>
                <a:cs typeface="Arial" panose="020B0604020202020204" pitchFamily="34" charset="0"/>
              </a:rPr>
              <a:t>VS</a:t>
            </a:r>
          </a:p>
          <a:p>
            <a:pPr algn="ctr"/>
            <a:r>
              <a:rPr lang="en-US" sz="4000" dirty="0">
                <a:latin typeface="Arial" panose="020B0604020202020204" pitchFamily="34" charset="0"/>
                <a:ea typeface="Verdana" panose="020B0604030504040204" pitchFamily="34" charset="0"/>
                <a:cs typeface="Arial" panose="020B0604020202020204" pitchFamily="34" charset="0"/>
              </a:rPr>
              <a:t>FLOW</a:t>
            </a:r>
            <a:endParaRPr lang="en-IN" sz="4000"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85447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B4C4D9-E40B-11C4-FFE3-EAC9A0916B09}"/>
              </a:ext>
            </a:extLst>
          </p:cNvPr>
          <p:cNvSpPr/>
          <p:nvPr/>
        </p:nvSpPr>
        <p:spPr>
          <a:xfrm>
            <a:off x="1388226" y="48743"/>
            <a:ext cx="2369127" cy="4772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E3F57D81-27D6-4592-7A27-D3F722AE23AF}"/>
              </a:ext>
            </a:extLst>
          </p:cNvPr>
          <p:cNvSpPr txBox="1"/>
          <p:nvPr/>
        </p:nvSpPr>
        <p:spPr>
          <a:xfrm>
            <a:off x="1482473" y="70304"/>
            <a:ext cx="2177934" cy="430887"/>
          </a:xfrm>
          <a:prstGeom prst="rect">
            <a:avLst/>
          </a:prstGeom>
          <a:noFill/>
        </p:spPr>
        <p:txBody>
          <a:bodyPr wrap="square" rtlCol="0">
            <a:spAutoFit/>
          </a:bodyPr>
          <a:lstStyle/>
          <a:p>
            <a:r>
              <a:rPr lang="en-US" sz="1100" dirty="0">
                <a:latin typeface="Bahnschrift SemiBold Condensed" panose="020B0502040204020203" pitchFamily="34" charset="0"/>
              </a:rPr>
              <a:t>Identify target reaction, collect literature on similar reactions.**</a:t>
            </a:r>
            <a:endParaRPr lang="en-IN" sz="1100" dirty="0">
              <a:latin typeface="Bahnschrift SemiBold Condensed" panose="020B0502040204020203" pitchFamily="34" charset="0"/>
            </a:endParaRPr>
          </a:p>
        </p:txBody>
      </p:sp>
      <p:grpSp>
        <p:nvGrpSpPr>
          <p:cNvPr id="10" name="Group 9">
            <a:extLst>
              <a:ext uri="{FF2B5EF4-FFF2-40B4-BE49-F238E27FC236}">
                <a16:creationId xmlns:a16="http://schemas.microsoft.com/office/drawing/2014/main" id="{D1DB6379-B531-BCE3-4AA4-548F10A9389B}"/>
              </a:ext>
            </a:extLst>
          </p:cNvPr>
          <p:cNvGrpSpPr/>
          <p:nvPr/>
        </p:nvGrpSpPr>
        <p:grpSpPr>
          <a:xfrm>
            <a:off x="1409048" y="732819"/>
            <a:ext cx="2251359" cy="652158"/>
            <a:chOff x="1388226" y="670143"/>
            <a:chExt cx="2369127" cy="769441"/>
          </a:xfrm>
        </p:grpSpPr>
        <p:sp>
          <p:nvSpPr>
            <p:cNvPr id="6" name="Rectangle: Rounded Corners 5">
              <a:extLst>
                <a:ext uri="{FF2B5EF4-FFF2-40B4-BE49-F238E27FC236}">
                  <a16:creationId xmlns:a16="http://schemas.microsoft.com/office/drawing/2014/main" id="{CC83B86A-1854-84CB-53CF-31AE827A0E1B}"/>
                </a:ext>
              </a:extLst>
            </p:cNvPr>
            <p:cNvSpPr/>
            <p:nvPr/>
          </p:nvSpPr>
          <p:spPr>
            <a:xfrm>
              <a:off x="1388226" y="670143"/>
              <a:ext cx="2369127" cy="7694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44CEE210-ABDA-B243-6274-E91E741C16A4}"/>
                </a:ext>
              </a:extLst>
            </p:cNvPr>
            <p:cNvSpPr txBox="1"/>
            <p:nvPr/>
          </p:nvSpPr>
          <p:spPr>
            <a:xfrm>
              <a:off x="1772694" y="920206"/>
              <a:ext cx="1811737" cy="261610"/>
            </a:xfrm>
            <a:prstGeom prst="rect">
              <a:avLst/>
            </a:prstGeom>
            <a:noFill/>
          </p:spPr>
          <p:txBody>
            <a:bodyPr wrap="square" rtlCol="0">
              <a:spAutoFit/>
            </a:bodyPr>
            <a:lstStyle/>
            <a:p>
              <a:r>
                <a:rPr lang="en-US" sz="1100" dirty="0">
                  <a:latin typeface="Bahnschrift SemiBold Condensed" panose="020B0502040204020203" pitchFamily="34" charset="0"/>
                </a:rPr>
                <a:t>Safety assessment for batch</a:t>
              </a:r>
            </a:p>
          </p:txBody>
        </p:sp>
      </p:grpSp>
      <p:cxnSp>
        <p:nvCxnSpPr>
          <p:cNvPr id="9" name="Straight Arrow Connector 8">
            <a:extLst>
              <a:ext uri="{FF2B5EF4-FFF2-40B4-BE49-F238E27FC236}">
                <a16:creationId xmlns:a16="http://schemas.microsoft.com/office/drawing/2014/main" id="{240E1CFA-62C2-3C18-DF18-B422728E784B}"/>
              </a:ext>
            </a:extLst>
          </p:cNvPr>
          <p:cNvCxnSpPr>
            <a:cxnSpLocks/>
          </p:cNvCxnSpPr>
          <p:nvPr/>
        </p:nvCxnSpPr>
        <p:spPr>
          <a:xfrm>
            <a:off x="3694755" y="1090597"/>
            <a:ext cx="4797971" cy="33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65BAE11-440E-F9D4-6B8E-448E26EE0D3C}"/>
              </a:ext>
            </a:extLst>
          </p:cNvPr>
          <p:cNvCxnSpPr>
            <a:cxnSpLocks/>
          </p:cNvCxnSpPr>
          <p:nvPr/>
        </p:nvCxnSpPr>
        <p:spPr>
          <a:xfrm>
            <a:off x="2559199" y="526109"/>
            <a:ext cx="0" cy="219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81CCD483-6254-C29A-5A6C-2A91EC96ED67}"/>
              </a:ext>
            </a:extLst>
          </p:cNvPr>
          <p:cNvGrpSpPr/>
          <p:nvPr/>
        </p:nvGrpSpPr>
        <p:grpSpPr>
          <a:xfrm>
            <a:off x="1402773" y="1763743"/>
            <a:ext cx="2369127" cy="782337"/>
            <a:chOff x="1388226" y="670143"/>
            <a:chExt cx="2369127" cy="782337"/>
          </a:xfrm>
        </p:grpSpPr>
        <p:sp>
          <p:nvSpPr>
            <p:cNvPr id="20" name="Rectangle: Rounded Corners 19">
              <a:extLst>
                <a:ext uri="{FF2B5EF4-FFF2-40B4-BE49-F238E27FC236}">
                  <a16:creationId xmlns:a16="http://schemas.microsoft.com/office/drawing/2014/main" id="{6ABF04B6-2BFD-0E19-0D8B-8CF0E12E431B}"/>
                </a:ext>
              </a:extLst>
            </p:cNvPr>
            <p:cNvSpPr/>
            <p:nvPr/>
          </p:nvSpPr>
          <p:spPr>
            <a:xfrm>
              <a:off x="1388226" y="670143"/>
              <a:ext cx="2369127" cy="7694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6E372885-92FD-E418-D784-0828B3A38F3A}"/>
                </a:ext>
              </a:extLst>
            </p:cNvPr>
            <p:cNvSpPr txBox="1"/>
            <p:nvPr/>
          </p:nvSpPr>
          <p:spPr>
            <a:xfrm>
              <a:off x="1579419" y="683039"/>
              <a:ext cx="2177934" cy="769441"/>
            </a:xfrm>
            <a:prstGeom prst="rect">
              <a:avLst/>
            </a:prstGeom>
            <a:noFill/>
          </p:spPr>
          <p:txBody>
            <a:bodyPr wrap="square" rtlCol="0">
              <a:spAutoFit/>
            </a:bodyPr>
            <a:lstStyle/>
            <a:p>
              <a:r>
                <a:rPr lang="en-US" sz="1100" dirty="0">
                  <a:latin typeface="Bahnschrift SemiBold Condensed" panose="020B0502040204020203" pitchFamily="34" charset="0"/>
                </a:rPr>
                <a:t>Does literature provide conditions that suit project’s needs in batch?</a:t>
              </a:r>
            </a:p>
            <a:p>
              <a:pPr marL="228600" indent="-228600">
                <a:buAutoNum type="arabicParenR"/>
              </a:pPr>
              <a:r>
                <a:rPr lang="en-US" sz="1100" dirty="0">
                  <a:latin typeface="Bahnschrift SemiBold Condensed" panose="020B0502040204020203" pitchFamily="34" charset="0"/>
                </a:rPr>
                <a:t>Yield 	3) Scale</a:t>
              </a:r>
            </a:p>
            <a:p>
              <a:pPr marL="228600" indent="-228600">
                <a:buAutoNum type="arabicParenR"/>
              </a:pPr>
              <a:r>
                <a:rPr lang="en-US" sz="1100" dirty="0">
                  <a:latin typeface="Bahnschrift SemiBold Condensed" panose="020B0502040204020203" pitchFamily="34" charset="0"/>
                </a:rPr>
                <a:t>Reaction time</a:t>
              </a:r>
              <a:endParaRPr lang="en-IN" sz="1100" dirty="0">
                <a:latin typeface="Bahnschrift SemiBold Condensed" panose="020B0502040204020203" pitchFamily="34" charset="0"/>
              </a:endParaRPr>
            </a:p>
          </p:txBody>
        </p:sp>
      </p:grpSp>
      <p:grpSp>
        <p:nvGrpSpPr>
          <p:cNvPr id="30" name="Group 29">
            <a:extLst>
              <a:ext uri="{FF2B5EF4-FFF2-40B4-BE49-F238E27FC236}">
                <a16:creationId xmlns:a16="http://schemas.microsoft.com/office/drawing/2014/main" id="{4439A57A-BDBE-EA97-9AF8-3AFB6E9C61E3}"/>
              </a:ext>
            </a:extLst>
          </p:cNvPr>
          <p:cNvGrpSpPr/>
          <p:nvPr/>
        </p:nvGrpSpPr>
        <p:grpSpPr>
          <a:xfrm>
            <a:off x="1388226" y="2755193"/>
            <a:ext cx="2369127" cy="751938"/>
            <a:chOff x="1388226" y="646796"/>
            <a:chExt cx="2369127" cy="1086529"/>
          </a:xfrm>
        </p:grpSpPr>
        <p:sp>
          <p:nvSpPr>
            <p:cNvPr id="31" name="Rectangle: Rounded Corners 30">
              <a:extLst>
                <a:ext uri="{FF2B5EF4-FFF2-40B4-BE49-F238E27FC236}">
                  <a16:creationId xmlns:a16="http://schemas.microsoft.com/office/drawing/2014/main" id="{72B39966-0CCA-8D7E-3479-CC06D1CD9876}"/>
                </a:ext>
              </a:extLst>
            </p:cNvPr>
            <p:cNvSpPr/>
            <p:nvPr/>
          </p:nvSpPr>
          <p:spPr>
            <a:xfrm>
              <a:off x="1388226" y="670143"/>
              <a:ext cx="2369127" cy="7694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TextBox 31">
              <a:extLst>
                <a:ext uri="{FF2B5EF4-FFF2-40B4-BE49-F238E27FC236}">
                  <a16:creationId xmlns:a16="http://schemas.microsoft.com/office/drawing/2014/main" id="{F1C68B84-FB68-3A89-0FCE-928C554031A7}"/>
                </a:ext>
              </a:extLst>
            </p:cNvPr>
            <p:cNvSpPr txBox="1"/>
            <p:nvPr/>
          </p:nvSpPr>
          <p:spPr>
            <a:xfrm>
              <a:off x="1498371" y="646796"/>
              <a:ext cx="2177934" cy="1086529"/>
            </a:xfrm>
            <a:prstGeom prst="rect">
              <a:avLst/>
            </a:prstGeom>
            <a:noFill/>
          </p:spPr>
          <p:txBody>
            <a:bodyPr wrap="square" rtlCol="0">
              <a:spAutoFit/>
            </a:bodyPr>
            <a:lstStyle/>
            <a:p>
              <a:r>
                <a:rPr lang="en-US" sz="1100" dirty="0">
                  <a:latin typeface="Bahnschrift SemiBold Condensed" panose="020B0502040204020203" pitchFamily="34" charset="0"/>
                </a:rPr>
                <a:t>Is the immediate goal to optimize discrete variables?(Solvent, Catalyst, Ligand, Reagents)</a:t>
              </a:r>
              <a:endParaRPr lang="en-IN" sz="1100" dirty="0">
                <a:latin typeface="Bahnschrift SemiBold Condensed" panose="020B0502040204020203" pitchFamily="34" charset="0"/>
              </a:endParaRPr>
            </a:p>
          </p:txBody>
        </p:sp>
      </p:grpSp>
      <p:cxnSp>
        <p:nvCxnSpPr>
          <p:cNvPr id="36" name="Straight Connector 35">
            <a:extLst>
              <a:ext uri="{FF2B5EF4-FFF2-40B4-BE49-F238E27FC236}">
                <a16:creationId xmlns:a16="http://schemas.microsoft.com/office/drawing/2014/main" id="{D7E6E661-42BF-7AA1-E64E-C502BCBCFFD9}"/>
              </a:ext>
            </a:extLst>
          </p:cNvPr>
          <p:cNvCxnSpPr>
            <a:stCxn id="20" idx="1"/>
          </p:cNvCxnSpPr>
          <p:nvPr/>
        </p:nvCxnSpPr>
        <p:spPr>
          <a:xfrm flipH="1" flipV="1">
            <a:off x="569422" y="2148463"/>
            <a:ext cx="83335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423949F-B72A-C7D9-63BC-402115C7821D}"/>
              </a:ext>
            </a:extLst>
          </p:cNvPr>
          <p:cNvCxnSpPr>
            <a:cxnSpLocks/>
          </p:cNvCxnSpPr>
          <p:nvPr/>
        </p:nvCxnSpPr>
        <p:spPr>
          <a:xfrm>
            <a:off x="569422" y="2148463"/>
            <a:ext cx="0" cy="3265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6A7E1AFD-C7A5-1484-3F01-6C5F91CC06AD}"/>
              </a:ext>
            </a:extLst>
          </p:cNvPr>
          <p:cNvCxnSpPr>
            <a:cxnSpLocks/>
          </p:cNvCxnSpPr>
          <p:nvPr/>
        </p:nvCxnSpPr>
        <p:spPr>
          <a:xfrm>
            <a:off x="2578555" y="2535411"/>
            <a:ext cx="1" cy="255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40F4F8A5-FB95-0944-C09F-6F0AB1653F0A}"/>
              </a:ext>
            </a:extLst>
          </p:cNvPr>
          <p:cNvSpPr/>
          <p:nvPr/>
        </p:nvSpPr>
        <p:spPr>
          <a:xfrm>
            <a:off x="2442379" y="4270613"/>
            <a:ext cx="675639" cy="4250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98" name="Group 97">
            <a:extLst>
              <a:ext uri="{FF2B5EF4-FFF2-40B4-BE49-F238E27FC236}">
                <a16:creationId xmlns:a16="http://schemas.microsoft.com/office/drawing/2014/main" id="{166771FB-87E3-3BF5-896C-2F78C1F82B63}"/>
              </a:ext>
            </a:extLst>
          </p:cNvPr>
          <p:cNvGrpSpPr/>
          <p:nvPr/>
        </p:nvGrpSpPr>
        <p:grpSpPr>
          <a:xfrm>
            <a:off x="2517177" y="3520531"/>
            <a:ext cx="6427368" cy="1161103"/>
            <a:chOff x="2223014" y="3676144"/>
            <a:chExt cx="6130574" cy="1116776"/>
          </a:xfrm>
        </p:grpSpPr>
        <p:grpSp>
          <p:nvGrpSpPr>
            <p:cNvPr id="8" name="Group 7">
              <a:extLst>
                <a:ext uri="{FF2B5EF4-FFF2-40B4-BE49-F238E27FC236}">
                  <a16:creationId xmlns:a16="http://schemas.microsoft.com/office/drawing/2014/main" id="{0B5072BC-CFBD-B3C1-2F8F-BED6537AF7DF}"/>
                </a:ext>
              </a:extLst>
            </p:cNvPr>
            <p:cNvGrpSpPr/>
            <p:nvPr/>
          </p:nvGrpSpPr>
          <p:grpSpPr>
            <a:xfrm>
              <a:off x="3757353" y="3676144"/>
              <a:ext cx="2369127" cy="338050"/>
              <a:chOff x="1388226" y="670143"/>
              <a:chExt cx="2369127" cy="769441"/>
            </a:xfrm>
          </p:grpSpPr>
          <p:sp>
            <p:nvSpPr>
              <p:cNvPr id="11" name="Rectangle: Rounded Corners 10">
                <a:extLst>
                  <a:ext uri="{FF2B5EF4-FFF2-40B4-BE49-F238E27FC236}">
                    <a16:creationId xmlns:a16="http://schemas.microsoft.com/office/drawing/2014/main" id="{78C564C2-9D22-E9F5-4833-C56391E5810E}"/>
                  </a:ext>
                </a:extLst>
              </p:cNvPr>
              <p:cNvSpPr/>
              <p:nvPr/>
            </p:nvSpPr>
            <p:spPr>
              <a:xfrm>
                <a:off x="1388226" y="670143"/>
                <a:ext cx="2369127" cy="7694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0A7AE316-CDC7-45A9-0472-52ADC08F7955}"/>
                  </a:ext>
                </a:extLst>
              </p:cNvPr>
              <p:cNvSpPr txBox="1"/>
              <p:nvPr/>
            </p:nvSpPr>
            <p:spPr>
              <a:xfrm>
                <a:off x="1483822" y="683037"/>
                <a:ext cx="2177934" cy="595455"/>
              </a:xfrm>
              <a:prstGeom prst="rect">
                <a:avLst/>
              </a:prstGeom>
              <a:noFill/>
            </p:spPr>
            <p:txBody>
              <a:bodyPr wrap="square" rtlCol="0">
                <a:spAutoFit/>
              </a:bodyPr>
              <a:lstStyle/>
              <a:p>
                <a:pPr algn="ctr"/>
                <a:r>
                  <a:rPr lang="en-US" sz="1100" dirty="0">
                    <a:latin typeface="Bahnschrift SemiBold Condensed" panose="020B0502040204020203" pitchFamily="34" charset="0"/>
                  </a:rPr>
                  <a:t>Type of multiphasic system</a:t>
                </a:r>
                <a:endParaRPr lang="en-IN" sz="1100" dirty="0">
                  <a:latin typeface="Bahnschrift SemiBold Condensed" panose="020B0502040204020203" pitchFamily="34" charset="0"/>
                </a:endParaRPr>
              </a:p>
            </p:txBody>
          </p:sp>
        </p:grpSp>
        <p:cxnSp>
          <p:nvCxnSpPr>
            <p:cNvPr id="29" name="Straight Arrow Connector 28">
              <a:extLst>
                <a:ext uri="{FF2B5EF4-FFF2-40B4-BE49-F238E27FC236}">
                  <a16:creationId xmlns:a16="http://schemas.microsoft.com/office/drawing/2014/main" id="{60092B63-B55B-9189-0192-609353B43FBB}"/>
                </a:ext>
              </a:extLst>
            </p:cNvPr>
            <p:cNvCxnSpPr>
              <a:cxnSpLocks/>
              <a:stCxn id="11" idx="2"/>
            </p:cNvCxnSpPr>
            <p:nvPr/>
          </p:nvCxnSpPr>
          <p:spPr>
            <a:xfrm flipH="1">
              <a:off x="4941916" y="4014194"/>
              <a:ext cx="1" cy="34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190901B-6A4A-2DC4-E99A-A93256E8A6A1}"/>
                </a:ext>
              </a:extLst>
            </p:cNvPr>
            <p:cNvCxnSpPr>
              <a:cxnSpLocks/>
            </p:cNvCxnSpPr>
            <p:nvPr/>
          </p:nvCxnSpPr>
          <p:spPr>
            <a:xfrm flipV="1">
              <a:off x="2502027" y="3845169"/>
              <a:ext cx="1255324" cy="10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38C4A50-B257-325F-16DE-5C87C70D4061}"/>
                </a:ext>
              </a:extLst>
            </p:cNvPr>
            <p:cNvCxnSpPr>
              <a:cxnSpLocks/>
            </p:cNvCxnSpPr>
            <p:nvPr/>
          </p:nvCxnSpPr>
          <p:spPr>
            <a:xfrm>
              <a:off x="2502027" y="3853669"/>
              <a:ext cx="0" cy="51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2845478-0B3F-86A5-8284-3B0AE5BB0725}"/>
                </a:ext>
              </a:extLst>
            </p:cNvPr>
            <p:cNvCxnSpPr>
              <a:cxnSpLocks/>
            </p:cNvCxnSpPr>
            <p:nvPr/>
          </p:nvCxnSpPr>
          <p:spPr>
            <a:xfrm>
              <a:off x="6126480" y="3834618"/>
              <a:ext cx="17882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AAB0205-244C-8F16-FA98-63D51D405B1F}"/>
                </a:ext>
              </a:extLst>
            </p:cNvPr>
            <p:cNvCxnSpPr>
              <a:cxnSpLocks/>
            </p:cNvCxnSpPr>
            <p:nvPr/>
          </p:nvCxnSpPr>
          <p:spPr>
            <a:xfrm>
              <a:off x="6364543" y="3845169"/>
              <a:ext cx="0" cy="51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31E6E36F-637B-ECC7-2434-4ED3348A8DA4}"/>
                </a:ext>
              </a:extLst>
            </p:cNvPr>
            <p:cNvSpPr/>
            <p:nvPr/>
          </p:nvSpPr>
          <p:spPr>
            <a:xfrm>
              <a:off x="6022449" y="4360683"/>
              <a:ext cx="675639" cy="4250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Rectangle: Rounded Corners 50">
              <a:extLst>
                <a:ext uri="{FF2B5EF4-FFF2-40B4-BE49-F238E27FC236}">
                  <a16:creationId xmlns:a16="http://schemas.microsoft.com/office/drawing/2014/main" id="{744176CA-1D8E-049A-A36F-9FE8791CCE42}"/>
                </a:ext>
              </a:extLst>
            </p:cNvPr>
            <p:cNvSpPr/>
            <p:nvPr/>
          </p:nvSpPr>
          <p:spPr>
            <a:xfrm>
              <a:off x="4604095" y="4348089"/>
              <a:ext cx="675639" cy="4250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TextBox 52">
              <a:extLst>
                <a:ext uri="{FF2B5EF4-FFF2-40B4-BE49-F238E27FC236}">
                  <a16:creationId xmlns:a16="http://schemas.microsoft.com/office/drawing/2014/main" id="{AD4B9F1E-F57B-A229-ACE9-FE627EB0E373}"/>
                </a:ext>
              </a:extLst>
            </p:cNvPr>
            <p:cNvSpPr txBox="1"/>
            <p:nvPr/>
          </p:nvSpPr>
          <p:spPr>
            <a:xfrm>
              <a:off x="6106423" y="4430152"/>
              <a:ext cx="600468" cy="261610"/>
            </a:xfrm>
            <a:prstGeom prst="rect">
              <a:avLst/>
            </a:prstGeom>
            <a:noFill/>
          </p:spPr>
          <p:txBody>
            <a:bodyPr wrap="square" rtlCol="0">
              <a:spAutoFit/>
            </a:bodyPr>
            <a:lstStyle/>
            <a:p>
              <a:r>
                <a:rPr lang="en-US" sz="1100" dirty="0">
                  <a:latin typeface="Bahnschrift SemiBold Condensed" panose="020B0502040204020203" pitchFamily="34" charset="0"/>
                </a:rPr>
                <a:t>SOL-LIQ</a:t>
              </a:r>
              <a:endParaRPr lang="en-IN" sz="1100" dirty="0">
                <a:latin typeface="Bahnschrift SemiBold Condensed" panose="020B0502040204020203" pitchFamily="34" charset="0"/>
              </a:endParaRPr>
            </a:p>
          </p:txBody>
        </p:sp>
        <p:sp>
          <p:nvSpPr>
            <p:cNvPr id="54" name="TextBox 53">
              <a:extLst>
                <a:ext uri="{FF2B5EF4-FFF2-40B4-BE49-F238E27FC236}">
                  <a16:creationId xmlns:a16="http://schemas.microsoft.com/office/drawing/2014/main" id="{FCC5779B-CD64-4561-B352-4509C13A7223}"/>
                </a:ext>
              </a:extLst>
            </p:cNvPr>
            <p:cNvSpPr txBox="1"/>
            <p:nvPr/>
          </p:nvSpPr>
          <p:spPr>
            <a:xfrm>
              <a:off x="4718457" y="4423990"/>
              <a:ext cx="633323" cy="261610"/>
            </a:xfrm>
            <a:prstGeom prst="rect">
              <a:avLst/>
            </a:prstGeom>
            <a:noFill/>
          </p:spPr>
          <p:txBody>
            <a:bodyPr wrap="square" rtlCol="0">
              <a:spAutoFit/>
            </a:bodyPr>
            <a:lstStyle/>
            <a:p>
              <a:r>
                <a:rPr lang="en-US" sz="1100" dirty="0">
                  <a:latin typeface="Bahnschrift SemiBold Condensed" panose="020B0502040204020203" pitchFamily="34" charset="0"/>
                </a:rPr>
                <a:t>LIQ-LIQ</a:t>
              </a:r>
              <a:endParaRPr lang="en-IN" sz="1100" dirty="0">
                <a:latin typeface="Bahnschrift SemiBold Condensed" panose="020B0502040204020203" pitchFamily="34" charset="0"/>
              </a:endParaRPr>
            </a:p>
          </p:txBody>
        </p:sp>
        <p:sp>
          <p:nvSpPr>
            <p:cNvPr id="55" name="TextBox 54">
              <a:extLst>
                <a:ext uri="{FF2B5EF4-FFF2-40B4-BE49-F238E27FC236}">
                  <a16:creationId xmlns:a16="http://schemas.microsoft.com/office/drawing/2014/main" id="{785A551C-E416-6819-1F07-76CCDA237D8A}"/>
                </a:ext>
              </a:extLst>
            </p:cNvPr>
            <p:cNvSpPr txBox="1"/>
            <p:nvPr/>
          </p:nvSpPr>
          <p:spPr>
            <a:xfrm>
              <a:off x="2223014" y="4443004"/>
              <a:ext cx="575338" cy="261610"/>
            </a:xfrm>
            <a:prstGeom prst="rect">
              <a:avLst/>
            </a:prstGeom>
            <a:noFill/>
          </p:spPr>
          <p:txBody>
            <a:bodyPr wrap="square" rtlCol="0">
              <a:spAutoFit/>
            </a:bodyPr>
            <a:lstStyle/>
            <a:p>
              <a:r>
                <a:rPr lang="en-US" sz="1100" dirty="0">
                  <a:latin typeface="Bahnschrift SemiBold Condensed" panose="020B0502040204020203" pitchFamily="34" charset="0"/>
                </a:rPr>
                <a:t>GAS-LIQ</a:t>
              </a:r>
              <a:endParaRPr lang="en-IN" sz="1100" dirty="0">
                <a:latin typeface="Bahnschrift SemiBold Condensed" panose="020B0502040204020203" pitchFamily="34" charset="0"/>
              </a:endParaRPr>
            </a:p>
          </p:txBody>
        </p:sp>
        <p:cxnSp>
          <p:nvCxnSpPr>
            <p:cNvPr id="83" name="Straight Arrow Connector 82">
              <a:extLst>
                <a:ext uri="{FF2B5EF4-FFF2-40B4-BE49-F238E27FC236}">
                  <a16:creationId xmlns:a16="http://schemas.microsoft.com/office/drawing/2014/main" id="{8489E980-6C5B-82C1-17CE-0E4DCA37A149}"/>
                </a:ext>
              </a:extLst>
            </p:cNvPr>
            <p:cNvCxnSpPr>
              <a:cxnSpLocks/>
            </p:cNvCxnSpPr>
            <p:nvPr/>
          </p:nvCxnSpPr>
          <p:spPr>
            <a:xfrm>
              <a:off x="7914707" y="3834618"/>
              <a:ext cx="0" cy="51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Rounded Corners 83">
              <a:extLst>
                <a:ext uri="{FF2B5EF4-FFF2-40B4-BE49-F238E27FC236}">
                  <a16:creationId xmlns:a16="http://schemas.microsoft.com/office/drawing/2014/main" id="{B5C8F20B-DF75-408A-6F73-E5CFB13D6A5E}"/>
                </a:ext>
              </a:extLst>
            </p:cNvPr>
            <p:cNvSpPr/>
            <p:nvPr/>
          </p:nvSpPr>
          <p:spPr>
            <a:xfrm>
              <a:off x="7576887" y="4348089"/>
              <a:ext cx="675639" cy="4250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5" name="TextBox 84">
              <a:extLst>
                <a:ext uri="{FF2B5EF4-FFF2-40B4-BE49-F238E27FC236}">
                  <a16:creationId xmlns:a16="http://schemas.microsoft.com/office/drawing/2014/main" id="{7B206E60-D0CD-B782-D2F3-2AFA89DF1F80}"/>
                </a:ext>
              </a:extLst>
            </p:cNvPr>
            <p:cNvSpPr txBox="1"/>
            <p:nvPr/>
          </p:nvSpPr>
          <p:spPr>
            <a:xfrm>
              <a:off x="7537433" y="4423990"/>
              <a:ext cx="816155" cy="261610"/>
            </a:xfrm>
            <a:prstGeom prst="rect">
              <a:avLst/>
            </a:prstGeom>
            <a:noFill/>
          </p:spPr>
          <p:txBody>
            <a:bodyPr wrap="square" rtlCol="0">
              <a:spAutoFit/>
            </a:bodyPr>
            <a:lstStyle/>
            <a:p>
              <a:r>
                <a:rPr lang="en-US" sz="1100" dirty="0">
                  <a:latin typeface="Bahnschrift SemiBold Condensed" panose="020B0502040204020203" pitchFamily="34" charset="0"/>
                </a:rPr>
                <a:t>SOL-LIQ-GAS</a:t>
              </a:r>
              <a:endParaRPr lang="en-IN" sz="1100" dirty="0">
                <a:latin typeface="Bahnschrift SemiBold Condensed" panose="020B0502040204020203" pitchFamily="34" charset="0"/>
              </a:endParaRPr>
            </a:p>
          </p:txBody>
        </p:sp>
        <p:sp>
          <p:nvSpPr>
            <p:cNvPr id="3" name="Rectangle: Rounded Corners 2">
              <a:extLst>
                <a:ext uri="{FF2B5EF4-FFF2-40B4-BE49-F238E27FC236}">
                  <a16:creationId xmlns:a16="http://schemas.microsoft.com/office/drawing/2014/main" id="{0605735D-B1BB-2C95-93D9-BEBFE7ECBECA}"/>
                </a:ext>
              </a:extLst>
            </p:cNvPr>
            <p:cNvSpPr/>
            <p:nvPr/>
          </p:nvSpPr>
          <p:spPr>
            <a:xfrm>
              <a:off x="3117699" y="4367917"/>
              <a:ext cx="675639" cy="4250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4" name="Straight Arrow Connector 13">
              <a:extLst>
                <a:ext uri="{FF2B5EF4-FFF2-40B4-BE49-F238E27FC236}">
                  <a16:creationId xmlns:a16="http://schemas.microsoft.com/office/drawing/2014/main" id="{835E85A7-5D3B-87DD-A29B-33F119DBF874}"/>
                </a:ext>
              </a:extLst>
            </p:cNvPr>
            <p:cNvCxnSpPr>
              <a:cxnSpLocks/>
            </p:cNvCxnSpPr>
            <p:nvPr/>
          </p:nvCxnSpPr>
          <p:spPr>
            <a:xfrm>
              <a:off x="3437409" y="3853669"/>
              <a:ext cx="0" cy="51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C249AFD-7371-02F6-7F47-4380CA043EB3}"/>
                </a:ext>
              </a:extLst>
            </p:cNvPr>
            <p:cNvSpPr txBox="1"/>
            <p:nvPr/>
          </p:nvSpPr>
          <p:spPr>
            <a:xfrm>
              <a:off x="3156716" y="4439559"/>
              <a:ext cx="816155" cy="261610"/>
            </a:xfrm>
            <a:prstGeom prst="rect">
              <a:avLst/>
            </a:prstGeom>
            <a:noFill/>
          </p:spPr>
          <p:txBody>
            <a:bodyPr wrap="square" rtlCol="0">
              <a:spAutoFit/>
            </a:bodyPr>
            <a:lstStyle/>
            <a:p>
              <a:r>
                <a:rPr lang="en-US" sz="1100" dirty="0">
                  <a:latin typeface="Bahnschrift SemiBold Condensed" panose="020B0502040204020203" pitchFamily="34" charset="0"/>
                </a:rPr>
                <a:t>SOL-GAS</a:t>
              </a:r>
              <a:endParaRPr lang="en-IN" sz="1100" dirty="0">
                <a:latin typeface="Bahnschrift SemiBold Condensed" panose="020B0502040204020203" pitchFamily="34" charset="0"/>
              </a:endParaRPr>
            </a:p>
          </p:txBody>
        </p:sp>
      </p:grpSp>
      <p:sp>
        <p:nvSpPr>
          <p:cNvPr id="17" name="TextBox 16">
            <a:extLst>
              <a:ext uri="{FF2B5EF4-FFF2-40B4-BE49-F238E27FC236}">
                <a16:creationId xmlns:a16="http://schemas.microsoft.com/office/drawing/2014/main" id="{D09D3BF0-6A21-BCA6-AC92-7D002587D54B}"/>
              </a:ext>
            </a:extLst>
          </p:cNvPr>
          <p:cNvSpPr txBox="1"/>
          <p:nvPr/>
        </p:nvSpPr>
        <p:spPr>
          <a:xfrm>
            <a:off x="4836448" y="989441"/>
            <a:ext cx="1113355" cy="307777"/>
          </a:xfrm>
          <a:prstGeom prst="rect">
            <a:avLst/>
          </a:prstGeom>
          <a:noFill/>
        </p:spPr>
        <p:txBody>
          <a:bodyPr wrap="square" rtlCol="0">
            <a:spAutoFit/>
          </a:bodyPr>
          <a:lstStyle/>
          <a:p>
            <a:r>
              <a:rPr lang="en-US" sz="1400" b="1" dirty="0"/>
              <a:t>NOT SAFE</a:t>
            </a:r>
            <a:endParaRPr lang="en-IN" sz="1400" b="1" dirty="0"/>
          </a:p>
        </p:txBody>
      </p:sp>
      <p:sp>
        <p:nvSpPr>
          <p:cNvPr id="22" name="TextBox 21">
            <a:extLst>
              <a:ext uri="{FF2B5EF4-FFF2-40B4-BE49-F238E27FC236}">
                <a16:creationId xmlns:a16="http://schemas.microsoft.com/office/drawing/2014/main" id="{8A348558-DD97-70DA-C36E-166BE96C4571}"/>
              </a:ext>
            </a:extLst>
          </p:cNvPr>
          <p:cNvSpPr txBox="1"/>
          <p:nvPr/>
        </p:nvSpPr>
        <p:spPr>
          <a:xfrm>
            <a:off x="2202491" y="1397873"/>
            <a:ext cx="928180" cy="307777"/>
          </a:xfrm>
          <a:prstGeom prst="rect">
            <a:avLst/>
          </a:prstGeom>
          <a:noFill/>
        </p:spPr>
        <p:txBody>
          <a:bodyPr wrap="square" rtlCol="0">
            <a:spAutoFit/>
          </a:bodyPr>
          <a:lstStyle/>
          <a:p>
            <a:r>
              <a:rPr lang="en-US" sz="1400" b="1" dirty="0"/>
              <a:t>SAFE</a:t>
            </a:r>
            <a:endParaRPr lang="en-IN" sz="1400" b="1" dirty="0"/>
          </a:p>
        </p:txBody>
      </p:sp>
      <p:sp>
        <p:nvSpPr>
          <p:cNvPr id="25" name="TextBox 24">
            <a:extLst>
              <a:ext uri="{FF2B5EF4-FFF2-40B4-BE49-F238E27FC236}">
                <a16:creationId xmlns:a16="http://schemas.microsoft.com/office/drawing/2014/main" id="{BD6A97B4-B98C-684D-8D6B-DD7F711B5DC2}"/>
              </a:ext>
            </a:extLst>
          </p:cNvPr>
          <p:cNvSpPr txBox="1"/>
          <p:nvPr/>
        </p:nvSpPr>
        <p:spPr>
          <a:xfrm>
            <a:off x="2389980" y="2481133"/>
            <a:ext cx="839437" cy="307777"/>
          </a:xfrm>
          <a:prstGeom prst="rect">
            <a:avLst/>
          </a:prstGeom>
          <a:noFill/>
        </p:spPr>
        <p:txBody>
          <a:bodyPr wrap="square" rtlCol="0">
            <a:spAutoFit/>
          </a:bodyPr>
          <a:lstStyle/>
          <a:p>
            <a:r>
              <a:rPr lang="en-US" sz="1400" b="1" dirty="0"/>
              <a:t>NO</a:t>
            </a:r>
            <a:endParaRPr lang="en-IN" sz="1400" b="1" dirty="0"/>
          </a:p>
        </p:txBody>
      </p:sp>
      <p:sp>
        <p:nvSpPr>
          <p:cNvPr id="26" name="TextBox 25">
            <a:extLst>
              <a:ext uri="{FF2B5EF4-FFF2-40B4-BE49-F238E27FC236}">
                <a16:creationId xmlns:a16="http://schemas.microsoft.com/office/drawing/2014/main" id="{F5A01E16-59B8-32B2-45F5-1372D00603F6}"/>
              </a:ext>
            </a:extLst>
          </p:cNvPr>
          <p:cNvSpPr txBox="1"/>
          <p:nvPr/>
        </p:nvSpPr>
        <p:spPr>
          <a:xfrm>
            <a:off x="367220" y="3359922"/>
            <a:ext cx="928180" cy="307777"/>
          </a:xfrm>
          <a:prstGeom prst="rect">
            <a:avLst/>
          </a:prstGeom>
          <a:noFill/>
        </p:spPr>
        <p:txBody>
          <a:bodyPr wrap="square" rtlCol="0">
            <a:spAutoFit/>
          </a:bodyPr>
          <a:lstStyle/>
          <a:p>
            <a:r>
              <a:rPr lang="en-US" sz="1400" b="1" dirty="0"/>
              <a:t>YES</a:t>
            </a:r>
            <a:endParaRPr lang="en-IN" sz="1400" b="1" dirty="0"/>
          </a:p>
        </p:txBody>
      </p:sp>
      <p:cxnSp>
        <p:nvCxnSpPr>
          <p:cNvPr id="28" name="Straight Arrow Connector 27">
            <a:extLst>
              <a:ext uri="{FF2B5EF4-FFF2-40B4-BE49-F238E27FC236}">
                <a16:creationId xmlns:a16="http://schemas.microsoft.com/office/drawing/2014/main" id="{7331384D-4541-AAD7-A22A-2E27BEEF1133}"/>
              </a:ext>
            </a:extLst>
          </p:cNvPr>
          <p:cNvCxnSpPr>
            <a:cxnSpLocks/>
            <a:stCxn id="31" idx="1"/>
          </p:cNvCxnSpPr>
          <p:nvPr/>
        </p:nvCxnSpPr>
        <p:spPr>
          <a:xfrm flipH="1">
            <a:off x="866785" y="3037598"/>
            <a:ext cx="521441" cy="2376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2566FED-FFBB-AB36-1BCD-D8E96C3A900A}"/>
              </a:ext>
            </a:extLst>
          </p:cNvPr>
          <p:cNvSpPr txBox="1"/>
          <p:nvPr/>
        </p:nvSpPr>
        <p:spPr>
          <a:xfrm>
            <a:off x="976496" y="3553750"/>
            <a:ext cx="928180" cy="307777"/>
          </a:xfrm>
          <a:prstGeom prst="rect">
            <a:avLst/>
          </a:prstGeom>
          <a:noFill/>
        </p:spPr>
        <p:txBody>
          <a:bodyPr wrap="square" rtlCol="0">
            <a:spAutoFit/>
          </a:bodyPr>
          <a:lstStyle/>
          <a:p>
            <a:r>
              <a:rPr lang="en-US" sz="1400" b="1" dirty="0"/>
              <a:t>YES</a:t>
            </a:r>
            <a:endParaRPr lang="en-IN" sz="1400" b="1" dirty="0"/>
          </a:p>
        </p:txBody>
      </p:sp>
      <p:pic>
        <p:nvPicPr>
          <p:cNvPr id="104" name="Picture 103">
            <a:extLst>
              <a:ext uri="{FF2B5EF4-FFF2-40B4-BE49-F238E27FC236}">
                <a16:creationId xmlns:a16="http://schemas.microsoft.com/office/drawing/2014/main" id="{1824F93F-7049-C7E1-A79E-2C23D1957E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6733" y="80709"/>
            <a:ext cx="3556648" cy="1662430"/>
          </a:xfrm>
          <a:prstGeom prst="rect">
            <a:avLst/>
          </a:prstGeom>
          <a:noFill/>
          <a:ln>
            <a:noFill/>
          </a:ln>
        </p:spPr>
      </p:pic>
      <p:grpSp>
        <p:nvGrpSpPr>
          <p:cNvPr id="107" name="Group 106">
            <a:extLst>
              <a:ext uri="{FF2B5EF4-FFF2-40B4-BE49-F238E27FC236}">
                <a16:creationId xmlns:a16="http://schemas.microsoft.com/office/drawing/2014/main" id="{17166319-3649-6D93-0E6A-C437F8B01D66}"/>
              </a:ext>
            </a:extLst>
          </p:cNvPr>
          <p:cNvGrpSpPr/>
          <p:nvPr/>
        </p:nvGrpSpPr>
        <p:grpSpPr>
          <a:xfrm>
            <a:off x="381958" y="5472822"/>
            <a:ext cx="956437" cy="1368245"/>
            <a:chOff x="229558" y="5320422"/>
            <a:chExt cx="956437" cy="1368245"/>
          </a:xfrm>
        </p:grpSpPr>
        <p:sp>
          <p:nvSpPr>
            <p:cNvPr id="109" name="Rectangle 108">
              <a:extLst>
                <a:ext uri="{FF2B5EF4-FFF2-40B4-BE49-F238E27FC236}">
                  <a16:creationId xmlns:a16="http://schemas.microsoft.com/office/drawing/2014/main" id="{B4B689F1-4CA6-8048-DF97-FB1062E44342}"/>
                </a:ext>
              </a:extLst>
            </p:cNvPr>
            <p:cNvSpPr/>
            <p:nvPr/>
          </p:nvSpPr>
          <p:spPr>
            <a:xfrm>
              <a:off x="229558" y="5503015"/>
              <a:ext cx="956437" cy="11856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11" name="Straight Connector 110">
              <a:extLst>
                <a:ext uri="{FF2B5EF4-FFF2-40B4-BE49-F238E27FC236}">
                  <a16:creationId xmlns:a16="http://schemas.microsoft.com/office/drawing/2014/main" id="{47493E03-1030-5BA3-5E7A-4649213C3E1A}"/>
                </a:ext>
              </a:extLst>
            </p:cNvPr>
            <p:cNvCxnSpPr/>
            <p:nvPr/>
          </p:nvCxnSpPr>
          <p:spPr>
            <a:xfrm>
              <a:off x="693099" y="5320422"/>
              <a:ext cx="6586" cy="1041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A1E537F1-4447-6CA2-22A8-04758B75B1AA}"/>
                </a:ext>
              </a:extLst>
            </p:cNvPr>
            <p:cNvSpPr/>
            <p:nvPr/>
          </p:nvSpPr>
          <p:spPr>
            <a:xfrm>
              <a:off x="700736" y="6302230"/>
              <a:ext cx="331287" cy="147576"/>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5" name="Oval 114">
              <a:extLst>
                <a:ext uri="{FF2B5EF4-FFF2-40B4-BE49-F238E27FC236}">
                  <a16:creationId xmlns:a16="http://schemas.microsoft.com/office/drawing/2014/main" id="{21D34DDD-368A-3AA5-2618-53F50ABF4A4D}"/>
                </a:ext>
              </a:extLst>
            </p:cNvPr>
            <p:cNvSpPr/>
            <p:nvPr/>
          </p:nvSpPr>
          <p:spPr>
            <a:xfrm>
              <a:off x="386890" y="6302230"/>
              <a:ext cx="331287" cy="147576"/>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33" name="Straight Arrow Connector 32">
            <a:extLst>
              <a:ext uri="{FF2B5EF4-FFF2-40B4-BE49-F238E27FC236}">
                <a16:creationId xmlns:a16="http://schemas.microsoft.com/office/drawing/2014/main" id="{028F7B9A-69DA-AEBE-5A44-7F6BAC07A6C4}"/>
              </a:ext>
            </a:extLst>
          </p:cNvPr>
          <p:cNvCxnSpPr>
            <a:cxnSpLocks/>
            <a:stCxn id="6" idx="2"/>
          </p:cNvCxnSpPr>
          <p:nvPr/>
        </p:nvCxnSpPr>
        <p:spPr>
          <a:xfrm flipH="1">
            <a:off x="2534727" y="1384977"/>
            <a:ext cx="1" cy="400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9B71492-4722-849D-15A0-753A2DE3616B}"/>
              </a:ext>
            </a:extLst>
          </p:cNvPr>
          <p:cNvCxnSpPr>
            <a:stCxn id="31" idx="3"/>
          </p:cNvCxnSpPr>
          <p:nvPr/>
        </p:nvCxnSpPr>
        <p:spPr>
          <a:xfrm>
            <a:off x="3757353" y="3037598"/>
            <a:ext cx="1610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62ED9F5-4BE0-E68D-D1B7-DDD7AA09AA48}"/>
              </a:ext>
            </a:extLst>
          </p:cNvPr>
          <p:cNvCxnSpPr>
            <a:endCxn id="13" idx="0"/>
          </p:cNvCxnSpPr>
          <p:nvPr/>
        </p:nvCxnSpPr>
        <p:spPr>
          <a:xfrm>
            <a:off x="5367705" y="3037598"/>
            <a:ext cx="2" cy="488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48BC7CDA-17BD-447C-930C-666D2D548F74}"/>
              </a:ext>
            </a:extLst>
          </p:cNvPr>
          <p:cNvSpPr txBox="1"/>
          <p:nvPr/>
        </p:nvSpPr>
        <p:spPr>
          <a:xfrm>
            <a:off x="4277236" y="2883709"/>
            <a:ext cx="928180" cy="307777"/>
          </a:xfrm>
          <a:prstGeom prst="rect">
            <a:avLst/>
          </a:prstGeom>
          <a:noFill/>
        </p:spPr>
        <p:txBody>
          <a:bodyPr wrap="square" rtlCol="0">
            <a:spAutoFit/>
          </a:bodyPr>
          <a:lstStyle/>
          <a:p>
            <a:r>
              <a:rPr lang="en-US" sz="1400" b="1" dirty="0"/>
              <a:t>NO</a:t>
            </a:r>
            <a:endParaRPr lang="en-IN" sz="1400" b="1" dirty="0"/>
          </a:p>
        </p:txBody>
      </p:sp>
      <p:grpSp>
        <p:nvGrpSpPr>
          <p:cNvPr id="101" name="Group 100">
            <a:extLst>
              <a:ext uri="{FF2B5EF4-FFF2-40B4-BE49-F238E27FC236}">
                <a16:creationId xmlns:a16="http://schemas.microsoft.com/office/drawing/2014/main" id="{D7A9D449-080A-EEC4-4C50-BC56544D29C9}"/>
              </a:ext>
            </a:extLst>
          </p:cNvPr>
          <p:cNvGrpSpPr/>
          <p:nvPr/>
        </p:nvGrpSpPr>
        <p:grpSpPr>
          <a:xfrm>
            <a:off x="2342915" y="4904666"/>
            <a:ext cx="7145087" cy="420992"/>
            <a:chOff x="4025471" y="5286375"/>
            <a:chExt cx="1924332" cy="576807"/>
          </a:xfrm>
        </p:grpSpPr>
        <p:sp>
          <p:nvSpPr>
            <p:cNvPr id="99" name="Rectangle: Rounded Corners 98">
              <a:extLst>
                <a:ext uri="{FF2B5EF4-FFF2-40B4-BE49-F238E27FC236}">
                  <a16:creationId xmlns:a16="http://schemas.microsoft.com/office/drawing/2014/main" id="{64ED3055-84DB-24D0-3729-F0567A098A10}"/>
                </a:ext>
              </a:extLst>
            </p:cNvPr>
            <p:cNvSpPr/>
            <p:nvPr/>
          </p:nvSpPr>
          <p:spPr>
            <a:xfrm>
              <a:off x="4025471" y="5286375"/>
              <a:ext cx="1841929" cy="576807"/>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0" name="TextBox 99">
              <a:extLst>
                <a:ext uri="{FF2B5EF4-FFF2-40B4-BE49-F238E27FC236}">
                  <a16:creationId xmlns:a16="http://schemas.microsoft.com/office/drawing/2014/main" id="{52A223EF-3FFB-3D67-235F-B94ED711F69F}"/>
                </a:ext>
              </a:extLst>
            </p:cNvPr>
            <p:cNvSpPr txBox="1"/>
            <p:nvPr/>
          </p:nvSpPr>
          <p:spPr>
            <a:xfrm>
              <a:off x="4025472" y="5336516"/>
              <a:ext cx="1924331" cy="358436"/>
            </a:xfrm>
            <a:prstGeom prst="rect">
              <a:avLst/>
            </a:prstGeom>
            <a:noFill/>
          </p:spPr>
          <p:txBody>
            <a:bodyPr wrap="square" rtlCol="0">
              <a:spAutoFit/>
            </a:bodyPr>
            <a:lstStyle/>
            <a:p>
              <a:pPr algn="ctr"/>
              <a:r>
                <a:rPr lang="en-US" sz="1100" dirty="0">
                  <a:latin typeface="Bahnschrift Condensed" panose="020B0502040204020203" pitchFamily="34" charset="0"/>
                </a:rPr>
                <a:t>Does a precipitate drive equilibrium in the desired direction?</a:t>
              </a:r>
              <a:endParaRPr lang="en-IN" sz="1100" dirty="0">
                <a:latin typeface="Bahnschrift Condensed" panose="020B0502040204020203" pitchFamily="34" charset="0"/>
              </a:endParaRPr>
            </a:p>
          </p:txBody>
        </p:sp>
      </p:grpSp>
      <p:cxnSp>
        <p:nvCxnSpPr>
          <p:cNvPr id="117" name="Straight Arrow Connector 116">
            <a:extLst>
              <a:ext uri="{FF2B5EF4-FFF2-40B4-BE49-F238E27FC236}">
                <a16:creationId xmlns:a16="http://schemas.microsoft.com/office/drawing/2014/main" id="{18115218-FDCC-D2A9-A851-5B9145CE2BC4}"/>
              </a:ext>
            </a:extLst>
          </p:cNvPr>
          <p:cNvCxnSpPr>
            <a:cxnSpLocks/>
            <a:stCxn id="48" idx="2"/>
          </p:cNvCxnSpPr>
          <p:nvPr/>
        </p:nvCxnSpPr>
        <p:spPr>
          <a:xfrm>
            <a:off x="2780199" y="4695616"/>
            <a:ext cx="0" cy="212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2B58508-2B92-8DC8-C8DE-C9851D4D0A68}"/>
              </a:ext>
            </a:extLst>
          </p:cNvPr>
          <p:cNvCxnSpPr>
            <a:cxnSpLocks/>
          </p:cNvCxnSpPr>
          <p:nvPr/>
        </p:nvCxnSpPr>
        <p:spPr>
          <a:xfrm>
            <a:off x="3787308" y="4703166"/>
            <a:ext cx="0" cy="197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222DC2D-95E0-309E-E6AB-2B9C04DD0E1F}"/>
              </a:ext>
            </a:extLst>
          </p:cNvPr>
          <p:cNvCxnSpPr>
            <a:cxnSpLocks/>
            <a:stCxn id="100" idx="1"/>
          </p:cNvCxnSpPr>
          <p:nvPr/>
        </p:nvCxnSpPr>
        <p:spPr>
          <a:xfrm flipH="1">
            <a:off x="1127505" y="5072067"/>
            <a:ext cx="1215414" cy="495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AFAA4C1-320A-D668-016D-753A7A4472D0}"/>
              </a:ext>
            </a:extLst>
          </p:cNvPr>
          <p:cNvCxnSpPr>
            <a:cxnSpLocks/>
          </p:cNvCxnSpPr>
          <p:nvPr/>
        </p:nvCxnSpPr>
        <p:spPr>
          <a:xfrm>
            <a:off x="2780198" y="5325658"/>
            <a:ext cx="0" cy="1379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A26C61A-7AF5-AEFE-8735-7AA71C704071}"/>
              </a:ext>
            </a:extLst>
          </p:cNvPr>
          <p:cNvCxnSpPr>
            <a:cxnSpLocks/>
          </p:cNvCxnSpPr>
          <p:nvPr/>
        </p:nvCxnSpPr>
        <p:spPr>
          <a:xfrm>
            <a:off x="2780198" y="6705600"/>
            <a:ext cx="87736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9BECF27-96A4-6312-7091-E8F70997FEA9}"/>
              </a:ext>
            </a:extLst>
          </p:cNvPr>
          <p:cNvCxnSpPr/>
          <p:nvPr/>
        </p:nvCxnSpPr>
        <p:spPr>
          <a:xfrm flipV="1">
            <a:off x="11553825" y="1705650"/>
            <a:ext cx="0" cy="499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1695AADD-6640-E68A-3D31-4950C5A01C85}"/>
              </a:ext>
            </a:extLst>
          </p:cNvPr>
          <p:cNvSpPr txBox="1"/>
          <p:nvPr/>
        </p:nvSpPr>
        <p:spPr>
          <a:xfrm>
            <a:off x="3567320" y="5896453"/>
            <a:ext cx="928180" cy="307777"/>
          </a:xfrm>
          <a:prstGeom prst="rect">
            <a:avLst/>
          </a:prstGeom>
          <a:noFill/>
        </p:spPr>
        <p:txBody>
          <a:bodyPr wrap="square" rtlCol="0">
            <a:spAutoFit/>
          </a:bodyPr>
          <a:lstStyle/>
          <a:p>
            <a:r>
              <a:rPr lang="en-US" sz="1400" b="1" dirty="0"/>
              <a:t>NO</a:t>
            </a:r>
            <a:endParaRPr lang="en-IN" sz="1400" b="1" dirty="0"/>
          </a:p>
        </p:txBody>
      </p:sp>
      <p:sp>
        <p:nvSpPr>
          <p:cNvPr id="139" name="TextBox 138">
            <a:extLst>
              <a:ext uri="{FF2B5EF4-FFF2-40B4-BE49-F238E27FC236}">
                <a16:creationId xmlns:a16="http://schemas.microsoft.com/office/drawing/2014/main" id="{5283A456-358A-887B-BB28-075ACD7D541A}"/>
              </a:ext>
            </a:extLst>
          </p:cNvPr>
          <p:cNvSpPr txBox="1"/>
          <p:nvPr/>
        </p:nvSpPr>
        <p:spPr>
          <a:xfrm>
            <a:off x="6176600" y="5880502"/>
            <a:ext cx="928180" cy="307777"/>
          </a:xfrm>
          <a:prstGeom prst="rect">
            <a:avLst/>
          </a:prstGeom>
          <a:noFill/>
        </p:spPr>
        <p:txBody>
          <a:bodyPr wrap="square" rtlCol="0">
            <a:spAutoFit/>
          </a:bodyPr>
          <a:lstStyle/>
          <a:p>
            <a:r>
              <a:rPr lang="en-US" sz="1400" b="1" dirty="0"/>
              <a:t>YES</a:t>
            </a:r>
            <a:endParaRPr lang="en-IN" sz="1400" b="1" dirty="0"/>
          </a:p>
        </p:txBody>
      </p:sp>
      <p:cxnSp>
        <p:nvCxnSpPr>
          <p:cNvPr id="147" name="Straight Connector 146">
            <a:extLst>
              <a:ext uri="{FF2B5EF4-FFF2-40B4-BE49-F238E27FC236}">
                <a16:creationId xmlns:a16="http://schemas.microsoft.com/office/drawing/2014/main" id="{F603435A-7F9E-EF04-AF48-30377C75028C}"/>
              </a:ext>
            </a:extLst>
          </p:cNvPr>
          <p:cNvCxnSpPr>
            <a:cxnSpLocks/>
          </p:cNvCxnSpPr>
          <p:nvPr/>
        </p:nvCxnSpPr>
        <p:spPr>
          <a:xfrm>
            <a:off x="3812240" y="5325658"/>
            <a:ext cx="0" cy="1379942"/>
          </a:xfrm>
          <a:prstGeom prst="line">
            <a:avLst/>
          </a:prstGeom>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BD637A60-961B-D89E-983E-55DEB4D320CA}"/>
              </a:ext>
            </a:extLst>
          </p:cNvPr>
          <p:cNvSpPr txBox="1"/>
          <p:nvPr/>
        </p:nvSpPr>
        <p:spPr>
          <a:xfrm>
            <a:off x="2578555" y="5896452"/>
            <a:ext cx="928180" cy="307777"/>
          </a:xfrm>
          <a:prstGeom prst="rect">
            <a:avLst/>
          </a:prstGeom>
          <a:noFill/>
        </p:spPr>
        <p:txBody>
          <a:bodyPr wrap="square" rtlCol="0">
            <a:spAutoFit/>
          </a:bodyPr>
          <a:lstStyle/>
          <a:p>
            <a:r>
              <a:rPr lang="en-US" sz="1400" b="1" dirty="0"/>
              <a:t>NO</a:t>
            </a:r>
            <a:endParaRPr lang="en-IN" sz="1400" b="1" dirty="0"/>
          </a:p>
        </p:txBody>
      </p:sp>
      <p:cxnSp>
        <p:nvCxnSpPr>
          <p:cNvPr id="149" name="Straight Arrow Connector 148">
            <a:extLst>
              <a:ext uri="{FF2B5EF4-FFF2-40B4-BE49-F238E27FC236}">
                <a16:creationId xmlns:a16="http://schemas.microsoft.com/office/drawing/2014/main" id="{B9FB0537-649D-DDB9-BD42-05B70ACCD554}"/>
              </a:ext>
            </a:extLst>
          </p:cNvPr>
          <p:cNvCxnSpPr>
            <a:cxnSpLocks/>
            <a:stCxn id="51" idx="2"/>
          </p:cNvCxnSpPr>
          <p:nvPr/>
        </p:nvCxnSpPr>
        <p:spPr>
          <a:xfrm>
            <a:off x="5367705" y="4661019"/>
            <a:ext cx="0" cy="223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174CB0C-1D0B-BF0D-D2B0-8200CEBECFA0}"/>
              </a:ext>
            </a:extLst>
          </p:cNvPr>
          <p:cNvCxnSpPr>
            <a:cxnSpLocks/>
          </p:cNvCxnSpPr>
          <p:nvPr/>
        </p:nvCxnSpPr>
        <p:spPr>
          <a:xfrm>
            <a:off x="5363310" y="5334079"/>
            <a:ext cx="0" cy="171847"/>
          </a:xfrm>
          <a:prstGeom prst="line">
            <a:avLst/>
          </a:prstGeom>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EEA0AC26-DDD5-14A0-015F-DE90A0E92F64}"/>
              </a:ext>
            </a:extLst>
          </p:cNvPr>
          <p:cNvGrpSpPr/>
          <p:nvPr/>
        </p:nvGrpSpPr>
        <p:grpSpPr>
          <a:xfrm>
            <a:off x="4647573" y="5516154"/>
            <a:ext cx="1504244" cy="491141"/>
            <a:chOff x="3984270" y="5286375"/>
            <a:chExt cx="1924331" cy="576807"/>
          </a:xfrm>
        </p:grpSpPr>
        <p:sp>
          <p:nvSpPr>
            <p:cNvPr id="160" name="Rectangle: Rounded Corners 159">
              <a:extLst>
                <a:ext uri="{FF2B5EF4-FFF2-40B4-BE49-F238E27FC236}">
                  <a16:creationId xmlns:a16="http://schemas.microsoft.com/office/drawing/2014/main" id="{C7DB66D2-CE52-CAFE-9EF0-5D60C75BE5C7}"/>
                </a:ext>
              </a:extLst>
            </p:cNvPr>
            <p:cNvSpPr/>
            <p:nvPr/>
          </p:nvSpPr>
          <p:spPr>
            <a:xfrm>
              <a:off x="4025471" y="5286375"/>
              <a:ext cx="1841929" cy="576807"/>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1" name="TextBox 160">
              <a:extLst>
                <a:ext uri="{FF2B5EF4-FFF2-40B4-BE49-F238E27FC236}">
                  <a16:creationId xmlns:a16="http://schemas.microsoft.com/office/drawing/2014/main" id="{F8B30C94-2505-447C-B631-B95182B4B549}"/>
                </a:ext>
              </a:extLst>
            </p:cNvPr>
            <p:cNvSpPr txBox="1"/>
            <p:nvPr/>
          </p:nvSpPr>
          <p:spPr>
            <a:xfrm>
              <a:off x="3984270" y="5334780"/>
              <a:ext cx="1924331" cy="358436"/>
            </a:xfrm>
            <a:prstGeom prst="rect">
              <a:avLst/>
            </a:prstGeom>
            <a:noFill/>
          </p:spPr>
          <p:txBody>
            <a:bodyPr wrap="square" rtlCol="0">
              <a:spAutoFit/>
            </a:bodyPr>
            <a:lstStyle/>
            <a:p>
              <a:pPr algn="ctr"/>
              <a:r>
                <a:rPr lang="en-US" sz="1100" dirty="0">
                  <a:latin typeface="Bahnschrift Condensed" panose="020B0502040204020203" pitchFamily="34" charset="0"/>
                </a:rPr>
                <a:t>Are highly homogenous emulsions required?</a:t>
              </a:r>
              <a:endParaRPr lang="en-IN" sz="1100" dirty="0">
                <a:latin typeface="Bahnschrift Condensed" panose="020B0502040204020203" pitchFamily="34" charset="0"/>
              </a:endParaRPr>
            </a:p>
          </p:txBody>
        </p:sp>
      </p:grpSp>
      <p:cxnSp>
        <p:nvCxnSpPr>
          <p:cNvPr id="163" name="Straight Arrow Connector 162">
            <a:extLst>
              <a:ext uri="{FF2B5EF4-FFF2-40B4-BE49-F238E27FC236}">
                <a16:creationId xmlns:a16="http://schemas.microsoft.com/office/drawing/2014/main" id="{4009BE45-1EEA-C7ED-C3E9-B5CE7BD9C376}"/>
              </a:ext>
            </a:extLst>
          </p:cNvPr>
          <p:cNvCxnSpPr>
            <a:cxnSpLocks/>
          </p:cNvCxnSpPr>
          <p:nvPr/>
        </p:nvCxnSpPr>
        <p:spPr>
          <a:xfrm>
            <a:off x="6859206" y="4686133"/>
            <a:ext cx="0" cy="197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3C4369B9-9ADA-76A8-93C1-E0E5629475F4}"/>
              </a:ext>
            </a:extLst>
          </p:cNvPr>
          <p:cNvCxnSpPr>
            <a:cxnSpLocks/>
          </p:cNvCxnSpPr>
          <p:nvPr/>
        </p:nvCxnSpPr>
        <p:spPr>
          <a:xfrm>
            <a:off x="8492726" y="4661019"/>
            <a:ext cx="0" cy="247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5835C98-9678-9562-3A7F-55A715B65576}"/>
              </a:ext>
            </a:extLst>
          </p:cNvPr>
          <p:cNvCxnSpPr>
            <a:cxnSpLocks/>
          </p:cNvCxnSpPr>
          <p:nvPr/>
        </p:nvCxnSpPr>
        <p:spPr>
          <a:xfrm>
            <a:off x="5013531" y="5993734"/>
            <a:ext cx="0" cy="711866"/>
          </a:xfrm>
          <a:prstGeom prst="line">
            <a:avLst/>
          </a:prstGeom>
        </p:spPr>
        <p:style>
          <a:lnRef idx="1">
            <a:schemeClr val="accent1"/>
          </a:lnRef>
          <a:fillRef idx="0">
            <a:schemeClr val="accent1"/>
          </a:fillRef>
          <a:effectRef idx="0">
            <a:schemeClr val="accent1"/>
          </a:effectRef>
          <a:fontRef idx="minor">
            <a:schemeClr val="tx1"/>
          </a:fontRef>
        </p:style>
      </p:cxnSp>
      <p:grpSp>
        <p:nvGrpSpPr>
          <p:cNvPr id="177" name="Group 176">
            <a:extLst>
              <a:ext uri="{FF2B5EF4-FFF2-40B4-BE49-F238E27FC236}">
                <a16:creationId xmlns:a16="http://schemas.microsoft.com/office/drawing/2014/main" id="{127C5C4B-03A3-A810-E2DF-020B1A237630}"/>
              </a:ext>
            </a:extLst>
          </p:cNvPr>
          <p:cNvGrpSpPr/>
          <p:nvPr/>
        </p:nvGrpSpPr>
        <p:grpSpPr>
          <a:xfrm>
            <a:off x="6271382" y="5512410"/>
            <a:ext cx="2772976" cy="330569"/>
            <a:chOff x="3984270" y="5286375"/>
            <a:chExt cx="1924331" cy="576807"/>
          </a:xfrm>
        </p:grpSpPr>
        <p:sp>
          <p:nvSpPr>
            <p:cNvPr id="178" name="Rectangle: Rounded Corners 177">
              <a:extLst>
                <a:ext uri="{FF2B5EF4-FFF2-40B4-BE49-F238E27FC236}">
                  <a16:creationId xmlns:a16="http://schemas.microsoft.com/office/drawing/2014/main" id="{4AE6B587-8664-FE6B-07C7-A09809ACED25}"/>
                </a:ext>
              </a:extLst>
            </p:cNvPr>
            <p:cNvSpPr/>
            <p:nvPr/>
          </p:nvSpPr>
          <p:spPr>
            <a:xfrm>
              <a:off x="4025471" y="5286375"/>
              <a:ext cx="1841929" cy="576807"/>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9" name="TextBox 178">
              <a:extLst>
                <a:ext uri="{FF2B5EF4-FFF2-40B4-BE49-F238E27FC236}">
                  <a16:creationId xmlns:a16="http://schemas.microsoft.com/office/drawing/2014/main" id="{C367494C-1EE8-CF37-2DF0-C390997DFBA2}"/>
                </a:ext>
              </a:extLst>
            </p:cNvPr>
            <p:cNvSpPr txBox="1"/>
            <p:nvPr/>
          </p:nvSpPr>
          <p:spPr>
            <a:xfrm>
              <a:off x="3984270" y="5334780"/>
              <a:ext cx="1924331" cy="307241"/>
            </a:xfrm>
            <a:prstGeom prst="rect">
              <a:avLst/>
            </a:prstGeom>
            <a:noFill/>
          </p:spPr>
          <p:txBody>
            <a:bodyPr wrap="square" rtlCol="0">
              <a:spAutoFit/>
            </a:bodyPr>
            <a:lstStyle/>
            <a:p>
              <a:pPr algn="ctr"/>
              <a:r>
                <a:rPr lang="en-US" sz="1100" dirty="0">
                  <a:latin typeface="Bahnschrift Condensed" panose="020B0502040204020203" pitchFamily="34" charset="0"/>
                </a:rPr>
                <a:t>Does the reaction involve insoluble suspensions?</a:t>
              </a:r>
              <a:endParaRPr lang="en-IN" sz="1100" dirty="0">
                <a:latin typeface="Bahnschrift Condensed" panose="020B0502040204020203" pitchFamily="34" charset="0"/>
              </a:endParaRPr>
            </a:p>
          </p:txBody>
        </p:sp>
      </p:grpSp>
      <p:grpSp>
        <p:nvGrpSpPr>
          <p:cNvPr id="180" name="Group 179">
            <a:extLst>
              <a:ext uri="{FF2B5EF4-FFF2-40B4-BE49-F238E27FC236}">
                <a16:creationId xmlns:a16="http://schemas.microsoft.com/office/drawing/2014/main" id="{DF110808-73DC-511D-FA57-B6E4ABA771E9}"/>
              </a:ext>
            </a:extLst>
          </p:cNvPr>
          <p:cNvGrpSpPr/>
          <p:nvPr/>
        </p:nvGrpSpPr>
        <p:grpSpPr>
          <a:xfrm>
            <a:off x="6517566" y="6169407"/>
            <a:ext cx="2446707" cy="330570"/>
            <a:chOff x="3984270" y="5286375"/>
            <a:chExt cx="1924331" cy="576807"/>
          </a:xfrm>
        </p:grpSpPr>
        <p:sp>
          <p:nvSpPr>
            <p:cNvPr id="181" name="Rectangle: Rounded Corners 180">
              <a:extLst>
                <a:ext uri="{FF2B5EF4-FFF2-40B4-BE49-F238E27FC236}">
                  <a16:creationId xmlns:a16="http://schemas.microsoft.com/office/drawing/2014/main" id="{EC3E2D8B-5315-9B9C-A1E6-03354E715588}"/>
                </a:ext>
              </a:extLst>
            </p:cNvPr>
            <p:cNvSpPr/>
            <p:nvPr/>
          </p:nvSpPr>
          <p:spPr>
            <a:xfrm>
              <a:off x="4025471" y="5286375"/>
              <a:ext cx="1841929" cy="576807"/>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2" name="TextBox 181">
              <a:extLst>
                <a:ext uri="{FF2B5EF4-FFF2-40B4-BE49-F238E27FC236}">
                  <a16:creationId xmlns:a16="http://schemas.microsoft.com/office/drawing/2014/main" id="{22E03721-71B5-779D-2C74-17AA9651834B}"/>
                </a:ext>
              </a:extLst>
            </p:cNvPr>
            <p:cNvSpPr txBox="1"/>
            <p:nvPr/>
          </p:nvSpPr>
          <p:spPr>
            <a:xfrm>
              <a:off x="3984270" y="5334780"/>
              <a:ext cx="1924331" cy="456480"/>
            </a:xfrm>
            <a:prstGeom prst="rect">
              <a:avLst/>
            </a:prstGeom>
            <a:noFill/>
          </p:spPr>
          <p:txBody>
            <a:bodyPr wrap="square" rtlCol="0">
              <a:spAutoFit/>
            </a:bodyPr>
            <a:lstStyle/>
            <a:p>
              <a:pPr algn="ctr"/>
              <a:r>
                <a:rPr lang="en-US" sz="1100" dirty="0">
                  <a:latin typeface="Bahnschrift Condensed" panose="020B0502040204020203" pitchFamily="34" charset="0"/>
                </a:rPr>
                <a:t>Are heterogenous catalysts involved?</a:t>
              </a:r>
              <a:endParaRPr lang="en-IN" sz="1100" dirty="0">
                <a:latin typeface="Bahnschrift Condensed" panose="020B0502040204020203" pitchFamily="34" charset="0"/>
              </a:endParaRPr>
            </a:p>
          </p:txBody>
        </p:sp>
      </p:grpSp>
      <p:cxnSp>
        <p:nvCxnSpPr>
          <p:cNvPr id="184" name="Straight Arrow Connector 183">
            <a:extLst>
              <a:ext uri="{FF2B5EF4-FFF2-40B4-BE49-F238E27FC236}">
                <a16:creationId xmlns:a16="http://schemas.microsoft.com/office/drawing/2014/main" id="{7B2A28E5-90B2-8D47-3049-1B7F6240B58B}"/>
              </a:ext>
            </a:extLst>
          </p:cNvPr>
          <p:cNvCxnSpPr/>
          <p:nvPr/>
        </p:nvCxnSpPr>
        <p:spPr>
          <a:xfrm>
            <a:off x="5721879" y="6007295"/>
            <a:ext cx="0" cy="83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C5203A1F-2B1A-CD64-1526-31661FDFCAD4}"/>
              </a:ext>
            </a:extLst>
          </p:cNvPr>
          <p:cNvCxnSpPr>
            <a:cxnSpLocks/>
          </p:cNvCxnSpPr>
          <p:nvPr/>
        </p:nvCxnSpPr>
        <p:spPr>
          <a:xfrm>
            <a:off x="7955212" y="5852646"/>
            <a:ext cx="0" cy="316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D8E9B1AD-4EE9-174A-A759-20AB1BF6D762}"/>
              </a:ext>
            </a:extLst>
          </p:cNvPr>
          <p:cNvCxnSpPr>
            <a:cxnSpLocks/>
          </p:cNvCxnSpPr>
          <p:nvPr/>
        </p:nvCxnSpPr>
        <p:spPr>
          <a:xfrm>
            <a:off x="6410325" y="5862572"/>
            <a:ext cx="0" cy="561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1DC19622-4546-E10B-E5D9-D1B461234A35}"/>
              </a:ext>
            </a:extLst>
          </p:cNvPr>
          <p:cNvCxnSpPr/>
          <p:nvPr/>
        </p:nvCxnSpPr>
        <p:spPr>
          <a:xfrm flipH="1">
            <a:off x="1338395" y="6424181"/>
            <a:ext cx="50719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2FA73D5E-4A06-0DDF-496B-287F4E35DA5B}"/>
              </a:ext>
            </a:extLst>
          </p:cNvPr>
          <p:cNvSpPr txBox="1"/>
          <p:nvPr/>
        </p:nvSpPr>
        <p:spPr>
          <a:xfrm>
            <a:off x="1556180" y="5147798"/>
            <a:ext cx="928180" cy="307777"/>
          </a:xfrm>
          <a:prstGeom prst="rect">
            <a:avLst/>
          </a:prstGeom>
          <a:noFill/>
        </p:spPr>
        <p:txBody>
          <a:bodyPr wrap="square" rtlCol="0">
            <a:spAutoFit/>
          </a:bodyPr>
          <a:lstStyle/>
          <a:p>
            <a:r>
              <a:rPr lang="en-US" sz="1400" b="1" dirty="0"/>
              <a:t>YES</a:t>
            </a:r>
            <a:endParaRPr lang="en-IN" sz="1400" b="1" dirty="0"/>
          </a:p>
        </p:txBody>
      </p:sp>
      <p:cxnSp>
        <p:nvCxnSpPr>
          <p:cNvPr id="211" name="Straight Connector 210">
            <a:extLst>
              <a:ext uri="{FF2B5EF4-FFF2-40B4-BE49-F238E27FC236}">
                <a16:creationId xmlns:a16="http://schemas.microsoft.com/office/drawing/2014/main" id="{EA0EAC01-1D86-B722-CF0E-C2B4A7B6A582}"/>
              </a:ext>
            </a:extLst>
          </p:cNvPr>
          <p:cNvCxnSpPr>
            <a:cxnSpLocks/>
            <a:stCxn id="182" idx="3"/>
          </p:cNvCxnSpPr>
          <p:nvPr/>
        </p:nvCxnSpPr>
        <p:spPr>
          <a:xfrm>
            <a:off x="8964273" y="6327953"/>
            <a:ext cx="25895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ABD0F37A-DC0D-3791-163F-1E32A8DEDA3A}"/>
              </a:ext>
            </a:extLst>
          </p:cNvPr>
          <p:cNvCxnSpPr>
            <a:cxnSpLocks/>
          </p:cNvCxnSpPr>
          <p:nvPr/>
        </p:nvCxnSpPr>
        <p:spPr>
          <a:xfrm>
            <a:off x="7742756" y="6463627"/>
            <a:ext cx="0" cy="394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FF8C56FA-7B5D-16E8-1F1B-30AA517439A5}"/>
              </a:ext>
            </a:extLst>
          </p:cNvPr>
          <p:cNvSpPr txBox="1"/>
          <p:nvPr/>
        </p:nvSpPr>
        <p:spPr>
          <a:xfrm>
            <a:off x="4746372" y="6071826"/>
            <a:ext cx="928180" cy="307777"/>
          </a:xfrm>
          <a:prstGeom prst="rect">
            <a:avLst/>
          </a:prstGeom>
          <a:noFill/>
        </p:spPr>
        <p:txBody>
          <a:bodyPr wrap="square" rtlCol="0">
            <a:spAutoFit/>
          </a:bodyPr>
          <a:lstStyle/>
          <a:p>
            <a:r>
              <a:rPr lang="en-US" sz="1400" b="1" dirty="0"/>
              <a:t>YES</a:t>
            </a:r>
            <a:endParaRPr lang="en-IN" sz="1400" b="1" dirty="0"/>
          </a:p>
        </p:txBody>
      </p:sp>
      <p:sp>
        <p:nvSpPr>
          <p:cNvPr id="220" name="TextBox 219">
            <a:extLst>
              <a:ext uri="{FF2B5EF4-FFF2-40B4-BE49-F238E27FC236}">
                <a16:creationId xmlns:a16="http://schemas.microsoft.com/office/drawing/2014/main" id="{9260C12F-02E7-E13C-A45D-1219013F6B9D}"/>
              </a:ext>
            </a:extLst>
          </p:cNvPr>
          <p:cNvSpPr txBox="1"/>
          <p:nvPr/>
        </p:nvSpPr>
        <p:spPr>
          <a:xfrm>
            <a:off x="5492328" y="6058305"/>
            <a:ext cx="928180" cy="307777"/>
          </a:xfrm>
          <a:prstGeom prst="rect">
            <a:avLst/>
          </a:prstGeom>
          <a:noFill/>
        </p:spPr>
        <p:txBody>
          <a:bodyPr wrap="square" rtlCol="0">
            <a:spAutoFit/>
          </a:bodyPr>
          <a:lstStyle/>
          <a:p>
            <a:r>
              <a:rPr lang="en-US" sz="1400" b="1" dirty="0"/>
              <a:t>NO</a:t>
            </a:r>
            <a:endParaRPr lang="en-IN" sz="1400" b="1" dirty="0"/>
          </a:p>
        </p:txBody>
      </p:sp>
      <p:sp>
        <p:nvSpPr>
          <p:cNvPr id="221" name="TextBox 220">
            <a:extLst>
              <a:ext uri="{FF2B5EF4-FFF2-40B4-BE49-F238E27FC236}">
                <a16:creationId xmlns:a16="http://schemas.microsoft.com/office/drawing/2014/main" id="{84A081DF-8347-640D-9556-442DB778380E}"/>
              </a:ext>
            </a:extLst>
          </p:cNvPr>
          <p:cNvSpPr txBox="1"/>
          <p:nvPr/>
        </p:nvSpPr>
        <p:spPr>
          <a:xfrm>
            <a:off x="7720377" y="5839845"/>
            <a:ext cx="928180" cy="307777"/>
          </a:xfrm>
          <a:prstGeom prst="rect">
            <a:avLst/>
          </a:prstGeom>
          <a:noFill/>
        </p:spPr>
        <p:txBody>
          <a:bodyPr wrap="square" rtlCol="0">
            <a:spAutoFit/>
          </a:bodyPr>
          <a:lstStyle/>
          <a:p>
            <a:r>
              <a:rPr lang="en-US" sz="1400" b="1" dirty="0"/>
              <a:t>NO</a:t>
            </a:r>
            <a:endParaRPr lang="en-IN" sz="1400" b="1" dirty="0"/>
          </a:p>
        </p:txBody>
      </p:sp>
      <p:sp>
        <p:nvSpPr>
          <p:cNvPr id="222" name="TextBox 221">
            <a:extLst>
              <a:ext uri="{FF2B5EF4-FFF2-40B4-BE49-F238E27FC236}">
                <a16:creationId xmlns:a16="http://schemas.microsoft.com/office/drawing/2014/main" id="{853D0B6C-627B-D92E-ED64-7AC5377F78F7}"/>
              </a:ext>
            </a:extLst>
          </p:cNvPr>
          <p:cNvSpPr txBox="1"/>
          <p:nvPr/>
        </p:nvSpPr>
        <p:spPr>
          <a:xfrm>
            <a:off x="9941627" y="6197096"/>
            <a:ext cx="928180" cy="307777"/>
          </a:xfrm>
          <a:prstGeom prst="rect">
            <a:avLst/>
          </a:prstGeom>
          <a:noFill/>
        </p:spPr>
        <p:txBody>
          <a:bodyPr wrap="square" rtlCol="0">
            <a:spAutoFit/>
          </a:bodyPr>
          <a:lstStyle/>
          <a:p>
            <a:r>
              <a:rPr lang="en-US" sz="1400" b="1" dirty="0"/>
              <a:t>YES</a:t>
            </a:r>
            <a:endParaRPr lang="en-IN" sz="1400" b="1" dirty="0"/>
          </a:p>
        </p:txBody>
      </p:sp>
      <p:sp>
        <p:nvSpPr>
          <p:cNvPr id="223" name="TextBox 222">
            <a:extLst>
              <a:ext uri="{FF2B5EF4-FFF2-40B4-BE49-F238E27FC236}">
                <a16:creationId xmlns:a16="http://schemas.microsoft.com/office/drawing/2014/main" id="{C6D0C1CC-2E64-A734-D3FD-80511CB0648C}"/>
              </a:ext>
            </a:extLst>
          </p:cNvPr>
          <p:cNvSpPr txBox="1"/>
          <p:nvPr/>
        </p:nvSpPr>
        <p:spPr>
          <a:xfrm>
            <a:off x="7521781" y="6458735"/>
            <a:ext cx="928180" cy="307777"/>
          </a:xfrm>
          <a:prstGeom prst="rect">
            <a:avLst/>
          </a:prstGeom>
          <a:noFill/>
        </p:spPr>
        <p:txBody>
          <a:bodyPr wrap="square" rtlCol="0">
            <a:spAutoFit/>
          </a:bodyPr>
          <a:lstStyle/>
          <a:p>
            <a:r>
              <a:rPr lang="en-US" sz="1400" b="1" dirty="0"/>
              <a:t>NO</a:t>
            </a:r>
            <a:endParaRPr lang="en-IN" sz="1400" b="1" dirty="0"/>
          </a:p>
        </p:txBody>
      </p:sp>
      <p:cxnSp>
        <p:nvCxnSpPr>
          <p:cNvPr id="224" name="Straight Connector 223">
            <a:extLst>
              <a:ext uri="{FF2B5EF4-FFF2-40B4-BE49-F238E27FC236}">
                <a16:creationId xmlns:a16="http://schemas.microsoft.com/office/drawing/2014/main" id="{8927EA4C-8CEF-D8FC-3D3E-1FBC5B03975A}"/>
              </a:ext>
            </a:extLst>
          </p:cNvPr>
          <p:cNvCxnSpPr>
            <a:cxnSpLocks/>
          </p:cNvCxnSpPr>
          <p:nvPr/>
        </p:nvCxnSpPr>
        <p:spPr>
          <a:xfrm>
            <a:off x="7811235" y="5327956"/>
            <a:ext cx="0" cy="1718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43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B468E9-F35A-C14F-6C97-F22FB3058886}"/>
              </a:ext>
            </a:extLst>
          </p:cNvPr>
          <p:cNvSpPr/>
          <p:nvPr/>
        </p:nvSpPr>
        <p:spPr>
          <a:xfrm>
            <a:off x="4213860" y="642267"/>
            <a:ext cx="2606040" cy="5783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9CA1068B-CB88-ED1D-E967-6084CE9F2AA7}"/>
              </a:ext>
            </a:extLst>
          </p:cNvPr>
          <p:cNvSpPr txBox="1"/>
          <p:nvPr/>
        </p:nvSpPr>
        <p:spPr>
          <a:xfrm>
            <a:off x="4392930" y="777537"/>
            <a:ext cx="2110740" cy="307777"/>
          </a:xfrm>
          <a:prstGeom prst="rect">
            <a:avLst/>
          </a:prstGeom>
          <a:noFill/>
        </p:spPr>
        <p:txBody>
          <a:bodyPr wrap="square" rtlCol="0">
            <a:spAutoFit/>
          </a:bodyPr>
          <a:lstStyle/>
          <a:p>
            <a:r>
              <a:rPr lang="en-US" sz="1400" dirty="0">
                <a:latin typeface="Bahnschrift SemiBold Condensed" panose="020B0502040204020203" pitchFamily="34" charset="0"/>
              </a:rPr>
              <a:t>Is the reaction fast?</a:t>
            </a:r>
          </a:p>
        </p:txBody>
      </p:sp>
      <p:cxnSp>
        <p:nvCxnSpPr>
          <p:cNvPr id="8" name="Straight Arrow Connector 7">
            <a:extLst>
              <a:ext uri="{FF2B5EF4-FFF2-40B4-BE49-F238E27FC236}">
                <a16:creationId xmlns:a16="http://schemas.microsoft.com/office/drawing/2014/main" id="{659AC2D4-198D-38A9-2663-B343E1D9B84E}"/>
              </a:ext>
            </a:extLst>
          </p:cNvPr>
          <p:cNvCxnSpPr>
            <a:cxnSpLocks/>
            <a:stCxn id="5" idx="2"/>
            <a:endCxn id="12" idx="0"/>
          </p:cNvCxnSpPr>
          <p:nvPr/>
        </p:nvCxnSpPr>
        <p:spPr>
          <a:xfrm>
            <a:off x="5516880" y="1220585"/>
            <a:ext cx="0" cy="49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AAFC9B4-77C2-EECB-C450-DCA7FBFD94DB}"/>
              </a:ext>
            </a:extLst>
          </p:cNvPr>
          <p:cNvSpPr/>
          <p:nvPr/>
        </p:nvSpPr>
        <p:spPr>
          <a:xfrm>
            <a:off x="4213860" y="1714500"/>
            <a:ext cx="2606040" cy="632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B927DB5C-243C-2564-34EA-6C5FD6DEFE63}"/>
              </a:ext>
            </a:extLst>
          </p:cNvPr>
          <p:cNvSpPr txBox="1"/>
          <p:nvPr/>
        </p:nvSpPr>
        <p:spPr>
          <a:xfrm>
            <a:off x="4392930" y="1783705"/>
            <a:ext cx="2110740" cy="523220"/>
          </a:xfrm>
          <a:prstGeom prst="rect">
            <a:avLst/>
          </a:prstGeom>
          <a:noFill/>
        </p:spPr>
        <p:txBody>
          <a:bodyPr wrap="square" rtlCol="0">
            <a:spAutoFit/>
          </a:bodyPr>
          <a:lstStyle/>
          <a:p>
            <a:r>
              <a:rPr lang="en-US" sz="1400" dirty="0">
                <a:latin typeface="Bahnschrift SemiBold Condensed" panose="020B0502040204020203" pitchFamily="34" charset="0"/>
              </a:rPr>
              <a:t>Is selectivity affected by temperature?</a:t>
            </a:r>
            <a:endParaRPr lang="en-IN" sz="1400" dirty="0">
              <a:latin typeface="Bahnschrift SemiBold Condensed" panose="020B0502040204020203" pitchFamily="34" charset="0"/>
            </a:endParaRPr>
          </a:p>
        </p:txBody>
      </p:sp>
      <p:sp>
        <p:nvSpPr>
          <p:cNvPr id="3" name="Rectangle 2">
            <a:extLst>
              <a:ext uri="{FF2B5EF4-FFF2-40B4-BE49-F238E27FC236}">
                <a16:creationId xmlns:a16="http://schemas.microsoft.com/office/drawing/2014/main" id="{AB11BFFC-3295-6239-4B75-48F24854ED82}"/>
              </a:ext>
            </a:extLst>
          </p:cNvPr>
          <p:cNvSpPr/>
          <p:nvPr/>
        </p:nvSpPr>
        <p:spPr>
          <a:xfrm>
            <a:off x="4213860" y="2763633"/>
            <a:ext cx="2606040" cy="632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EDD5E9F0-57F5-C79C-29D0-3654F786A031}"/>
              </a:ext>
            </a:extLst>
          </p:cNvPr>
          <p:cNvSpPr txBox="1"/>
          <p:nvPr/>
        </p:nvSpPr>
        <p:spPr>
          <a:xfrm>
            <a:off x="4392930" y="2819600"/>
            <a:ext cx="1886989" cy="523220"/>
          </a:xfrm>
          <a:prstGeom prst="rect">
            <a:avLst/>
          </a:prstGeom>
          <a:noFill/>
        </p:spPr>
        <p:txBody>
          <a:bodyPr wrap="square" rtlCol="0">
            <a:spAutoFit/>
          </a:bodyPr>
          <a:lstStyle/>
          <a:p>
            <a:r>
              <a:rPr lang="en-US" sz="1400" dirty="0">
                <a:latin typeface="Bahnschrift SemiBold Condensed" panose="020B0502040204020203" pitchFamily="34" charset="0"/>
              </a:rPr>
              <a:t>Does heating speed up the reaction?*</a:t>
            </a:r>
            <a:endParaRPr lang="en-IN" sz="1400" dirty="0">
              <a:latin typeface="Bahnschrift SemiBold Condensed" panose="020B0502040204020203" pitchFamily="34" charset="0"/>
            </a:endParaRPr>
          </a:p>
        </p:txBody>
      </p:sp>
      <p:sp>
        <p:nvSpPr>
          <p:cNvPr id="9" name="Rectangle 8">
            <a:extLst>
              <a:ext uri="{FF2B5EF4-FFF2-40B4-BE49-F238E27FC236}">
                <a16:creationId xmlns:a16="http://schemas.microsoft.com/office/drawing/2014/main" id="{896FD474-FE00-4A48-0B59-7C88BFFD4F59}"/>
              </a:ext>
            </a:extLst>
          </p:cNvPr>
          <p:cNvSpPr/>
          <p:nvPr/>
        </p:nvSpPr>
        <p:spPr>
          <a:xfrm>
            <a:off x="4213860" y="3812766"/>
            <a:ext cx="2606040" cy="632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8859387B-A92C-E13E-91C6-72EE9BB51C30}"/>
              </a:ext>
            </a:extLst>
          </p:cNvPr>
          <p:cNvSpPr txBox="1"/>
          <p:nvPr/>
        </p:nvSpPr>
        <p:spPr>
          <a:xfrm>
            <a:off x="4353098" y="3867386"/>
            <a:ext cx="2327564" cy="523220"/>
          </a:xfrm>
          <a:prstGeom prst="rect">
            <a:avLst/>
          </a:prstGeom>
          <a:noFill/>
        </p:spPr>
        <p:txBody>
          <a:bodyPr wrap="square" rtlCol="0">
            <a:spAutoFit/>
          </a:bodyPr>
          <a:lstStyle/>
          <a:p>
            <a:r>
              <a:rPr lang="en-US" sz="1400" dirty="0">
                <a:latin typeface="Bahnschrift SemiBold Condensed" panose="020B0502040204020203" pitchFamily="34" charset="0"/>
              </a:rPr>
              <a:t>Is reaction photochemically or electrochemically driven?</a:t>
            </a:r>
          </a:p>
        </p:txBody>
      </p:sp>
      <p:cxnSp>
        <p:nvCxnSpPr>
          <p:cNvPr id="14" name="Straight Arrow Connector 13">
            <a:extLst>
              <a:ext uri="{FF2B5EF4-FFF2-40B4-BE49-F238E27FC236}">
                <a16:creationId xmlns:a16="http://schemas.microsoft.com/office/drawing/2014/main" id="{4F561836-9A28-872B-2BA7-BB03FE78CCA2}"/>
              </a:ext>
            </a:extLst>
          </p:cNvPr>
          <p:cNvCxnSpPr>
            <a:cxnSpLocks/>
            <a:endCxn id="3" idx="0"/>
          </p:cNvCxnSpPr>
          <p:nvPr/>
        </p:nvCxnSpPr>
        <p:spPr>
          <a:xfrm>
            <a:off x="5516880" y="2346960"/>
            <a:ext cx="0" cy="416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81154B-BA56-BD3E-74B2-E897A2812D2A}"/>
              </a:ext>
            </a:extLst>
          </p:cNvPr>
          <p:cNvCxnSpPr>
            <a:cxnSpLocks/>
          </p:cNvCxnSpPr>
          <p:nvPr/>
        </p:nvCxnSpPr>
        <p:spPr>
          <a:xfrm>
            <a:off x="5525193" y="3396093"/>
            <a:ext cx="0" cy="416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250FCE8-60BD-3A0E-8728-6285CD864CAC}"/>
              </a:ext>
            </a:extLst>
          </p:cNvPr>
          <p:cNvCxnSpPr>
            <a:stCxn id="5" idx="3"/>
          </p:cNvCxnSpPr>
          <p:nvPr/>
        </p:nvCxnSpPr>
        <p:spPr>
          <a:xfrm>
            <a:off x="6819900" y="931426"/>
            <a:ext cx="1551016" cy="7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6A82BDB-8435-2C1F-EE20-E159058B5605}"/>
              </a:ext>
            </a:extLst>
          </p:cNvPr>
          <p:cNvCxnSpPr>
            <a:cxnSpLocks/>
          </p:cNvCxnSpPr>
          <p:nvPr/>
        </p:nvCxnSpPr>
        <p:spPr>
          <a:xfrm flipV="1">
            <a:off x="6819900" y="1250096"/>
            <a:ext cx="1551016" cy="867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8F8AB53-99DB-5225-F0AF-4C216BBF0AB8}"/>
              </a:ext>
            </a:extLst>
          </p:cNvPr>
          <p:cNvCxnSpPr>
            <a:cxnSpLocks/>
            <a:stCxn id="3" idx="3"/>
          </p:cNvCxnSpPr>
          <p:nvPr/>
        </p:nvCxnSpPr>
        <p:spPr>
          <a:xfrm flipV="1">
            <a:off x="6819900" y="1906049"/>
            <a:ext cx="1621367" cy="1173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1D132CF-1690-189A-72D9-E45B6D0827D1}"/>
              </a:ext>
            </a:extLst>
          </p:cNvPr>
          <p:cNvCxnSpPr>
            <a:cxnSpLocks/>
          </p:cNvCxnSpPr>
          <p:nvPr/>
        </p:nvCxnSpPr>
        <p:spPr>
          <a:xfrm flipV="1">
            <a:off x="6819900" y="1952290"/>
            <a:ext cx="2425700" cy="2207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6B030950-700A-3D2C-55D1-0C309F6B8ACB}"/>
              </a:ext>
            </a:extLst>
          </p:cNvPr>
          <p:cNvGrpSpPr/>
          <p:nvPr/>
        </p:nvGrpSpPr>
        <p:grpSpPr>
          <a:xfrm>
            <a:off x="754380" y="5042495"/>
            <a:ext cx="956437" cy="1368245"/>
            <a:chOff x="229558" y="5320422"/>
            <a:chExt cx="956437" cy="1368245"/>
          </a:xfrm>
        </p:grpSpPr>
        <p:sp>
          <p:nvSpPr>
            <p:cNvPr id="26" name="Rectangle 25">
              <a:extLst>
                <a:ext uri="{FF2B5EF4-FFF2-40B4-BE49-F238E27FC236}">
                  <a16:creationId xmlns:a16="http://schemas.microsoft.com/office/drawing/2014/main" id="{BC969E08-0DFF-05CC-6B30-03833B662675}"/>
                </a:ext>
              </a:extLst>
            </p:cNvPr>
            <p:cNvSpPr/>
            <p:nvPr/>
          </p:nvSpPr>
          <p:spPr>
            <a:xfrm>
              <a:off x="229558" y="5503015"/>
              <a:ext cx="956437" cy="11856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7" name="Straight Connector 26">
              <a:extLst>
                <a:ext uri="{FF2B5EF4-FFF2-40B4-BE49-F238E27FC236}">
                  <a16:creationId xmlns:a16="http://schemas.microsoft.com/office/drawing/2014/main" id="{9EF38413-9C0C-D468-2D45-12FC3E6E3BF7}"/>
                </a:ext>
              </a:extLst>
            </p:cNvPr>
            <p:cNvCxnSpPr/>
            <p:nvPr/>
          </p:nvCxnSpPr>
          <p:spPr>
            <a:xfrm>
              <a:off x="693099" y="5320422"/>
              <a:ext cx="6586" cy="1041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41C650E6-DAAD-0A77-4911-C24CF4285D07}"/>
                </a:ext>
              </a:extLst>
            </p:cNvPr>
            <p:cNvSpPr/>
            <p:nvPr/>
          </p:nvSpPr>
          <p:spPr>
            <a:xfrm>
              <a:off x="700736" y="6302230"/>
              <a:ext cx="331287" cy="147576"/>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Oval 28">
              <a:extLst>
                <a:ext uri="{FF2B5EF4-FFF2-40B4-BE49-F238E27FC236}">
                  <a16:creationId xmlns:a16="http://schemas.microsoft.com/office/drawing/2014/main" id="{3214819E-45C5-B729-1E38-653C025E0F1A}"/>
                </a:ext>
              </a:extLst>
            </p:cNvPr>
            <p:cNvSpPr/>
            <p:nvPr/>
          </p:nvSpPr>
          <p:spPr>
            <a:xfrm>
              <a:off x="386890" y="6302230"/>
              <a:ext cx="331287" cy="147576"/>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30" name="Picture 29">
            <a:extLst>
              <a:ext uri="{FF2B5EF4-FFF2-40B4-BE49-F238E27FC236}">
                <a16:creationId xmlns:a16="http://schemas.microsoft.com/office/drawing/2014/main" id="{33C416A3-A5E7-2972-3E96-75C6D804813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5342" y="192185"/>
            <a:ext cx="3556648" cy="1662430"/>
          </a:xfrm>
          <a:prstGeom prst="rect">
            <a:avLst/>
          </a:prstGeom>
          <a:noFill/>
          <a:ln>
            <a:noFill/>
          </a:ln>
        </p:spPr>
      </p:pic>
      <p:cxnSp>
        <p:nvCxnSpPr>
          <p:cNvPr id="42" name="Straight Arrow Connector 41">
            <a:extLst>
              <a:ext uri="{FF2B5EF4-FFF2-40B4-BE49-F238E27FC236}">
                <a16:creationId xmlns:a16="http://schemas.microsoft.com/office/drawing/2014/main" id="{9EFB3BCD-1CB1-32F0-CB87-66E524ADE815}"/>
              </a:ext>
            </a:extLst>
          </p:cNvPr>
          <p:cNvCxnSpPr>
            <a:cxnSpLocks/>
          </p:cNvCxnSpPr>
          <p:nvPr/>
        </p:nvCxnSpPr>
        <p:spPr>
          <a:xfrm flipH="1">
            <a:off x="1710817" y="5563407"/>
            <a:ext cx="3814376" cy="20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E304BA9-D5AB-F80A-B79D-58D9D12F120C}"/>
              </a:ext>
            </a:extLst>
          </p:cNvPr>
          <p:cNvSpPr txBox="1"/>
          <p:nvPr/>
        </p:nvSpPr>
        <p:spPr>
          <a:xfrm>
            <a:off x="5296105" y="1270427"/>
            <a:ext cx="839437" cy="307777"/>
          </a:xfrm>
          <a:prstGeom prst="rect">
            <a:avLst/>
          </a:prstGeom>
          <a:noFill/>
        </p:spPr>
        <p:txBody>
          <a:bodyPr wrap="square" rtlCol="0">
            <a:spAutoFit/>
          </a:bodyPr>
          <a:lstStyle/>
          <a:p>
            <a:r>
              <a:rPr lang="en-US" sz="1400" b="1" dirty="0"/>
              <a:t>NO</a:t>
            </a:r>
            <a:endParaRPr lang="en-IN" sz="1400" b="1" dirty="0"/>
          </a:p>
        </p:txBody>
      </p:sp>
      <p:sp>
        <p:nvSpPr>
          <p:cNvPr id="46" name="TextBox 45">
            <a:extLst>
              <a:ext uri="{FF2B5EF4-FFF2-40B4-BE49-F238E27FC236}">
                <a16:creationId xmlns:a16="http://schemas.microsoft.com/office/drawing/2014/main" id="{243EAE74-5788-DC7E-AA4E-F8826A4F63D6}"/>
              </a:ext>
            </a:extLst>
          </p:cNvPr>
          <p:cNvSpPr txBox="1"/>
          <p:nvPr/>
        </p:nvSpPr>
        <p:spPr>
          <a:xfrm>
            <a:off x="7194489" y="786775"/>
            <a:ext cx="928180" cy="307777"/>
          </a:xfrm>
          <a:prstGeom prst="rect">
            <a:avLst/>
          </a:prstGeom>
          <a:noFill/>
        </p:spPr>
        <p:txBody>
          <a:bodyPr wrap="square" rtlCol="0">
            <a:spAutoFit/>
          </a:bodyPr>
          <a:lstStyle/>
          <a:p>
            <a:r>
              <a:rPr lang="en-US" sz="1400" b="1" dirty="0"/>
              <a:t>YES</a:t>
            </a:r>
            <a:endParaRPr lang="en-IN" sz="1400" b="1" dirty="0"/>
          </a:p>
        </p:txBody>
      </p:sp>
      <p:sp>
        <p:nvSpPr>
          <p:cNvPr id="47" name="TextBox 46">
            <a:extLst>
              <a:ext uri="{FF2B5EF4-FFF2-40B4-BE49-F238E27FC236}">
                <a16:creationId xmlns:a16="http://schemas.microsoft.com/office/drawing/2014/main" id="{DB5EAEAC-D1D1-D6C5-0A46-73D25C2E72B1}"/>
              </a:ext>
            </a:extLst>
          </p:cNvPr>
          <p:cNvSpPr txBox="1"/>
          <p:nvPr/>
        </p:nvSpPr>
        <p:spPr>
          <a:xfrm>
            <a:off x="7373767" y="1520500"/>
            <a:ext cx="928180" cy="307777"/>
          </a:xfrm>
          <a:prstGeom prst="rect">
            <a:avLst/>
          </a:prstGeom>
          <a:noFill/>
        </p:spPr>
        <p:txBody>
          <a:bodyPr wrap="square" rtlCol="0">
            <a:spAutoFit/>
          </a:bodyPr>
          <a:lstStyle/>
          <a:p>
            <a:r>
              <a:rPr lang="en-US" sz="1400" b="1" dirty="0"/>
              <a:t>YES</a:t>
            </a:r>
            <a:endParaRPr lang="en-IN" sz="1400" b="1" dirty="0"/>
          </a:p>
        </p:txBody>
      </p:sp>
      <p:sp>
        <p:nvSpPr>
          <p:cNvPr id="48" name="TextBox 47">
            <a:extLst>
              <a:ext uri="{FF2B5EF4-FFF2-40B4-BE49-F238E27FC236}">
                <a16:creationId xmlns:a16="http://schemas.microsoft.com/office/drawing/2014/main" id="{FA1EDE77-37E0-A7BB-3C9E-21F46FF1C4A0}"/>
              </a:ext>
            </a:extLst>
          </p:cNvPr>
          <p:cNvSpPr txBox="1"/>
          <p:nvPr/>
        </p:nvSpPr>
        <p:spPr>
          <a:xfrm>
            <a:off x="7513087" y="2247519"/>
            <a:ext cx="928180" cy="307777"/>
          </a:xfrm>
          <a:prstGeom prst="rect">
            <a:avLst/>
          </a:prstGeom>
          <a:noFill/>
        </p:spPr>
        <p:txBody>
          <a:bodyPr wrap="square" rtlCol="0">
            <a:spAutoFit/>
          </a:bodyPr>
          <a:lstStyle/>
          <a:p>
            <a:r>
              <a:rPr lang="en-US" sz="1400" b="1" dirty="0"/>
              <a:t>YES</a:t>
            </a:r>
            <a:endParaRPr lang="en-IN" sz="1400" b="1" dirty="0"/>
          </a:p>
        </p:txBody>
      </p:sp>
      <p:sp>
        <p:nvSpPr>
          <p:cNvPr id="49" name="TextBox 48">
            <a:extLst>
              <a:ext uri="{FF2B5EF4-FFF2-40B4-BE49-F238E27FC236}">
                <a16:creationId xmlns:a16="http://schemas.microsoft.com/office/drawing/2014/main" id="{595AA464-C94D-0D6E-7860-9D0B25D2FA35}"/>
              </a:ext>
            </a:extLst>
          </p:cNvPr>
          <p:cNvSpPr txBox="1"/>
          <p:nvPr/>
        </p:nvSpPr>
        <p:spPr>
          <a:xfrm>
            <a:off x="5296541" y="2346960"/>
            <a:ext cx="839437" cy="307777"/>
          </a:xfrm>
          <a:prstGeom prst="rect">
            <a:avLst/>
          </a:prstGeom>
          <a:noFill/>
        </p:spPr>
        <p:txBody>
          <a:bodyPr wrap="square" rtlCol="0">
            <a:spAutoFit/>
          </a:bodyPr>
          <a:lstStyle/>
          <a:p>
            <a:r>
              <a:rPr lang="en-US" sz="1400" b="1" dirty="0"/>
              <a:t>NO</a:t>
            </a:r>
            <a:endParaRPr lang="en-IN" sz="1400" b="1" dirty="0"/>
          </a:p>
        </p:txBody>
      </p:sp>
      <p:sp>
        <p:nvSpPr>
          <p:cNvPr id="50" name="TextBox 49">
            <a:extLst>
              <a:ext uri="{FF2B5EF4-FFF2-40B4-BE49-F238E27FC236}">
                <a16:creationId xmlns:a16="http://schemas.microsoft.com/office/drawing/2014/main" id="{B0F9F138-3B6A-F205-9D0F-C115FAE7B753}"/>
              </a:ext>
            </a:extLst>
          </p:cNvPr>
          <p:cNvSpPr txBox="1"/>
          <p:nvPr/>
        </p:nvSpPr>
        <p:spPr>
          <a:xfrm>
            <a:off x="5336424" y="4736341"/>
            <a:ext cx="839437" cy="307777"/>
          </a:xfrm>
          <a:prstGeom prst="rect">
            <a:avLst/>
          </a:prstGeom>
          <a:noFill/>
        </p:spPr>
        <p:txBody>
          <a:bodyPr wrap="square" rtlCol="0">
            <a:spAutoFit/>
          </a:bodyPr>
          <a:lstStyle/>
          <a:p>
            <a:r>
              <a:rPr lang="en-US" sz="1400" b="1" dirty="0"/>
              <a:t>NO</a:t>
            </a:r>
            <a:endParaRPr lang="en-IN" sz="1400" b="1" dirty="0"/>
          </a:p>
        </p:txBody>
      </p:sp>
      <p:sp>
        <p:nvSpPr>
          <p:cNvPr id="51" name="TextBox 50">
            <a:extLst>
              <a:ext uri="{FF2B5EF4-FFF2-40B4-BE49-F238E27FC236}">
                <a16:creationId xmlns:a16="http://schemas.microsoft.com/office/drawing/2014/main" id="{C2A20207-22D9-1986-6561-D3D24F0AA64B}"/>
              </a:ext>
            </a:extLst>
          </p:cNvPr>
          <p:cNvSpPr txBox="1"/>
          <p:nvPr/>
        </p:nvSpPr>
        <p:spPr>
          <a:xfrm>
            <a:off x="7713993" y="2915053"/>
            <a:ext cx="928180" cy="307777"/>
          </a:xfrm>
          <a:prstGeom prst="rect">
            <a:avLst/>
          </a:prstGeom>
          <a:noFill/>
        </p:spPr>
        <p:txBody>
          <a:bodyPr wrap="square" rtlCol="0">
            <a:spAutoFit/>
          </a:bodyPr>
          <a:lstStyle/>
          <a:p>
            <a:r>
              <a:rPr lang="en-US" sz="1400" b="1" dirty="0"/>
              <a:t>YES</a:t>
            </a:r>
            <a:endParaRPr lang="en-IN" sz="1400" b="1" dirty="0"/>
          </a:p>
        </p:txBody>
      </p:sp>
      <p:sp>
        <p:nvSpPr>
          <p:cNvPr id="52" name="TextBox 51">
            <a:extLst>
              <a:ext uri="{FF2B5EF4-FFF2-40B4-BE49-F238E27FC236}">
                <a16:creationId xmlns:a16="http://schemas.microsoft.com/office/drawing/2014/main" id="{A55F1AFC-3550-B63F-0A23-13DCEAD102FB}"/>
              </a:ext>
            </a:extLst>
          </p:cNvPr>
          <p:cNvSpPr txBox="1"/>
          <p:nvPr/>
        </p:nvSpPr>
        <p:spPr>
          <a:xfrm>
            <a:off x="5287690" y="3423138"/>
            <a:ext cx="839437" cy="307777"/>
          </a:xfrm>
          <a:prstGeom prst="rect">
            <a:avLst/>
          </a:prstGeom>
          <a:noFill/>
        </p:spPr>
        <p:txBody>
          <a:bodyPr wrap="square" rtlCol="0">
            <a:spAutoFit/>
          </a:bodyPr>
          <a:lstStyle/>
          <a:p>
            <a:r>
              <a:rPr lang="en-US" sz="1400" b="1" dirty="0"/>
              <a:t>NO</a:t>
            </a:r>
            <a:endParaRPr lang="en-IN" sz="1400" b="1" dirty="0"/>
          </a:p>
        </p:txBody>
      </p:sp>
      <p:cxnSp>
        <p:nvCxnSpPr>
          <p:cNvPr id="56" name="Straight Connector 55">
            <a:extLst>
              <a:ext uri="{FF2B5EF4-FFF2-40B4-BE49-F238E27FC236}">
                <a16:creationId xmlns:a16="http://schemas.microsoft.com/office/drawing/2014/main" id="{4E6FAA78-6EEE-C43E-B3E3-E2DE216A8791}"/>
              </a:ext>
            </a:extLst>
          </p:cNvPr>
          <p:cNvCxnSpPr>
            <a:stCxn id="9" idx="2"/>
          </p:cNvCxnSpPr>
          <p:nvPr/>
        </p:nvCxnSpPr>
        <p:spPr>
          <a:xfrm>
            <a:off x="5516880" y="4445226"/>
            <a:ext cx="8313" cy="111818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4BF7E57-6404-76B0-16C1-035F06DE058D}"/>
              </a:ext>
            </a:extLst>
          </p:cNvPr>
          <p:cNvSpPr txBox="1"/>
          <p:nvPr/>
        </p:nvSpPr>
        <p:spPr>
          <a:xfrm>
            <a:off x="7478881" y="4802251"/>
            <a:ext cx="4519813" cy="2031325"/>
          </a:xfrm>
          <a:prstGeom prst="rect">
            <a:avLst/>
          </a:prstGeom>
          <a:noFill/>
        </p:spPr>
        <p:txBody>
          <a:bodyPr wrap="square" rtlCol="0">
            <a:spAutoFit/>
          </a:bodyPr>
          <a:lstStyle/>
          <a:p>
            <a:r>
              <a:rPr lang="en-US" sz="1200" dirty="0">
                <a:latin typeface="Bahnschrift Condensed" panose="020B0502040204020203" pitchFamily="34" charset="0"/>
              </a:rPr>
              <a:t>References:-</a:t>
            </a:r>
          </a:p>
          <a:p>
            <a:pPr marL="342900" indent="-342900">
              <a:buAutoNum type="arabicParenR"/>
            </a:pPr>
            <a:r>
              <a:rPr lang="en-US" sz="1200" dirty="0" err="1">
                <a:latin typeface="Bahnschrift Condensed" panose="020B0502040204020203" pitchFamily="34" charset="0"/>
              </a:rPr>
              <a:t>Plutschack</a:t>
            </a:r>
            <a:r>
              <a:rPr lang="en-US" sz="1200" dirty="0">
                <a:latin typeface="Bahnschrift Condensed" panose="020B0502040204020203" pitchFamily="34" charset="0"/>
              </a:rPr>
              <a:t> MB, </a:t>
            </a:r>
            <a:r>
              <a:rPr lang="en-US" sz="1200" dirty="0" err="1">
                <a:latin typeface="Bahnschrift Condensed" panose="020B0502040204020203" pitchFamily="34" charset="0"/>
              </a:rPr>
              <a:t>Pieber</a:t>
            </a:r>
            <a:r>
              <a:rPr lang="en-US" sz="1200" dirty="0">
                <a:latin typeface="Bahnschrift Condensed" panose="020B0502040204020203" pitchFamily="34" charset="0"/>
              </a:rPr>
              <a:t> B, Gilmore K, </a:t>
            </a:r>
            <a:r>
              <a:rPr lang="en-US" sz="1200" dirty="0" err="1">
                <a:latin typeface="Bahnschrift Condensed" panose="020B0502040204020203" pitchFamily="34" charset="0"/>
              </a:rPr>
              <a:t>Seeberger</a:t>
            </a:r>
            <a:r>
              <a:rPr lang="en-US" sz="1200" dirty="0">
                <a:latin typeface="Bahnschrift Condensed" panose="020B0502040204020203" pitchFamily="34" charset="0"/>
              </a:rPr>
              <a:t> PH. The Hitchhiker's Guide to Flow Chemistry ∥. Chem Rev. 2017 Sep 27;117(18):11796-11893. </a:t>
            </a:r>
            <a:r>
              <a:rPr lang="en-US" sz="1200" dirty="0" err="1">
                <a:latin typeface="Bahnschrift Condensed" panose="020B0502040204020203" pitchFamily="34" charset="0"/>
              </a:rPr>
              <a:t>doi</a:t>
            </a:r>
            <a:r>
              <a:rPr lang="en-US" sz="1200" dirty="0">
                <a:latin typeface="Bahnschrift Condensed" panose="020B0502040204020203" pitchFamily="34" charset="0"/>
              </a:rPr>
              <a:t>: 10.1021/acs.chemrev.7b00183. </a:t>
            </a:r>
            <a:r>
              <a:rPr lang="en-US" sz="1200" dirty="0" err="1">
                <a:latin typeface="Bahnschrift Condensed" panose="020B0502040204020203" pitchFamily="34" charset="0"/>
              </a:rPr>
              <a:t>Epub</a:t>
            </a:r>
            <a:r>
              <a:rPr lang="en-US" sz="1200" dirty="0">
                <a:latin typeface="Bahnschrift Condensed" panose="020B0502040204020203" pitchFamily="34" charset="0"/>
              </a:rPr>
              <a:t> 2017 Jun 1. PMID: 28570059.</a:t>
            </a:r>
          </a:p>
          <a:p>
            <a:pPr marL="342900" indent="-342900">
              <a:buAutoNum type="arabicParenR"/>
            </a:pPr>
            <a:r>
              <a:rPr lang="en-US" sz="1200" b="0" i="0" u="none" strike="noStrike" baseline="0" dirty="0">
                <a:latin typeface="Bahnschrift Condensed" panose="020B0502040204020203" pitchFamily="34" charset="0"/>
              </a:rPr>
              <a:t>Wegner, J.; </a:t>
            </a:r>
            <a:r>
              <a:rPr lang="en-US" sz="1200" b="0" i="0" u="none" strike="noStrike" baseline="0" dirty="0" err="1">
                <a:latin typeface="Bahnschrift Condensed" panose="020B0502040204020203" pitchFamily="34" charset="0"/>
              </a:rPr>
              <a:t>Ceylan</a:t>
            </a:r>
            <a:r>
              <a:rPr lang="en-US" sz="1200" b="0" i="0" u="none" strike="noStrike" baseline="0" dirty="0">
                <a:latin typeface="Bahnschrift Condensed" panose="020B0502040204020203" pitchFamily="34" charset="0"/>
              </a:rPr>
              <a:t>, S.; </a:t>
            </a:r>
            <a:r>
              <a:rPr lang="en-US" sz="1200" b="0" i="0" u="none" strike="noStrike" baseline="0" dirty="0" err="1">
                <a:latin typeface="Bahnschrift Condensed" panose="020B0502040204020203" pitchFamily="34" charset="0"/>
              </a:rPr>
              <a:t>Kirschning</a:t>
            </a:r>
            <a:r>
              <a:rPr lang="en-US" sz="1200" b="0" i="0" u="none" strike="noStrike" baseline="0" dirty="0">
                <a:latin typeface="Bahnschrift Condensed" panose="020B0502040204020203" pitchFamily="34" charset="0"/>
              </a:rPr>
              <a:t>, A. Flow Chemistry − A Key Enabling Technology for (Multistep) Organic Synthesis. Adv. Synth.</a:t>
            </a:r>
          </a:p>
          <a:p>
            <a:pPr algn="l"/>
            <a:r>
              <a:rPr lang="en-IN" sz="1200" dirty="0">
                <a:latin typeface="Bahnschrift Condensed" panose="020B0502040204020203" pitchFamily="34" charset="0"/>
              </a:rPr>
              <a:t>            </a:t>
            </a:r>
            <a:r>
              <a:rPr lang="en-IN" sz="1200" b="0" i="0" u="none" strike="noStrike" baseline="0" dirty="0" err="1">
                <a:latin typeface="Bahnschrift Condensed" panose="020B0502040204020203" pitchFamily="34" charset="0"/>
              </a:rPr>
              <a:t>Catal</a:t>
            </a:r>
            <a:r>
              <a:rPr lang="en-IN" sz="1200" b="0" i="0" u="none" strike="noStrike" baseline="0" dirty="0">
                <a:latin typeface="Bahnschrift Condensed" panose="020B0502040204020203" pitchFamily="34" charset="0"/>
              </a:rPr>
              <a:t>. 2012, 354, 17−57.</a:t>
            </a:r>
          </a:p>
          <a:p>
            <a:pPr algn="l"/>
            <a:r>
              <a:rPr lang="en-IN" sz="1200" dirty="0">
                <a:latin typeface="Bahnschrift Condensed" panose="020B0502040204020203" pitchFamily="34" charset="0"/>
              </a:rPr>
              <a:t>3)         </a:t>
            </a:r>
            <a:r>
              <a:rPr lang="en-IN" sz="1200" b="0" i="0" u="none" strike="noStrike" baseline="0" dirty="0">
                <a:latin typeface="Bahnschrift Condensed" panose="020B0502040204020203" pitchFamily="34" charset="0"/>
              </a:rPr>
              <a:t>Irfan, M.; </a:t>
            </a:r>
            <a:r>
              <a:rPr lang="en-IN" sz="1200" b="0" i="0" u="none" strike="noStrike" baseline="0" dirty="0" err="1">
                <a:latin typeface="Bahnschrift Condensed" panose="020B0502040204020203" pitchFamily="34" charset="0"/>
              </a:rPr>
              <a:t>Glasnov</a:t>
            </a:r>
            <a:r>
              <a:rPr lang="en-IN" sz="1200" b="0" i="0" u="none" strike="noStrike" baseline="0" dirty="0">
                <a:latin typeface="Bahnschrift Condensed" panose="020B0502040204020203" pitchFamily="34" charset="0"/>
              </a:rPr>
              <a:t>, T. N.; </a:t>
            </a:r>
            <a:r>
              <a:rPr lang="en-IN" sz="1200" b="0" i="0" u="none" strike="noStrike" baseline="0" dirty="0" err="1">
                <a:latin typeface="Bahnschrift Condensed" panose="020B0502040204020203" pitchFamily="34" charset="0"/>
              </a:rPr>
              <a:t>Kappe</a:t>
            </a:r>
            <a:r>
              <a:rPr lang="en-IN" sz="1200" b="0" i="0" u="none" strike="noStrike" baseline="0" dirty="0">
                <a:latin typeface="Bahnschrift Condensed" panose="020B0502040204020203" pitchFamily="34" charset="0"/>
              </a:rPr>
              <a:t>, C. O.   Heterogeneous Catalytic </a:t>
            </a:r>
            <a:r>
              <a:rPr lang="en-US" sz="1200" b="0" i="0" u="none" strike="noStrike" baseline="0" dirty="0">
                <a:latin typeface="Bahnschrift Condensed" panose="020B0502040204020203" pitchFamily="34" charset="0"/>
              </a:rPr>
              <a:t>Hydrogenation                                 	Reactions in Continuous-Flow Reactors.  </a:t>
            </a:r>
            <a:r>
              <a:rPr lang="en-US" sz="1200" b="0" i="0" u="none" strike="noStrike" baseline="0" dirty="0" err="1">
                <a:latin typeface="Bahnschrift Condensed" panose="020B0502040204020203" pitchFamily="34" charset="0"/>
              </a:rPr>
              <a:t>ChemSusChem</a:t>
            </a:r>
            <a:r>
              <a:rPr lang="en-US" sz="1200" b="0" i="0" u="none" strike="noStrike" baseline="0" dirty="0">
                <a:latin typeface="Bahnschrift Condensed" panose="020B0502040204020203" pitchFamily="34" charset="0"/>
              </a:rPr>
              <a:t> </a:t>
            </a:r>
            <a:r>
              <a:rPr lang="en-IN" sz="1200" b="0" i="0" u="none" strike="noStrike" baseline="0" dirty="0">
                <a:latin typeface="Bahnschrift Condensed" panose="020B0502040204020203" pitchFamily="34" charset="0"/>
              </a:rPr>
              <a:t>2011, 4, 300−316.</a:t>
            </a:r>
            <a:endParaRPr lang="en-US" sz="1200" dirty="0">
              <a:latin typeface="Bahnschrift Condensed" panose="020B0502040204020203" pitchFamily="34" charset="0"/>
            </a:endParaRPr>
          </a:p>
          <a:p>
            <a:endParaRPr lang="en-IN" dirty="0"/>
          </a:p>
        </p:txBody>
      </p:sp>
      <p:cxnSp>
        <p:nvCxnSpPr>
          <p:cNvPr id="15" name="Straight Arrow Connector 14">
            <a:extLst>
              <a:ext uri="{FF2B5EF4-FFF2-40B4-BE49-F238E27FC236}">
                <a16:creationId xmlns:a16="http://schemas.microsoft.com/office/drawing/2014/main" id="{3E9A3B53-9CC7-362F-08A3-34F3FB533B1E}"/>
              </a:ext>
            </a:extLst>
          </p:cNvPr>
          <p:cNvCxnSpPr>
            <a:endCxn id="5" idx="0"/>
          </p:cNvCxnSpPr>
          <p:nvPr/>
        </p:nvCxnSpPr>
        <p:spPr>
          <a:xfrm>
            <a:off x="5516880" y="0"/>
            <a:ext cx="0" cy="642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144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46B89-EC52-1CBB-B885-FC1F95BB5279}"/>
              </a:ext>
            </a:extLst>
          </p:cNvPr>
          <p:cNvSpPr>
            <a:spLocks noGrp="1"/>
          </p:cNvSpPr>
          <p:nvPr>
            <p:ph idx="1"/>
          </p:nvPr>
        </p:nvSpPr>
        <p:spPr>
          <a:xfrm>
            <a:off x="919119" y="889433"/>
            <a:ext cx="10353762" cy="5219136"/>
          </a:xfrm>
        </p:spPr>
        <p:txBody>
          <a:bodyPr>
            <a:normAutofit/>
          </a:bodyPr>
          <a:lstStyle/>
          <a:p>
            <a:pPr marL="0" indent="0">
              <a:buNone/>
            </a:pPr>
            <a:r>
              <a:rPr lang="en-US" dirty="0"/>
              <a:t>Disclaimer: </a:t>
            </a:r>
          </a:p>
          <a:p>
            <a:pPr marL="0" indent="0" algn="just">
              <a:buNone/>
            </a:pPr>
            <a:r>
              <a:rPr lang="en-US" dirty="0"/>
              <a:t>This study is from a purely academic point of view of whether to go for batch or continuous processes. </a:t>
            </a:r>
            <a:r>
              <a:rPr lang="en-IN" dirty="0"/>
              <a:t>After the decision is made to go in flow or batch is made, there needs to be an analysis of processes and subprocesses involved before making a decision for the commercial level. Then, a flow diagram with specific choices of equipment will have to be made following which a thorough cost analysis is done. </a:t>
            </a:r>
          </a:p>
          <a:p>
            <a:pPr marL="0" indent="0" algn="just">
              <a:buNone/>
            </a:pPr>
            <a:r>
              <a:rPr lang="en-IN" dirty="0"/>
              <a:t>If there is a largely prohibitive cost associated with the given manufacturing process decision, then, the decision loop goes back to the first step where another synthesis route is identified for the given product and literature is studied.</a:t>
            </a:r>
          </a:p>
          <a:p>
            <a:pPr marL="0" indent="0" algn="just">
              <a:buNone/>
            </a:pPr>
            <a:r>
              <a:rPr lang="en-IN" dirty="0"/>
              <a:t>If, on the other hand, the margins are less, then it can be improved by trying to change the type of subprocesses or the choice of equipment used.</a:t>
            </a:r>
          </a:p>
          <a:p>
            <a:pPr marL="0" indent="0">
              <a:buNone/>
            </a:pPr>
            <a:endParaRPr lang="en-US" dirty="0"/>
          </a:p>
        </p:txBody>
      </p:sp>
    </p:spTree>
    <p:extLst>
      <p:ext uri="{BB962C8B-B14F-4D97-AF65-F5344CB8AC3E}">
        <p14:creationId xmlns:p14="http://schemas.microsoft.com/office/powerpoint/2010/main" val="193382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E00D-CE02-839C-D34E-E49DA8719633}"/>
              </a:ext>
            </a:extLst>
          </p:cNvPr>
          <p:cNvSpPr>
            <a:spLocks noGrp="1"/>
          </p:cNvSpPr>
          <p:nvPr>
            <p:ph type="title"/>
          </p:nvPr>
        </p:nvSpPr>
        <p:spPr>
          <a:xfrm>
            <a:off x="919119" y="38100"/>
            <a:ext cx="10353761" cy="1326321"/>
          </a:xfrm>
        </p:spPr>
        <p:txBody>
          <a:bodyPr/>
          <a:lstStyle/>
          <a:p>
            <a:r>
              <a:rPr lang="en-US" dirty="0"/>
              <a:t>Selection of Conventional flow reactors</a:t>
            </a:r>
            <a:endParaRPr lang="en-IN" dirty="0"/>
          </a:p>
        </p:txBody>
      </p:sp>
      <p:pic>
        <p:nvPicPr>
          <p:cNvPr id="4" name="Picture 3">
            <a:extLst>
              <a:ext uri="{FF2B5EF4-FFF2-40B4-BE49-F238E27FC236}">
                <a16:creationId xmlns:a16="http://schemas.microsoft.com/office/drawing/2014/main" id="{2FFAA446-7EBA-23B8-9D06-31BEA90466C8}"/>
              </a:ext>
            </a:extLst>
          </p:cNvPr>
          <p:cNvPicPr>
            <a:picLocks noChangeAspect="1"/>
          </p:cNvPicPr>
          <p:nvPr/>
        </p:nvPicPr>
        <p:blipFill>
          <a:blip r:embed="rId2"/>
          <a:stretch>
            <a:fillRect/>
          </a:stretch>
        </p:blipFill>
        <p:spPr>
          <a:xfrm>
            <a:off x="919119" y="1724026"/>
            <a:ext cx="6248400" cy="4181474"/>
          </a:xfrm>
          <a:prstGeom prst="rect">
            <a:avLst/>
          </a:prstGeom>
        </p:spPr>
      </p:pic>
      <p:sp>
        <p:nvSpPr>
          <p:cNvPr id="5" name="TextBox 4">
            <a:extLst>
              <a:ext uri="{FF2B5EF4-FFF2-40B4-BE49-F238E27FC236}">
                <a16:creationId xmlns:a16="http://schemas.microsoft.com/office/drawing/2014/main" id="{603B6FD9-3E48-AFC2-B25A-33E3531FF161}"/>
              </a:ext>
            </a:extLst>
          </p:cNvPr>
          <p:cNvSpPr txBox="1"/>
          <p:nvPr/>
        </p:nvSpPr>
        <p:spPr>
          <a:xfrm>
            <a:off x="7572375" y="4157663"/>
            <a:ext cx="4362449" cy="1477328"/>
          </a:xfrm>
          <a:prstGeom prst="rect">
            <a:avLst/>
          </a:prstGeom>
          <a:noFill/>
        </p:spPr>
        <p:txBody>
          <a:bodyPr wrap="square" rtlCol="0">
            <a:spAutoFit/>
          </a:bodyPr>
          <a:lstStyle/>
          <a:p>
            <a:r>
              <a:rPr lang="en-US" dirty="0"/>
              <a:t>Reference:-</a:t>
            </a:r>
          </a:p>
          <a:p>
            <a:r>
              <a:rPr lang="en-US" dirty="0"/>
              <a:t>CHEMICAL ENGINEERING AND CHEMICAL PROCESS TECHNOLOGY – Vol. III - Multiphase Reactors - A. </a:t>
            </a:r>
            <a:r>
              <a:rPr lang="en-US" dirty="0" err="1"/>
              <a:t>Stankiewicz</a:t>
            </a:r>
            <a:r>
              <a:rPr lang="en-US" dirty="0"/>
              <a:t> </a:t>
            </a:r>
            <a:endParaRPr lang="en-IN" dirty="0"/>
          </a:p>
        </p:txBody>
      </p:sp>
    </p:spTree>
    <p:extLst>
      <p:ext uri="{BB962C8B-B14F-4D97-AF65-F5344CB8AC3E}">
        <p14:creationId xmlns:p14="http://schemas.microsoft.com/office/powerpoint/2010/main" val="1016005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9516</TotalTime>
  <Words>3612</Words>
  <Application>Microsoft Office PowerPoint</Application>
  <PresentationFormat>Widescreen</PresentationFormat>
  <Paragraphs>341</Paragraphs>
  <Slides>40</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AdvOT2e364b11</vt:lpstr>
      <vt:lpstr>Arial</vt:lpstr>
      <vt:lpstr>Bahnschrift Condensed</vt:lpstr>
      <vt:lpstr>Bahnschrift SemiBold Condensed</vt:lpstr>
      <vt:lpstr>Bookman Old Style</vt:lpstr>
      <vt:lpstr>Calibri</vt:lpstr>
      <vt:lpstr>Rockwell</vt:lpstr>
      <vt:lpstr>Times New Roman</vt:lpstr>
      <vt:lpstr>Verdana</vt:lpstr>
      <vt:lpstr>Damask</vt:lpstr>
      <vt:lpstr>PowerPoint Presentation</vt:lpstr>
      <vt:lpstr>Process Area</vt:lpstr>
      <vt:lpstr>EFFLUENT TREATMENT PLANT</vt:lpstr>
      <vt:lpstr>PowerPoint Presentation</vt:lpstr>
      <vt:lpstr>PowerPoint Presentation</vt:lpstr>
      <vt:lpstr>PowerPoint Presentation</vt:lpstr>
      <vt:lpstr>PowerPoint Presentation</vt:lpstr>
      <vt:lpstr>PowerPoint Presentation</vt:lpstr>
      <vt:lpstr>Selection of Conventional flow reactors</vt:lpstr>
      <vt:lpstr>PowerPoint Presentation</vt:lpstr>
      <vt:lpstr>PowerPoint Presentation</vt:lpstr>
      <vt:lpstr>PowerPoint Presentation</vt:lpstr>
      <vt:lpstr>PowerPoint Presentation</vt:lpstr>
      <vt:lpstr>Step-wise strategy for process development in flow reactors</vt:lpstr>
      <vt:lpstr>STEP-1: Physical properties</vt:lpstr>
      <vt:lpstr>Step-2: Solubility studies</vt:lpstr>
      <vt:lpstr>Step-3: chemical kinetics</vt:lpstr>
      <vt:lpstr>Step-3: chemical kinetics</vt:lpstr>
      <vt:lpstr>Step-3: chemical kinetics</vt:lpstr>
      <vt:lpstr>STEP-4: Enthalpy and t rise</vt:lpstr>
      <vt:lpstr>STEP-5: Side reaction studies</vt:lpstr>
      <vt:lpstr>STEP-6: Reactor information</vt:lpstr>
      <vt:lpstr>STEP-7: Pressure drop characterization</vt:lpstr>
      <vt:lpstr>STEP-8: Heat transfer characterization</vt:lpstr>
      <vt:lpstr>STEP-9: Mass transfer characterization</vt:lpstr>
      <vt:lpstr>STEP-10: Process development strategies</vt:lpstr>
      <vt:lpstr>STEP-11: dynamic process model</vt:lpstr>
      <vt:lpstr>STEP-12: Validation</vt:lpstr>
      <vt:lpstr>STEP-13: SCALE-UP</vt:lpstr>
      <vt:lpstr>PowerPoint Presentation</vt:lpstr>
      <vt:lpstr>Important points for scale-up</vt:lpstr>
      <vt:lpstr>Advantages</vt:lpstr>
      <vt:lpstr>Suggestions</vt:lpstr>
      <vt:lpstr>Research focus</vt:lpstr>
      <vt:lpstr>PowerPoint Presentation</vt:lpstr>
      <vt:lpstr>Distillation</vt:lpstr>
      <vt:lpstr>Distillation</vt:lpstr>
      <vt:lpstr>Column chromatography</vt:lpstr>
      <vt:lpstr>LIQUID-LIQUID EXTRACTION</vt:lpstr>
      <vt:lpstr>Solid phase extraction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20CHE191 Anirudh Veliyur</dc:creator>
  <cp:lastModifiedBy>20CHE191 Anirudh Veliyur</cp:lastModifiedBy>
  <cp:revision>183</cp:revision>
  <dcterms:created xsi:type="dcterms:W3CDTF">2023-06-04T05:16:39Z</dcterms:created>
  <dcterms:modified xsi:type="dcterms:W3CDTF">2023-11-03T05:32:32Z</dcterms:modified>
</cp:coreProperties>
</file>