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902-42BD-4C18-95C5-8E78DC69162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001-5BCB-475A-90F6-86A66BA5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9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902-42BD-4C18-95C5-8E78DC69162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001-5BCB-475A-90F6-86A66BA5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7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902-42BD-4C18-95C5-8E78DC69162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001-5BCB-475A-90F6-86A66BA5D33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1231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902-42BD-4C18-95C5-8E78DC69162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001-5BCB-475A-90F6-86A66BA5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33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902-42BD-4C18-95C5-8E78DC69162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001-5BCB-475A-90F6-86A66BA5D33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922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902-42BD-4C18-95C5-8E78DC69162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001-5BCB-475A-90F6-86A66BA5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030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902-42BD-4C18-95C5-8E78DC69162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001-5BCB-475A-90F6-86A66BA5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0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902-42BD-4C18-95C5-8E78DC69162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001-5BCB-475A-90F6-86A66BA5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2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902-42BD-4C18-95C5-8E78DC69162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001-5BCB-475A-90F6-86A66BA5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41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902-42BD-4C18-95C5-8E78DC69162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001-5BCB-475A-90F6-86A66BA5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66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902-42BD-4C18-95C5-8E78DC69162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001-5BCB-475A-90F6-86A66BA5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0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902-42BD-4C18-95C5-8E78DC69162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001-5BCB-475A-90F6-86A66BA5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68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902-42BD-4C18-95C5-8E78DC69162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001-5BCB-475A-90F6-86A66BA5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81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902-42BD-4C18-95C5-8E78DC69162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001-5BCB-475A-90F6-86A66BA5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7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902-42BD-4C18-95C5-8E78DC69162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001-5BCB-475A-90F6-86A66BA5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902-42BD-4C18-95C5-8E78DC69162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001-5BCB-475A-90F6-86A66BA5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91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2902-42BD-4C18-95C5-8E78DC691624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A3F001-5BCB-475A-90F6-86A66BA5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50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cheme.com/quiz-yourself/interactive-self-study-modules/energy-balance-in-steady-state-pfr/energy-balance-in-steady-state-pfr-screencas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1F7D-8697-3A17-B6FA-F52636106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8531" y="1160865"/>
            <a:ext cx="7766936" cy="1646302"/>
          </a:xfrm>
        </p:spPr>
        <p:txBody>
          <a:bodyPr/>
          <a:lstStyle/>
          <a:p>
            <a:pPr algn="ctr"/>
            <a:r>
              <a:rPr lang="en-US" dirty="0">
                <a:latin typeface="Trebuchet MS" panose="020B0603020202020204" pitchFamily="34" charset="0"/>
                <a:cs typeface="Times New Roman" panose="02020603050405020304" pitchFamily="18" charset="0"/>
              </a:rPr>
              <a:t>Optimization of series reaction in PFR</a:t>
            </a:r>
            <a:endParaRPr lang="en-IN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C1E27-F2BB-8117-7791-93D17D18F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531" y="5059501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By,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Anirudh V Veliyur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20CHE191</a:t>
            </a:r>
            <a:endParaRPr lang="en-IN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1119C-F3A3-CF11-E113-961083B32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765" y="2824528"/>
            <a:ext cx="4404742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3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1351-B1D7-CEFF-C391-26F6BA0D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Alkylation of Benzene to Cumene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EA24-BE7B-52DA-5156-A22153B0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B0579-7A36-937A-F18E-3F34CF36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713020"/>
            <a:ext cx="3972996" cy="2783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E5606-475A-5D0C-C5E0-A34B3AAA3978}"/>
              </a:ext>
            </a:extLst>
          </p:cNvPr>
          <p:cNvSpPr txBox="1"/>
          <p:nvPr/>
        </p:nvSpPr>
        <p:spPr>
          <a:xfrm>
            <a:off x="2224726" y="4496585"/>
            <a:ext cx="532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B=Benzene</a:t>
            </a:r>
          </a:p>
          <a:p>
            <a:r>
              <a:rPr lang="en-US" dirty="0"/>
              <a:t>P=Propylene</a:t>
            </a:r>
          </a:p>
          <a:p>
            <a:r>
              <a:rPr lang="en-US" dirty="0"/>
              <a:t>I=Cumene</a:t>
            </a:r>
          </a:p>
          <a:p>
            <a:r>
              <a:rPr lang="en-US" dirty="0"/>
              <a:t>D=</a:t>
            </a:r>
            <a:r>
              <a:rPr lang="en-US" dirty="0" err="1"/>
              <a:t>Dialkylbenzene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37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125F-4E25-75D7-C074-32269D84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1A30-070B-0F99-A004-17E9566A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A7DD6-5304-25D9-2CAD-88F9C414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31" y="816638"/>
            <a:ext cx="7136091" cy="1856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D4F28-B7D2-F204-41B4-297D2EC91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56" y="3429000"/>
            <a:ext cx="4298623" cy="11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3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1957-ABB7-C38A-694B-7F934330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2AC510-F3CE-E578-B4AB-D9CC0A5C0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818" y="1271319"/>
            <a:ext cx="7666618" cy="1200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93201B-6A70-8DBB-B2C4-BDD27338D1EA}"/>
              </a:ext>
            </a:extLst>
          </p:cNvPr>
          <p:cNvSpPr txBox="1"/>
          <p:nvPr/>
        </p:nvSpPr>
        <p:spPr>
          <a:xfrm>
            <a:off x="1026826" y="609600"/>
            <a:ext cx="610099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Energy balance for steady-state PFR-tubular reactor where A is reactant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31AC9-FD7A-5CBC-6227-8BEB474FE26E}"/>
              </a:ext>
            </a:extLst>
          </p:cNvPr>
          <p:cNvSpPr txBox="1"/>
          <p:nvPr/>
        </p:nvSpPr>
        <p:spPr>
          <a:xfrm>
            <a:off x="993908" y="2418189"/>
            <a:ext cx="6100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corresponding mass balances to be solved simultaneously with the energy balance are 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ABDC45-56C3-021C-2EDE-37F33C9C2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85" y="3077270"/>
            <a:ext cx="1740283" cy="8090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DE5993-1C9C-EE51-0079-48118ACC1EDC}"/>
                  </a:ext>
                </a:extLst>
              </p:cNvPr>
              <p:cNvSpPr txBox="1"/>
              <p:nvPr/>
            </p:nvSpPr>
            <p:spPr>
              <a:xfrm>
                <a:off x="1168073" y="3974262"/>
                <a:ext cx="6100996" cy="2883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where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 = molar flow rate component of </a:t>
                </a:r>
                <a:r>
                  <a:rPr lang="en-IN" b="0" i="0" dirty="0" err="1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i</a:t>
                </a:r>
                <a:r>
                  <a:rPr lang="en-IN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 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 = molar heat capacity of component </a:t>
                </a:r>
                <a:r>
                  <a:rPr lang="en-IN" b="0" i="0" dirty="0" err="1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i</a:t>
                </a:r>
                <a:r>
                  <a:rPr lang="en-IN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 </a:t>
                </a:r>
                <a:br>
                  <a:rPr lang="en-IN" dirty="0"/>
                </a:br>
                <a:r>
                  <a:rPr lang="en-IN" dirty="0"/>
                  <a:t>T</a:t>
                </a:r>
                <a:r>
                  <a:rPr lang="en-IN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 = temperature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 = cross-sectional area of tubular reactor</a:t>
                </a:r>
                <a:br>
                  <a:rPr lang="en-IN" dirty="0"/>
                </a:br>
                <a:r>
                  <a:rPr lang="en-IN" dirty="0"/>
                  <a:t>z</a:t>
                </a:r>
                <a:r>
                  <a:rPr lang="en-IN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 = distance down reactor</a:t>
                </a:r>
                <a:br>
                  <a:rPr lang="en-IN" dirty="0"/>
                </a:br>
                <a:r>
                  <a:rPr lang="en-IN" dirty="0"/>
                  <a:t>V</a:t>
                </a:r>
                <a:r>
                  <a:rPr lang="en-IN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 = cumulative volume of reactor</a:t>
                </a:r>
                <a:br>
                  <a:rPr lang="en-IN" dirty="0"/>
                </a:br>
                <a:r>
                  <a:rPr lang="el-GR" dirty="0"/>
                  <a:t>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l-GR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 = </a:t>
                </a:r>
                <a:r>
                  <a:rPr lang="en-IN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heat of reactor per mole of A reacting</a:t>
                </a:r>
                <a:br>
                  <a:rPr lang="en-IN" dirty="0"/>
                </a:br>
                <a:r>
                  <a:rPr lang="en-IN" dirty="0"/>
                  <a:t>U </a:t>
                </a:r>
                <a:r>
                  <a:rPr lang="en-IN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= heat transfer coefficient</a:t>
                </a:r>
                <a:br>
                  <a:rPr lang="en-IN" dirty="0"/>
                </a:br>
                <a:r>
                  <a:rPr lang="en-IN" dirty="0"/>
                  <a:t>D </a:t>
                </a:r>
                <a:r>
                  <a:rPr lang="en-IN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= reactor tube diameter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 = temperature of coolant on outside of tube</a:t>
                </a:r>
                <a:endParaRPr lang="en-IN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DE5993-1C9C-EE51-0079-48118ACC1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073" y="3974262"/>
                <a:ext cx="6100996" cy="2883738"/>
              </a:xfrm>
              <a:prstGeom prst="rect">
                <a:avLst/>
              </a:prstGeom>
              <a:blipFill>
                <a:blip r:embed="rId4"/>
                <a:stretch>
                  <a:fillRect l="-900" t="-1057" b="-25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73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BF63-3C6F-C90E-1B80-77D645C3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652A-DE63-0A08-FEED-16A0CA5B5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063775"/>
          </a:xfrm>
        </p:spPr>
        <p:txBody>
          <a:bodyPr>
            <a:normAutofit lnSpcReduction="10000"/>
          </a:bodyPr>
          <a:lstStyle/>
          <a:p>
            <a:r>
              <a:rPr lang="en-IN" dirty="0">
                <a:hlinkClick r:id="rId2"/>
              </a:rPr>
              <a:t>https://learncheme.com/quiz-yourself/interactive-self-study-modules/energy-balance-in-steady-state-pfr/energy-balance-in-steady-state-pfr-screencasts/</a:t>
            </a:r>
            <a:endParaRPr lang="en-IN" dirty="0"/>
          </a:p>
          <a:p>
            <a:r>
              <a:rPr lang="en-IN" dirty="0"/>
              <a:t> Torres-Rodríguez, Miguel; Gutiérrez-</a:t>
            </a:r>
            <a:r>
              <a:rPr lang="en-IN" dirty="0" err="1"/>
              <a:t>Arzaluz</a:t>
            </a:r>
            <a:r>
              <a:rPr lang="en-IN" dirty="0"/>
              <a:t>, Mirella; </a:t>
            </a:r>
            <a:r>
              <a:rPr lang="en-IN" dirty="0" err="1"/>
              <a:t>Mugica</a:t>
            </a:r>
            <a:r>
              <a:rPr lang="en-IN" dirty="0"/>
              <a:t>-Álvarez, Violeta; Aguilar-</a:t>
            </a:r>
            <a:r>
              <a:rPr lang="en-IN" dirty="0" err="1"/>
              <a:t>Pliego</a:t>
            </a:r>
            <a:r>
              <a:rPr lang="en-IN" dirty="0"/>
              <a:t>, Julia; </a:t>
            </a:r>
            <a:r>
              <a:rPr lang="en-IN" dirty="0" err="1"/>
              <a:t>Pergher</a:t>
            </a:r>
            <a:r>
              <a:rPr lang="en-IN" dirty="0"/>
              <a:t>, </a:t>
            </a:r>
            <a:r>
              <a:rPr lang="en-IN" dirty="0" err="1"/>
              <a:t>Sibele</a:t>
            </a:r>
            <a:r>
              <a:rPr lang="en-IN" dirty="0"/>
              <a:t>  (2012). Alkylation of Benzene with Propylene in a Flow-Through Membrane Reactor and Fixed-Bed Reactor: Preliminary Results. Materials, 5(12), 872–881.         doi:10.3390/ma5050872  </a:t>
            </a:r>
          </a:p>
          <a:p>
            <a:r>
              <a:rPr lang="en-IN" dirty="0"/>
              <a:t> </a:t>
            </a:r>
            <a:r>
              <a:rPr lang="en-IN" dirty="0" err="1"/>
              <a:t>Zhigang</a:t>
            </a:r>
            <a:r>
              <a:rPr lang="en-IN" dirty="0"/>
              <a:t> Lei; </a:t>
            </a:r>
            <a:r>
              <a:rPr lang="en-IN" dirty="0" err="1"/>
              <a:t>Chengyue</a:t>
            </a:r>
            <a:r>
              <a:rPr lang="en-IN" dirty="0"/>
              <a:t> Li; </a:t>
            </a:r>
            <a:r>
              <a:rPr lang="en-IN" dirty="0" err="1"/>
              <a:t>Jianwei</a:t>
            </a:r>
            <a:r>
              <a:rPr lang="en-IN" dirty="0"/>
              <a:t> Li; </a:t>
            </a:r>
            <a:r>
              <a:rPr lang="en-IN" dirty="0" err="1"/>
              <a:t>Biaohua</a:t>
            </a:r>
            <a:r>
              <a:rPr lang="en-IN" dirty="0"/>
              <a:t> Chen (2004). Suspension catalytic distillation of simultaneous alkylation and </a:t>
            </a:r>
            <a:r>
              <a:rPr lang="en-IN" dirty="0" err="1"/>
              <a:t>transalkylation</a:t>
            </a:r>
            <a:r>
              <a:rPr lang="en-IN" dirty="0"/>
              <a:t> for producing cumene. , 34(1-3), 265–271.         doi:10.1016/s1383-5866(03)00199-0  </a:t>
            </a:r>
          </a:p>
          <a:p>
            <a:r>
              <a:rPr lang="en-US" dirty="0"/>
              <a:t>Hazmi, Hilman. (2022). Process Simulation &amp; </a:t>
            </a:r>
            <a:r>
              <a:rPr lang="en-US" dirty="0" err="1"/>
              <a:t>Sensitvity</a:t>
            </a:r>
            <a:r>
              <a:rPr lang="en-US" dirty="0"/>
              <a:t> Analysis of Cumene Production from an Integrated Alkylation and </a:t>
            </a:r>
            <a:r>
              <a:rPr lang="en-US" dirty="0" err="1"/>
              <a:t>Transalkylation</a:t>
            </a:r>
            <a:r>
              <a:rPr lang="en-US" dirty="0"/>
              <a:t> Reaction. Journal of Chemical Process Engineering. 7. 64-78. 10.33536/jcpe.v7i2.1086.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4640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590</TotalTime>
  <Words>273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Open Sans</vt:lpstr>
      <vt:lpstr>Trebuchet MS</vt:lpstr>
      <vt:lpstr>Wingdings 3</vt:lpstr>
      <vt:lpstr>Facet</vt:lpstr>
      <vt:lpstr>Optimization of series reaction in PFR</vt:lpstr>
      <vt:lpstr>Alkylation of Benzene to Cumene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series reaction in PFR</dc:title>
  <dc:creator>20CHE191 Anirudh Veliyur</dc:creator>
  <cp:lastModifiedBy>20cheav.veliyur@ug.ictmumbai.edu.in</cp:lastModifiedBy>
  <cp:revision>5</cp:revision>
  <dcterms:created xsi:type="dcterms:W3CDTF">2023-12-15T10:02:55Z</dcterms:created>
  <dcterms:modified xsi:type="dcterms:W3CDTF">2023-12-17T13:23:00Z</dcterms:modified>
</cp:coreProperties>
</file>