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  <p:sldMasterId id="2147483687" r:id="rId3"/>
  </p:sldMasterIdLst>
  <p:notesMasterIdLst>
    <p:notesMasterId r:id="rId17"/>
  </p:notesMasterIdLst>
  <p:sldIdLst>
    <p:sldId id="256" r:id="rId4"/>
    <p:sldId id="266" r:id="rId5"/>
    <p:sldId id="258" r:id="rId6"/>
    <p:sldId id="277" r:id="rId7"/>
    <p:sldId id="1277" r:id="rId8"/>
    <p:sldId id="1283" r:id="rId9"/>
    <p:sldId id="1278" r:id="rId10"/>
    <p:sldId id="1279" r:id="rId11"/>
    <p:sldId id="1280" r:id="rId12"/>
    <p:sldId id="1281" r:id="rId13"/>
    <p:sldId id="268" r:id="rId14"/>
    <p:sldId id="1284" r:id="rId15"/>
    <p:sldId id="328" r:id="rId16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615"/>
    <a:srgbClr val="F9A825"/>
    <a:srgbClr val="FFEB3B"/>
    <a:srgbClr val="FDD835"/>
    <a:srgbClr val="FBC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651"/>
    <p:restoredTop sz="94660"/>
  </p:normalViewPr>
  <p:slideViewPr>
    <p:cSldViewPr snapToGrid="0" showGuides="1">
      <p:cViewPr varScale="1">
        <p:scale>
          <a:sx n="83" d="100"/>
          <a:sy n="83" d="100"/>
        </p:scale>
        <p:origin x="768" y="67"/>
      </p:cViewPr>
      <p:guideLst>
        <p:guide orient="horz" pos="2164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21" Type="http://schemas.openxmlformats.org/officeDocument/2006/relationships/tableStyles" Target="tableStyle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10" Type="http://schemas.openxmlformats.org/officeDocument/2006/relationships/slide" Target="slides/slide7.xml" /><Relationship Id="rId19" Type="http://schemas.openxmlformats.org/officeDocument/2006/relationships/viewProps" Target="viewProps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5DE25130-8BC2-458B-A87D-60B2B926C4FA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17412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13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B33E5876-90ED-47A4-92A7-8EBE2733A5D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1629113" y="0"/>
            <a:ext cx="4912245" cy="6858000"/>
          </a:xfrm>
          <a:custGeom>
            <a:avLst/>
            <a:gdLst>
              <a:gd name="connsiteX0" fmla="*/ 1394193 w 4912245"/>
              <a:gd name="connsiteY0" fmla="*/ 0 h 6858000"/>
              <a:gd name="connsiteX1" fmla="*/ 4912245 w 4912245"/>
              <a:gd name="connsiteY1" fmla="*/ 0 h 6858000"/>
              <a:gd name="connsiteX2" fmla="*/ 3518052 w 4912245"/>
              <a:gd name="connsiteY2" fmla="*/ 6858000 h 6858000"/>
              <a:gd name="connsiteX3" fmla="*/ 0 w 49122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245" h="6858000">
                <a:moveTo>
                  <a:pt x="1394193" y="0"/>
                </a:moveTo>
                <a:lnTo>
                  <a:pt x="4912245" y="0"/>
                </a:lnTo>
                <a:lnTo>
                  <a:pt x="35180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GB" strike="noStrike" noProof="1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908171" y="0"/>
            <a:ext cx="4912245" cy="6858000"/>
          </a:xfrm>
          <a:custGeom>
            <a:avLst/>
            <a:gdLst>
              <a:gd name="connsiteX0" fmla="*/ 1394193 w 4912245"/>
              <a:gd name="connsiteY0" fmla="*/ 0 h 6858000"/>
              <a:gd name="connsiteX1" fmla="*/ 4912245 w 4912245"/>
              <a:gd name="connsiteY1" fmla="*/ 0 h 6858000"/>
              <a:gd name="connsiteX2" fmla="*/ 3518052 w 4912245"/>
              <a:gd name="connsiteY2" fmla="*/ 6858000 h 6858000"/>
              <a:gd name="connsiteX3" fmla="*/ 0 w 49122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245" h="6858000">
                <a:moveTo>
                  <a:pt x="1394193" y="0"/>
                </a:moveTo>
                <a:lnTo>
                  <a:pt x="4912245" y="0"/>
                </a:lnTo>
                <a:lnTo>
                  <a:pt x="35180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GB" strike="noStrike" noProof="1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445455" y="0"/>
            <a:ext cx="4912245" cy="6858000"/>
          </a:xfrm>
          <a:custGeom>
            <a:avLst/>
            <a:gdLst>
              <a:gd name="connsiteX0" fmla="*/ 1394193 w 4912245"/>
              <a:gd name="connsiteY0" fmla="*/ 0 h 6858000"/>
              <a:gd name="connsiteX1" fmla="*/ 4912245 w 4912245"/>
              <a:gd name="connsiteY1" fmla="*/ 0 h 6858000"/>
              <a:gd name="connsiteX2" fmla="*/ 3518052 w 4912245"/>
              <a:gd name="connsiteY2" fmla="*/ 6858000 h 6858000"/>
              <a:gd name="connsiteX3" fmla="*/ 0 w 49122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245" h="6858000">
                <a:moveTo>
                  <a:pt x="1394193" y="0"/>
                </a:moveTo>
                <a:lnTo>
                  <a:pt x="4912245" y="0"/>
                </a:lnTo>
                <a:lnTo>
                  <a:pt x="35180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GB" strike="noStrike" noProof="1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982739" y="0"/>
            <a:ext cx="4912245" cy="6858000"/>
          </a:xfrm>
          <a:custGeom>
            <a:avLst/>
            <a:gdLst>
              <a:gd name="connsiteX0" fmla="*/ 1394193 w 4912245"/>
              <a:gd name="connsiteY0" fmla="*/ 0 h 6858000"/>
              <a:gd name="connsiteX1" fmla="*/ 4912245 w 4912245"/>
              <a:gd name="connsiteY1" fmla="*/ 0 h 6858000"/>
              <a:gd name="connsiteX2" fmla="*/ 3518052 w 4912245"/>
              <a:gd name="connsiteY2" fmla="*/ 6858000 h 6858000"/>
              <a:gd name="connsiteX3" fmla="*/ 0 w 49122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245" h="6858000">
                <a:moveTo>
                  <a:pt x="1394193" y="0"/>
                </a:moveTo>
                <a:lnTo>
                  <a:pt x="4912245" y="0"/>
                </a:lnTo>
                <a:lnTo>
                  <a:pt x="35180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GB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2287441"/>
            <a:ext cx="2980694" cy="334606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30612" y="2287441"/>
            <a:ext cx="2980694" cy="334606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11306" y="2287441"/>
            <a:ext cx="2980694" cy="334606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570921" y="435571"/>
            <a:ext cx="7050159" cy="800801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fontAlgn="auto"/>
            <a:endParaRPr lang="en-US" sz="3600" strike="noStrike" noProof="1">
              <a:solidFill>
                <a:srgbClr val="6BA42C"/>
              </a:solidFill>
              <a:latin typeface="+mj-lt"/>
              <a:ea typeface="Roboto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457755" y="1807917"/>
            <a:ext cx="3250892" cy="662011"/>
          </a:xfrm>
        </p:spPr>
        <p:txBody>
          <a:bodyPr>
            <a:no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fontAlgn="auto"/>
            <a:endParaRPr lang="en-US" sz="3600" strike="noStrike" noProof="1">
              <a:solidFill>
                <a:srgbClr val="6BA42C"/>
              </a:solidFill>
              <a:latin typeface="+mj-lt"/>
              <a:ea typeface="Roboto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62907" cy="68707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2743200" cy="6858000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934450" y="0"/>
            <a:ext cx="3257550" cy="3429000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81661" y="693057"/>
            <a:ext cx="10828677" cy="2735943"/>
          </a:xfrm>
        </p:spPr>
        <p:txBody>
          <a:bodyPr/>
          <a:lstStyle/>
          <a:p>
            <a:pPr fontAlgn="auto"/>
            <a:endParaRPr lang="en-ID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456872" y="1943100"/>
            <a:ext cx="2610756" cy="2343150"/>
          </a:xfrm>
        </p:spPr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790622" y="1943100"/>
            <a:ext cx="2610756" cy="2343150"/>
          </a:xfrm>
        </p:spPr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4372" y="1943100"/>
            <a:ext cx="2610756" cy="2343150"/>
          </a:xfrm>
        </p:spPr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342571"/>
            <a:ext cx="6096000" cy="4172858"/>
          </a:xfrm>
        </p:spPr>
        <p:txBody>
          <a:bodyPr/>
          <a:lstStyle/>
          <a:p>
            <a:pPr fontAlgn="auto"/>
            <a:endParaRPr lang="en-ID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and Content" preserve="1">
  <p:cSld name="18_Title and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>
            <a:spLocks noGrp="1"/>
          </p:cNvSpPr>
          <p:nvPr>
            <p:ph type="pic" idx="2"/>
          </p:nvPr>
        </p:nvSpPr>
        <p:spPr>
          <a:xfrm>
            <a:off x="0" y="2039999"/>
            <a:ext cx="4072467" cy="18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  <a:endParaRPr/>
          </a:p>
        </p:txBody>
      </p:sp>
      <p:sp>
        <p:nvSpPr>
          <p:cNvPr id="125" name="Google Shape;125;p19"/>
          <p:cNvSpPr>
            <a:spLocks noGrp="1"/>
          </p:cNvSpPr>
          <p:nvPr>
            <p:ph type="pic" idx="3"/>
          </p:nvPr>
        </p:nvSpPr>
        <p:spPr>
          <a:xfrm>
            <a:off x="4059766" y="2039999"/>
            <a:ext cx="4072467" cy="18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  <a:endParaRPr/>
          </a:p>
        </p:txBody>
      </p:sp>
      <p:sp>
        <p:nvSpPr>
          <p:cNvPr id="126" name="Google Shape;126;p19"/>
          <p:cNvSpPr>
            <a:spLocks noGrp="1"/>
          </p:cNvSpPr>
          <p:nvPr>
            <p:ph type="pic" idx="4"/>
          </p:nvPr>
        </p:nvSpPr>
        <p:spPr>
          <a:xfrm>
            <a:off x="8119533" y="2039999"/>
            <a:ext cx="4072467" cy="18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45889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11226800" y="6492875"/>
            <a:ext cx="60325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362200"/>
            <a:ext cx="12192000" cy="314642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76300" y="1905000"/>
            <a:ext cx="2266950" cy="3848100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570921" y="435571"/>
            <a:ext cx="7050159" cy="800801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fontAlgn="auto"/>
            <a:endParaRPr lang="en-US" sz="3600" strike="noStrike" noProof="1">
              <a:solidFill>
                <a:srgbClr val="6BA42C"/>
              </a:solidFill>
              <a:latin typeface="+mj-lt"/>
              <a:ea typeface="Roboto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2003425"/>
            <a:ext cx="4038600" cy="188277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84561" y="2003424"/>
            <a:ext cx="4038600" cy="188277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169122" y="2003423"/>
            <a:ext cx="4038600" cy="188277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D8217DFD-B10E-458D-9DF1-ED9404730042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7E2A8930-77F0-4781-83BA-F15F9E6A6FAC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1629113" y="0"/>
            <a:ext cx="4912245" cy="6858000"/>
          </a:xfrm>
          <a:custGeom>
            <a:avLst/>
            <a:gdLst>
              <a:gd name="connsiteX0" fmla="*/ 1394193 w 4912245"/>
              <a:gd name="connsiteY0" fmla="*/ 0 h 6858000"/>
              <a:gd name="connsiteX1" fmla="*/ 4912245 w 4912245"/>
              <a:gd name="connsiteY1" fmla="*/ 0 h 6858000"/>
              <a:gd name="connsiteX2" fmla="*/ 3518052 w 4912245"/>
              <a:gd name="connsiteY2" fmla="*/ 6858000 h 6858000"/>
              <a:gd name="connsiteX3" fmla="*/ 0 w 49122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245" h="6858000">
                <a:moveTo>
                  <a:pt x="1394193" y="0"/>
                </a:moveTo>
                <a:lnTo>
                  <a:pt x="4912245" y="0"/>
                </a:lnTo>
                <a:lnTo>
                  <a:pt x="35180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GB" strike="noStrike" noProof="1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908171" y="0"/>
            <a:ext cx="4912245" cy="6858000"/>
          </a:xfrm>
          <a:custGeom>
            <a:avLst/>
            <a:gdLst>
              <a:gd name="connsiteX0" fmla="*/ 1394193 w 4912245"/>
              <a:gd name="connsiteY0" fmla="*/ 0 h 6858000"/>
              <a:gd name="connsiteX1" fmla="*/ 4912245 w 4912245"/>
              <a:gd name="connsiteY1" fmla="*/ 0 h 6858000"/>
              <a:gd name="connsiteX2" fmla="*/ 3518052 w 4912245"/>
              <a:gd name="connsiteY2" fmla="*/ 6858000 h 6858000"/>
              <a:gd name="connsiteX3" fmla="*/ 0 w 49122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245" h="6858000">
                <a:moveTo>
                  <a:pt x="1394193" y="0"/>
                </a:moveTo>
                <a:lnTo>
                  <a:pt x="4912245" y="0"/>
                </a:lnTo>
                <a:lnTo>
                  <a:pt x="35180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GB" strike="noStrike" noProof="1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445455" y="0"/>
            <a:ext cx="4912245" cy="6858000"/>
          </a:xfrm>
          <a:custGeom>
            <a:avLst/>
            <a:gdLst>
              <a:gd name="connsiteX0" fmla="*/ 1394193 w 4912245"/>
              <a:gd name="connsiteY0" fmla="*/ 0 h 6858000"/>
              <a:gd name="connsiteX1" fmla="*/ 4912245 w 4912245"/>
              <a:gd name="connsiteY1" fmla="*/ 0 h 6858000"/>
              <a:gd name="connsiteX2" fmla="*/ 3518052 w 4912245"/>
              <a:gd name="connsiteY2" fmla="*/ 6858000 h 6858000"/>
              <a:gd name="connsiteX3" fmla="*/ 0 w 49122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245" h="6858000">
                <a:moveTo>
                  <a:pt x="1394193" y="0"/>
                </a:moveTo>
                <a:lnTo>
                  <a:pt x="4912245" y="0"/>
                </a:lnTo>
                <a:lnTo>
                  <a:pt x="35180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GB" strike="noStrike" noProof="1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982739" y="0"/>
            <a:ext cx="4912245" cy="6858000"/>
          </a:xfrm>
          <a:custGeom>
            <a:avLst/>
            <a:gdLst>
              <a:gd name="connsiteX0" fmla="*/ 1394193 w 4912245"/>
              <a:gd name="connsiteY0" fmla="*/ 0 h 6858000"/>
              <a:gd name="connsiteX1" fmla="*/ 4912245 w 4912245"/>
              <a:gd name="connsiteY1" fmla="*/ 0 h 6858000"/>
              <a:gd name="connsiteX2" fmla="*/ 3518052 w 4912245"/>
              <a:gd name="connsiteY2" fmla="*/ 6858000 h 6858000"/>
              <a:gd name="connsiteX3" fmla="*/ 0 w 49122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245" h="6858000">
                <a:moveTo>
                  <a:pt x="1394193" y="0"/>
                </a:moveTo>
                <a:lnTo>
                  <a:pt x="4912245" y="0"/>
                </a:lnTo>
                <a:lnTo>
                  <a:pt x="35180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GB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2287441"/>
            <a:ext cx="2980694" cy="334606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30612" y="2287441"/>
            <a:ext cx="2980694" cy="334606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11306" y="2287441"/>
            <a:ext cx="2980694" cy="334606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570921" y="435571"/>
            <a:ext cx="7050159" cy="800801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fontAlgn="auto"/>
            <a:endParaRPr lang="en-US" sz="3600" strike="noStrike" noProof="1">
              <a:solidFill>
                <a:srgbClr val="6BA42C"/>
              </a:solidFill>
              <a:latin typeface="+mj-lt"/>
              <a:ea typeface="Roboto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457755" y="1807917"/>
            <a:ext cx="3250892" cy="662011"/>
          </a:xfrm>
        </p:spPr>
        <p:txBody>
          <a:bodyPr>
            <a:no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fontAlgn="auto"/>
            <a:endParaRPr lang="en-US" sz="3600" strike="noStrike" noProof="1">
              <a:solidFill>
                <a:srgbClr val="6BA42C"/>
              </a:solidFill>
              <a:latin typeface="+mj-lt"/>
              <a:ea typeface="Roboto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62907" cy="68707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2743200" cy="6858000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934450" y="0"/>
            <a:ext cx="3257550" cy="3429000"/>
          </a:xfrm>
          <a:prstGeom prst="rect">
            <a:avLst/>
          </a:prstGeo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81661" y="693057"/>
            <a:ext cx="10828677" cy="2735943"/>
          </a:xfrm>
        </p:spPr>
        <p:txBody>
          <a:bodyPr/>
          <a:lstStyle/>
          <a:p>
            <a:pPr fontAlgn="auto"/>
            <a:endParaRPr lang="en-ID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456872" y="1943100"/>
            <a:ext cx="2610756" cy="2343150"/>
          </a:xfrm>
        </p:spPr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790622" y="1943100"/>
            <a:ext cx="2610756" cy="2343150"/>
          </a:xfrm>
        </p:spPr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4372" y="1943100"/>
            <a:ext cx="2610756" cy="2343150"/>
          </a:xfrm>
        </p:spPr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342571"/>
            <a:ext cx="6096000" cy="4172858"/>
          </a:xfrm>
        </p:spPr>
        <p:txBody>
          <a:bodyPr/>
          <a:lstStyle/>
          <a:p>
            <a:pPr fontAlgn="auto"/>
            <a:endParaRPr lang="en-ID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and Content" preserve="1">
  <p:cSld name="18_Title and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>
            <a:spLocks noGrp="1"/>
          </p:cNvSpPr>
          <p:nvPr>
            <p:ph type="pic" idx="2"/>
          </p:nvPr>
        </p:nvSpPr>
        <p:spPr>
          <a:xfrm>
            <a:off x="0" y="2039999"/>
            <a:ext cx="4072467" cy="18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  <a:endParaRPr/>
          </a:p>
        </p:txBody>
      </p:sp>
      <p:sp>
        <p:nvSpPr>
          <p:cNvPr id="125" name="Google Shape;125;p19"/>
          <p:cNvSpPr>
            <a:spLocks noGrp="1"/>
          </p:cNvSpPr>
          <p:nvPr>
            <p:ph type="pic" idx="3"/>
          </p:nvPr>
        </p:nvSpPr>
        <p:spPr>
          <a:xfrm>
            <a:off x="4059766" y="2039999"/>
            <a:ext cx="4072467" cy="18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  <a:endParaRPr/>
          </a:p>
        </p:txBody>
      </p:sp>
      <p:sp>
        <p:nvSpPr>
          <p:cNvPr id="126" name="Google Shape;126;p19"/>
          <p:cNvSpPr>
            <a:spLocks noGrp="1"/>
          </p:cNvSpPr>
          <p:nvPr>
            <p:ph type="pic" idx="4"/>
          </p:nvPr>
        </p:nvSpPr>
        <p:spPr>
          <a:xfrm>
            <a:off x="8119533" y="2039999"/>
            <a:ext cx="4072467" cy="18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45889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11226800" y="6492875"/>
            <a:ext cx="60325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362200"/>
            <a:ext cx="12192000" cy="314642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76300" y="1905000"/>
            <a:ext cx="2266950" cy="3848100"/>
          </a:xfrm>
        </p:spPr>
        <p:txBody>
          <a:bodyPr/>
          <a:lstStyle/>
          <a:p>
            <a:pPr fontAlgn="auto"/>
            <a:endParaRPr lang="en-GB" strike="noStrike" noProof="1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570921" y="435571"/>
            <a:ext cx="7050159" cy="800801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fontAlgn="auto"/>
            <a:endParaRPr lang="en-US" sz="3600" strike="noStrike" noProof="1">
              <a:solidFill>
                <a:srgbClr val="6BA42C"/>
              </a:solidFill>
              <a:latin typeface="+mj-lt"/>
              <a:ea typeface="Roboto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2003425"/>
            <a:ext cx="4038600" cy="188277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84561" y="2003424"/>
            <a:ext cx="4038600" cy="188277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169122" y="2003423"/>
            <a:ext cx="4038600" cy="188277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 /><Relationship Id="rId3" Type="http://schemas.openxmlformats.org/officeDocument/2006/relationships/slideLayout" Target="../slideLayouts/slideLayout29.xml" /><Relationship Id="rId7" Type="http://schemas.openxmlformats.org/officeDocument/2006/relationships/slideLayout" Target="../slideLayouts/slideLayout33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8.xml" /><Relationship Id="rId1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1.xml" /><Relationship Id="rId10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5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 /><Relationship Id="rId13" Type="http://schemas.openxmlformats.org/officeDocument/2006/relationships/slideLayout" Target="../slideLayouts/slideLayout50.xml" /><Relationship Id="rId18" Type="http://schemas.openxmlformats.org/officeDocument/2006/relationships/slideLayout" Target="../slideLayouts/slideLayout55.xml" /><Relationship Id="rId26" Type="http://schemas.openxmlformats.org/officeDocument/2006/relationships/slideLayout" Target="../slideLayouts/slideLayout63.xml" /><Relationship Id="rId3" Type="http://schemas.openxmlformats.org/officeDocument/2006/relationships/slideLayout" Target="../slideLayouts/slideLayout40.xml" /><Relationship Id="rId21" Type="http://schemas.openxmlformats.org/officeDocument/2006/relationships/slideLayout" Target="../slideLayouts/slideLayout58.xml" /><Relationship Id="rId7" Type="http://schemas.openxmlformats.org/officeDocument/2006/relationships/slideLayout" Target="../slideLayouts/slideLayout44.xml" /><Relationship Id="rId12" Type="http://schemas.openxmlformats.org/officeDocument/2006/relationships/slideLayout" Target="../slideLayouts/slideLayout49.xml" /><Relationship Id="rId17" Type="http://schemas.openxmlformats.org/officeDocument/2006/relationships/slideLayout" Target="../slideLayouts/slideLayout54.xml" /><Relationship Id="rId25" Type="http://schemas.openxmlformats.org/officeDocument/2006/relationships/slideLayout" Target="../slideLayouts/slideLayout62.xml" /><Relationship Id="rId2" Type="http://schemas.openxmlformats.org/officeDocument/2006/relationships/slideLayout" Target="../slideLayouts/slideLayout39.xml" /><Relationship Id="rId16" Type="http://schemas.openxmlformats.org/officeDocument/2006/relationships/slideLayout" Target="../slideLayouts/slideLayout53.xml" /><Relationship Id="rId20" Type="http://schemas.openxmlformats.org/officeDocument/2006/relationships/slideLayout" Target="../slideLayouts/slideLayout57.xml" /><Relationship Id="rId1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8.xml" /><Relationship Id="rId24" Type="http://schemas.openxmlformats.org/officeDocument/2006/relationships/slideLayout" Target="../slideLayouts/slideLayout61.xml" /><Relationship Id="rId5" Type="http://schemas.openxmlformats.org/officeDocument/2006/relationships/slideLayout" Target="../slideLayouts/slideLayout42.xml" /><Relationship Id="rId15" Type="http://schemas.openxmlformats.org/officeDocument/2006/relationships/slideLayout" Target="../slideLayouts/slideLayout52.xml" /><Relationship Id="rId23" Type="http://schemas.openxmlformats.org/officeDocument/2006/relationships/slideLayout" Target="../slideLayouts/slideLayout60.xml" /><Relationship Id="rId10" Type="http://schemas.openxmlformats.org/officeDocument/2006/relationships/slideLayout" Target="../slideLayouts/slideLayout47.xml" /><Relationship Id="rId19" Type="http://schemas.openxmlformats.org/officeDocument/2006/relationships/slideLayout" Target="../slideLayouts/slideLayout56.xml" /><Relationship Id="rId4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6.xml" /><Relationship Id="rId14" Type="http://schemas.openxmlformats.org/officeDocument/2006/relationships/slideLayout" Target="../slideLayouts/slideLayout51.xml" /><Relationship Id="rId22" Type="http://schemas.openxmlformats.org/officeDocument/2006/relationships/slideLayout" Target="../slideLayouts/slideLayout59.xml" /><Relationship Id="rId27" Type="http://schemas.openxmlformats.org/officeDocument/2006/relationships/theme" Target="../theme/theme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0A01BD3-FF7E-430E-B6BC-1F61BA5E9B38}" type="datetimeFigureOut">
              <a:rPr lang="en-US" strike="noStrike" noProof="1" smtClean="0">
                <a:latin typeface="+mn-lt"/>
                <a:ea typeface="+mn-ea"/>
                <a:cs typeface="+mn-cs"/>
              </a:rPr>
              <a:t>5/13/2023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1C2DCF2-2943-4EFA-B980-A375A4D1CD11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5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Placeholder 99"/>
          <p:cNvPicPr>
            <a:picLocks noGrp="1"/>
          </p:cNvPicPr>
          <p:nvPr>
            <p:ph type="pic" sz="quarter" idx="10"/>
          </p:nvPr>
        </p:nvPicPr>
        <p:blipFill>
          <a:blip r:embed="rId2"/>
          <a:srcRect t="34210" b="33286"/>
          <a:stretch>
            <a:fillRect/>
          </a:stretch>
        </p:blipFill>
        <p:spPr>
          <a:xfrm>
            <a:off x="1797050" y="104775"/>
            <a:ext cx="10756900" cy="2301875"/>
          </a:xfrm>
          <a:ln/>
        </p:spPr>
      </p:pic>
      <p:grpSp>
        <p:nvGrpSpPr>
          <p:cNvPr id="18434" name="Group 23"/>
          <p:cNvGrpSpPr/>
          <p:nvPr/>
        </p:nvGrpSpPr>
        <p:grpSpPr>
          <a:xfrm flipH="1">
            <a:off x="-20637" y="0"/>
            <a:ext cx="3884612" cy="6870700"/>
            <a:chOff x="-20638" y="0"/>
            <a:chExt cx="3157538" cy="6870700"/>
          </a:xfrm>
        </p:grpSpPr>
        <p:sp>
          <p:nvSpPr>
            <p:cNvPr id="25" name="Freeform 5"/>
            <p:cNvSpPr/>
            <p:nvPr/>
          </p:nvSpPr>
          <p:spPr bwMode="auto">
            <a:xfrm>
              <a:off x="-20638" y="0"/>
              <a:ext cx="3157538" cy="5133975"/>
            </a:xfrm>
            <a:custGeom>
              <a:avLst/>
              <a:gdLst>
                <a:gd name="T0" fmla="*/ 1649 w 1989"/>
                <a:gd name="T1" fmla="*/ 0 h 3234"/>
                <a:gd name="T2" fmla="*/ 0 w 1989"/>
                <a:gd name="T3" fmla="*/ 3234 h 3234"/>
                <a:gd name="T4" fmla="*/ 869 w 1989"/>
                <a:gd name="T5" fmla="*/ 3234 h 3234"/>
                <a:gd name="T6" fmla="*/ 1989 w 1989"/>
                <a:gd name="T7" fmla="*/ 1035 h 3234"/>
                <a:gd name="T8" fmla="*/ 1989 w 1989"/>
                <a:gd name="T9" fmla="*/ 0 h 3234"/>
                <a:gd name="T10" fmla="*/ 1649 w 1989"/>
                <a:gd name="T11" fmla="*/ 0 h 3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9" h="3234">
                  <a:moveTo>
                    <a:pt x="1649" y="0"/>
                  </a:moveTo>
                  <a:lnTo>
                    <a:pt x="0" y="3234"/>
                  </a:lnTo>
                  <a:lnTo>
                    <a:pt x="869" y="3234"/>
                  </a:lnTo>
                  <a:lnTo>
                    <a:pt x="1989" y="1035"/>
                  </a:lnTo>
                  <a:lnTo>
                    <a:pt x="1989" y="0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GB" strike="noStrike" noProof="1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-20638" y="5130800"/>
              <a:ext cx="2266950" cy="1739900"/>
            </a:xfrm>
            <a:custGeom>
              <a:avLst/>
              <a:gdLst>
                <a:gd name="T0" fmla="*/ 869 w 1428"/>
                <a:gd name="T1" fmla="*/ 0 h 1096"/>
                <a:gd name="T2" fmla="*/ 0 w 1428"/>
                <a:gd name="T3" fmla="*/ 0 h 1096"/>
                <a:gd name="T4" fmla="*/ 557 w 1428"/>
                <a:gd name="T5" fmla="*/ 1096 h 1096"/>
                <a:gd name="T6" fmla="*/ 1428 w 1428"/>
                <a:gd name="T7" fmla="*/ 1096 h 1096"/>
                <a:gd name="T8" fmla="*/ 869 w 1428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8" h="1096">
                  <a:moveTo>
                    <a:pt x="869" y="0"/>
                  </a:moveTo>
                  <a:lnTo>
                    <a:pt x="0" y="0"/>
                  </a:lnTo>
                  <a:lnTo>
                    <a:pt x="557" y="1096"/>
                  </a:lnTo>
                  <a:lnTo>
                    <a:pt x="1428" y="109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GB" strike="noStrike" noProof="1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4539615" y="2601594"/>
            <a:ext cx="635571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fontAlgn="auto"/>
            <a:r>
              <a:rPr lang="en-US" sz="4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charset="0"/>
                <a:ea typeface="+mn-ea"/>
                <a:cs typeface="Impact" panose="020B0806030902050204" charset="0"/>
              </a:rPr>
              <a:t>Resume Generator Bot using UIPath StudioX</a:t>
            </a:r>
            <a:endParaRPr lang="en-US" sz="4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18438" name="Text Box 3"/>
          <p:cNvSpPr txBox="1"/>
          <p:nvPr/>
        </p:nvSpPr>
        <p:spPr>
          <a:xfrm>
            <a:off x="6200775" y="4525645"/>
            <a:ext cx="35750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400" b="1">
                <a:latin typeface="AR CENA" panose="02000000000000000000" charset="0"/>
              </a:rPr>
              <a:t>By Team - Tech Smashers</a:t>
            </a:r>
          </a:p>
          <a:p>
            <a:pPr algn="ctr"/>
            <a:r>
              <a:rPr lang="en-US" altLang="zh-CN" sz="2400" b="1" i="1">
                <a:latin typeface="AR CENA" panose="02000000000000000000" charset="0"/>
              </a:rPr>
              <a:t>Amith A</a:t>
            </a:r>
          </a:p>
          <a:p>
            <a:pPr algn="ctr"/>
            <a:r>
              <a:rPr lang="en-US" altLang="zh-CN" sz="2400" b="1" i="1">
                <a:latin typeface="AR CENA" panose="02000000000000000000" charset="0"/>
              </a:rPr>
              <a:t>Anirudha D</a:t>
            </a:r>
          </a:p>
          <a:p>
            <a:pPr algn="ctr"/>
            <a:r>
              <a:rPr lang="en-US" altLang="zh-CN" sz="2400" b="1" i="1">
                <a:latin typeface="AR CENA" panose="02000000000000000000" charset="0"/>
              </a:rPr>
              <a:t>Arjun Arun</a:t>
            </a:r>
          </a:p>
          <a:p>
            <a:pPr algn="ctr"/>
            <a:r>
              <a:rPr lang="en-US" altLang="zh-CN" sz="2400" b="1" i="1">
                <a:latin typeface="AR CENA" panose="02000000000000000000" charset="0"/>
              </a:rPr>
              <a:t>Bharath C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327785"/>
            <a:ext cx="12192000" cy="1229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8674" name="Text Box 2"/>
          <p:cNvSpPr txBox="1"/>
          <p:nvPr/>
        </p:nvSpPr>
        <p:spPr>
          <a:xfrm>
            <a:off x="496888" y="266700"/>
            <a:ext cx="114077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US" altLang="zh-CN" sz="4400">
                <a:latin typeface="Impact" panose="020B0806030902050204" charset="0"/>
              </a:rPr>
              <a:t>METHODOLOGY</a:t>
            </a:r>
          </a:p>
        </p:txBody>
      </p:sp>
      <p:sp>
        <p:nvSpPr>
          <p:cNvPr id="28675" name="Text Box 5"/>
          <p:cNvSpPr txBox="1"/>
          <p:nvPr/>
        </p:nvSpPr>
        <p:spPr>
          <a:xfrm>
            <a:off x="587375" y="1670050"/>
            <a:ext cx="4994275" cy="399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>
                <a:solidFill>
                  <a:srgbClr val="FB4615"/>
                </a:solidFill>
                <a:latin typeface="Forte" panose="03060902040502070203" charset="0"/>
              </a:rPr>
              <a:t>Save As</a:t>
            </a:r>
          </a:p>
          <a:p>
            <a:endParaRPr lang="en-US" altLang="zh-CN" sz="3600">
              <a:solidFill>
                <a:srgbClr val="FB4615"/>
              </a:solidFill>
              <a:latin typeface="Forte" panose="03060902040502070203" charset="0"/>
            </a:endParaRPr>
          </a:p>
          <a:p>
            <a:endParaRPr lang="en-US" altLang="zh-CN" sz="3600">
              <a:solidFill>
                <a:srgbClr val="FB4615"/>
              </a:solidFill>
              <a:latin typeface="Forte" panose="03060902040502070203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AR CENA" panose="02000000000000000000" charset="0"/>
              </a:rPr>
              <a:t>The bot will use the “Save As” activity of UiPath Studio to save the generated resume in the desired format, such as PDF or Word</a:t>
            </a:r>
          </a:p>
        </p:txBody>
      </p:sp>
      <p:pic>
        <p:nvPicPr>
          <p:cNvPr id="28676" name="Picture Placeholder 107"/>
          <p:cNvPicPr>
            <a:picLocks noGrp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8121650" y="3103880"/>
            <a:ext cx="2515870" cy="2669540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4"/>
          <p:cNvSpPr txBox="1"/>
          <p:nvPr/>
        </p:nvSpPr>
        <p:spPr>
          <a:xfrm>
            <a:off x="1154113" y="282575"/>
            <a:ext cx="9883775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4000">
                <a:solidFill>
                  <a:srgbClr val="FB4615"/>
                </a:solidFill>
                <a:latin typeface="Cooper Black" panose="0208090404030B020404" charset="0"/>
              </a:rPr>
              <a:t>SAMPLE INPUT IN EXCEL</a:t>
            </a:r>
          </a:p>
        </p:txBody>
      </p:sp>
      <p:pic>
        <p:nvPicPr>
          <p:cNvPr id="29698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9788" y="1681163"/>
            <a:ext cx="10512425" cy="437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/>
          <p:nvPr/>
        </p:nvSpPr>
        <p:spPr>
          <a:xfrm>
            <a:off x="1154113" y="282575"/>
            <a:ext cx="9883775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4000">
                <a:solidFill>
                  <a:srgbClr val="FB4615"/>
                </a:solidFill>
                <a:latin typeface="Cooper Black" panose="0208090404030B020404" charset="0"/>
              </a:rPr>
              <a:t>SAMPLE OUTPUT VIEW</a:t>
            </a:r>
          </a:p>
        </p:txBody>
      </p:sp>
      <p:pic>
        <p:nvPicPr>
          <p:cNvPr id="30722" name="Picture 2"/>
          <p:cNvPicPr/>
          <p:nvPr/>
        </p:nvPicPr>
        <p:blipFill>
          <a:blip r:embed="rId2"/>
          <a:srcRect l="1009" t="1373" r="1302"/>
          <a:stretch>
            <a:fillRect/>
          </a:stretch>
        </p:blipFill>
        <p:spPr>
          <a:xfrm>
            <a:off x="995363" y="1109663"/>
            <a:ext cx="10201275" cy="54292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14538"/>
            <a:ext cx="12192000" cy="299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GB" strike="noStrike" noProof="1"/>
          </a:p>
        </p:txBody>
      </p:sp>
      <p:sp>
        <p:nvSpPr>
          <p:cNvPr id="31746" name="Text Box 1"/>
          <p:cNvSpPr txBox="1"/>
          <p:nvPr/>
        </p:nvSpPr>
        <p:spPr>
          <a:xfrm>
            <a:off x="362585" y="2187575"/>
            <a:ext cx="11195050" cy="2646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16600" b="1">
                <a:latin typeface="AR CENA" panose="02000000000000000000" charset="0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463040" y="207010"/>
            <a:ext cx="94005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sz="7200" noProof="1">
                <a:solidFill>
                  <a:srgbClr val="FB461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charset="0"/>
                <a:ea typeface="+mn-ea"/>
                <a:cs typeface="Bahnschrift SemiBold" panose="020B0502040204020203" charset="0"/>
              </a:rPr>
              <a:t>OBJECTIVE</a:t>
            </a:r>
            <a:endParaRPr lang="en-US" sz="7200" noProof="1">
              <a:solidFill>
                <a:srgbClr val="FB461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9458" name="Text Box 8"/>
          <p:cNvSpPr txBox="1"/>
          <p:nvPr/>
        </p:nvSpPr>
        <p:spPr>
          <a:xfrm>
            <a:off x="1162050" y="1851025"/>
            <a:ext cx="10591800" cy="35385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4000">
                <a:latin typeface="AR CENA" panose="02000000000000000000" charset="0"/>
              </a:rPr>
              <a:t>The objective of this project is to create a resume generator bot that can extract relevant information from various sources such as Excel, PDFs, and Word documents, and generate a professional-looking resume.</a:t>
            </a:r>
          </a:p>
        </p:txBody>
      </p:sp>
      <p:sp>
        <p:nvSpPr>
          <p:cNvPr id="19459" name="Text Box 9"/>
          <p:cNvSpPr txBox="1"/>
          <p:nvPr/>
        </p:nvSpPr>
        <p:spPr>
          <a:xfrm>
            <a:off x="11753850" y="4541838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en-US" altLang="zh-CN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262438" y="0"/>
            <a:ext cx="213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0482" name="Text Box 3"/>
          <p:cNvSpPr txBox="1"/>
          <p:nvPr/>
        </p:nvSpPr>
        <p:spPr>
          <a:xfrm>
            <a:off x="0" y="2788920"/>
            <a:ext cx="43770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charset="0"/>
              </a:rPr>
              <a:t>INTRODUCTION</a:t>
            </a:r>
          </a:p>
        </p:txBody>
      </p:sp>
      <p:sp>
        <p:nvSpPr>
          <p:cNvPr id="20483" name="Text Box 4"/>
          <p:cNvSpPr txBox="1"/>
          <p:nvPr/>
        </p:nvSpPr>
        <p:spPr>
          <a:xfrm>
            <a:off x="6637338" y="182563"/>
            <a:ext cx="5026025" cy="6492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>
                <a:latin typeface="AR CENA" panose="02000000000000000000" charset="0"/>
              </a:rPr>
              <a:t>In today's job market, creating a professional-looking resume is essential to landing a job interview. However, many job seekers find the task of writing a resume time-consuming and challenging. To simplify the process, we can create a resume generator bot using UiPath Studio. The bot can extract relevant information from various sources and generate a resume in a professional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327785"/>
            <a:ext cx="12192000" cy="1229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2530" name="Text Box 2"/>
          <p:cNvSpPr txBox="1"/>
          <p:nvPr/>
        </p:nvSpPr>
        <p:spPr>
          <a:xfrm>
            <a:off x="496888" y="266700"/>
            <a:ext cx="114077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US" altLang="zh-CN" sz="4400">
                <a:latin typeface="Impact" panose="020B0806030902050204" charset="0"/>
              </a:rPr>
              <a:t>METHODOLOGY</a:t>
            </a:r>
          </a:p>
        </p:txBody>
      </p:sp>
      <p:sp>
        <p:nvSpPr>
          <p:cNvPr id="22531" name="Text Box 5"/>
          <p:cNvSpPr txBox="1"/>
          <p:nvPr/>
        </p:nvSpPr>
        <p:spPr>
          <a:xfrm>
            <a:off x="587375" y="1670050"/>
            <a:ext cx="4994275" cy="4305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>
                <a:solidFill>
                  <a:srgbClr val="FB4615"/>
                </a:solidFill>
                <a:latin typeface="Forte" panose="03060902040502070203" charset="0"/>
              </a:rPr>
              <a:t>Data Scraping</a:t>
            </a:r>
          </a:p>
          <a:p>
            <a:endParaRPr lang="en-US" altLang="zh-CN" sz="2800">
              <a:latin typeface="Forte" panose="03060902040502070203" charset="0"/>
            </a:endParaRPr>
          </a:p>
          <a:p>
            <a:endParaRPr lang="en-US" altLang="zh-CN" sz="2800">
              <a:latin typeface="Forte" panose="03060902040502070203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AR CENA" panose="02000000000000000000" charset="0"/>
              </a:rPr>
              <a:t>The bot will use the “Data Scraping” feature of UiPath Studio to extract relevant information such as job titles, company names, job descriptions, etc., from various job portals.</a:t>
            </a:r>
          </a:p>
        </p:txBody>
      </p:sp>
      <p:pic>
        <p:nvPicPr>
          <p:cNvPr id="22532" name="Picture Placeholder 100"/>
          <p:cNvPicPr>
            <a:picLocks noGrp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7406640" y="2849880"/>
            <a:ext cx="3698240" cy="3660140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327785"/>
            <a:ext cx="12192000" cy="1229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3554" name="Text Box 2"/>
          <p:cNvSpPr txBox="1"/>
          <p:nvPr/>
        </p:nvSpPr>
        <p:spPr>
          <a:xfrm>
            <a:off x="496888" y="266700"/>
            <a:ext cx="114077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US" altLang="zh-CN" sz="4400">
                <a:latin typeface="Impact" panose="020B0806030902050204" charset="0"/>
              </a:rPr>
              <a:t>METHODOLOGY</a:t>
            </a:r>
          </a:p>
        </p:txBody>
      </p:sp>
      <p:sp>
        <p:nvSpPr>
          <p:cNvPr id="23555" name="Text Box 5"/>
          <p:cNvSpPr txBox="1"/>
          <p:nvPr/>
        </p:nvSpPr>
        <p:spPr>
          <a:xfrm>
            <a:off x="587375" y="1670050"/>
            <a:ext cx="4994275" cy="4305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>
                <a:solidFill>
                  <a:srgbClr val="FB4615"/>
                </a:solidFill>
                <a:latin typeface="Forte" panose="03060902040502070203" charset="0"/>
              </a:rPr>
              <a:t>Data Extraction</a:t>
            </a:r>
          </a:p>
          <a:p>
            <a:endParaRPr lang="en-US" altLang="zh-CN" sz="2800">
              <a:latin typeface="Forte" panose="03060902040502070203" charset="0"/>
            </a:endParaRPr>
          </a:p>
          <a:p>
            <a:endParaRPr lang="en-US" altLang="zh-CN" sz="2800">
              <a:latin typeface="Forte" panose="03060902040502070203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AR CENA" panose="02000000000000000000" charset="0"/>
              </a:rPr>
              <a:t>The bot will use the “Data Extraction” feature of UiPath Studio to extract relevant information such as education details, work experience, and skills from PDFs and Word documents.</a:t>
            </a:r>
          </a:p>
        </p:txBody>
      </p:sp>
      <p:pic>
        <p:nvPicPr>
          <p:cNvPr id="23556" name="Picture Placeholder 101"/>
          <p:cNvPicPr>
            <a:picLocks noGrp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7831455" y="2738120"/>
            <a:ext cx="3408045" cy="3738245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327785"/>
            <a:ext cx="12192000" cy="1229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578" name="Text Box 2"/>
          <p:cNvSpPr txBox="1"/>
          <p:nvPr/>
        </p:nvSpPr>
        <p:spPr>
          <a:xfrm>
            <a:off x="496888" y="266700"/>
            <a:ext cx="114077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US" altLang="zh-CN" sz="4400">
                <a:latin typeface="Impact" panose="020B0806030902050204" charset="0"/>
              </a:rPr>
              <a:t>METHODOLOGY</a:t>
            </a:r>
          </a:p>
        </p:txBody>
      </p:sp>
      <p:sp>
        <p:nvSpPr>
          <p:cNvPr id="24579" name="Text Box 5"/>
          <p:cNvSpPr txBox="1"/>
          <p:nvPr/>
        </p:nvSpPr>
        <p:spPr>
          <a:xfrm>
            <a:off x="587375" y="1670050"/>
            <a:ext cx="4994275" cy="4003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>
                <a:solidFill>
                  <a:srgbClr val="FB4615"/>
                </a:solidFill>
                <a:latin typeface="Forte" panose="03060902040502070203" charset="0"/>
              </a:rPr>
              <a:t>Excel Automation</a:t>
            </a:r>
          </a:p>
          <a:p>
            <a:pPr>
              <a:lnSpc>
                <a:spcPct val="130000"/>
              </a:lnSpc>
            </a:pPr>
            <a:endParaRPr lang="en-US" altLang="zh-CN" sz="2800">
              <a:latin typeface="AR CENA" panose="02000000000000000000" charset="0"/>
            </a:endParaRPr>
          </a:p>
          <a:p>
            <a:pPr>
              <a:lnSpc>
                <a:spcPct val="130000"/>
              </a:lnSpc>
            </a:pPr>
            <a:endParaRPr lang="en-US" altLang="zh-CN" sz="2800">
              <a:latin typeface="AR CENA" panose="02000000000000000000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AR CENA" panose="02000000000000000000" charset="0"/>
              </a:rPr>
              <a:t>The bot will use the “Excel Automation” feature of UiPath Studio to create an Excel sheet to store the extracted information.</a:t>
            </a:r>
          </a:p>
        </p:txBody>
      </p:sp>
      <p:pic>
        <p:nvPicPr>
          <p:cNvPr id="24580" name="Picture Placeholder 103"/>
          <p:cNvPicPr>
            <a:picLocks noGrp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7802880" y="3117850"/>
            <a:ext cx="2967355" cy="3159760"/>
          </a:xfr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327785"/>
            <a:ext cx="12192000" cy="1229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602" name="Text Box 2"/>
          <p:cNvSpPr txBox="1"/>
          <p:nvPr/>
        </p:nvSpPr>
        <p:spPr>
          <a:xfrm>
            <a:off x="496888" y="266700"/>
            <a:ext cx="114077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US" altLang="zh-CN" sz="4400">
                <a:latin typeface="Impact" panose="020B0806030902050204" charset="0"/>
              </a:rPr>
              <a:t>METHODOLOGY</a:t>
            </a:r>
          </a:p>
        </p:txBody>
      </p:sp>
      <p:sp>
        <p:nvSpPr>
          <p:cNvPr id="25603" name="Text Box 5"/>
          <p:cNvSpPr txBox="1"/>
          <p:nvPr/>
        </p:nvSpPr>
        <p:spPr>
          <a:xfrm>
            <a:off x="587375" y="1670050"/>
            <a:ext cx="4994275" cy="3432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>
                <a:solidFill>
                  <a:srgbClr val="FB4615"/>
                </a:solidFill>
                <a:latin typeface="Forte" panose="03060902040502070203" charset="0"/>
              </a:rPr>
              <a:t>Write CSV</a:t>
            </a:r>
          </a:p>
          <a:p>
            <a:endParaRPr lang="en-US" altLang="zh-CN" sz="3600">
              <a:solidFill>
                <a:srgbClr val="FB4615"/>
              </a:solidFill>
              <a:latin typeface="Forte" panose="03060902040502070203" charset="0"/>
            </a:endParaRPr>
          </a:p>
          <a:p>
            <a:endParaRPr lang="en-US" altLang="zh-CN" sz="3600">
              <a:solidFill>
                <a:srgbClr val="FB4615"/>
              </a:solidFill>
              <a:latin typeface="Forte" panose="03060902040502070203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AR CENA" panose="02000000000000000000" charset="0"/>
              </a:rPr>
              <a:t>The bot will use the “Write CSV” activity of UiPath Studio to write the extracted data to a CSV file.</a:t>
            </a:r>
          </a:p>
        </p:txBody>
      </p:sp>
      <p:pic>
        <p:nvPicPr>
          <p:cNvPr id="25604" name="Picture Placeholder 104"/>
          <p:cNvPicPr>
            <a:picLocks noGrp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8046085" y="2968625"/>
            <a:ext cx="2921635" cy="2952115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327785"/>
            <a:ext cx="12192000" cy="1229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626" name="Text Box 2"/>
          <p:cNvSpPr txBox="1"/>
          <p:nvPr/>
        </p:nvSpPr>
        <p:spPr>
          <a:xfrm>
            <a:off x="496888" y="266700"/>
            <a:ext cx="114077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US" altLang="zh-CN" sz="4400">
                <a:latin typeface="Impact" panose="020B0806030902050204" charset="0"/>
              </a:rPr>
              <a:t>METHODOLOGY</a:t>
            </a:r>
          </a:p>
        </p:txBody>
      </p:sp>
      <p:sp>
        <p:nvSpPr>
          <p:cNvPr id="26627" name="Text Box 5"/>
          <p:cNvSpPr txBox="1"/>
          <p:nvPr/>
        </p:nvSpPr>
        <p:spPr>
          <a:xfrm>
            <a:off x="587375" y="1670050"/>
            <a:ext cx="4994275" cy="4559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>
                <a:solidFill>
                  <a:srgbClr val="FB4615"/>
                </a:solidFill>
                <a:latin typeface="Forte" panose="03060902040502070203" charset="0"/>
              </a:rPr>
              <a:t>Word Automation</a:t>
            </a:r>
          </a:p>
          <a:p>
            <a:endParaRPr lang="en-US" altLang="zh-CN" sz="3600">
              <a:solidFill>
                <a:srgbClr val="FB4615"/>
              </a:solidFill>
              <a:latin typeface="Forte" panose="03060902040502070203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AR CENA" panose="02000000000000000000" charset="0"/>
              </a:rPr>
              <a:t>The bot will use the “Word Automation” feature of UiPath Studio to create a Word template that includes the necessary fields for a resume, such as name, contact information, education, work experience, and skills.</a:t>
            </a:r>
          </a:p>
        </p:txBody>
      </p:sp>
      <p:pic>
        <p:nvPicPr>
          <p:cNvPr id="26628" name="Picture Placeholder 105"/>
          <p:cNvPicPr>
            <a:picLocks noGrp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7818120" y="2849880"/>
            <a:ext cx="3045460" cy="3221990"/>
          </a:xfr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327785"/>
            <a:ext cx="12192000" cy="1229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7650" name="Text Box 2"/>
          <p:cNvSpPr txBox="1"/>
          <p:nvPr/>
        </p:nvSpPr>
        <p:spPr>
          <a:xfrm>
            <a:off x="496888" y="266700"/>
            <a:ext cx="114077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US" altLang="zh-CN" sz="4400">
                <a:latin typeface="Impact" panose="020B0806030902050204" charset="0"/>
              </a:rPr>
              <a:t>METHODOLOGY</a:t>
            </a:r>
          </a:p>
        </p:txBody>
      </p:sp>
      <p:sp>
        <p:nvSpPr>
          <p:cNvPr id="27651" name="Text Box 5"/>
          <p:cNvSpPr txBox="1"/>
          <p:nvPr/>
        </p:nvSpPr>
        <p:spPr>
          <a:xfrm>
            <a:off x="587375" y="1670050"/>
            <a:ext cx="4994275" cy="4552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>
                <a:solidFill>
                  <a:srgbClr val="FB4615"/>
                </a:solidFill>
                <a:latin typeface="Forte" panose="03060902040502070203" charset="0"/>
              </a:rPr>
              <a:t>Replace Text</a:t>
            </a:r>
          </a:p>
          <a:p>
            <a:endParaRPr lang="en-US" altLang="zh-CN" sz="3600">
              <a:solidFill>
                <a:srgbClr val="FB4615"/>
              </a:solidFill>
              <a:latin typeface="Forte" panose="03060902040502070203" charset="0"/>
            </a:endParaRPr>
          </a:p>
          <a:p>
            <a:endParaRPr lang="en-US" altLang="zh-CN" sz="3600">
              <a:solidFill>
                <a:srgbClr val="FB4615"/>
              </a:solidFill>
              <a:latin typeface="Forte" panose="03060902040502070203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AR CENA" panose="02000000000000000000" charset="0"/>
              </a:rPr>
              <a:t>The bot will use the “Replace Text” activity of UiPath Studio to replace the placeholder text in the Word template with the extracted information from the CSV file</a:t>
            </a:r>
          </a:p>
        </p:txBody>
      </p:sp>
      <p:pic>
        <p:nvPicPr>
          <p:cNvPr id="27652" name="Picture Placeholder 106"/>
          <p:cNvPicPr>
            <a:picLocks noGrp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7833360" y="3058795"/>
            <a:ext cx="3090545" cy="3153410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Bharath C S</cp:lastModifiedBy>
  <cp:revision>17</cp:revision>
  <dcterms:created xsi:type="dcterms:W3CDTF">2021-02-13T17:45:00Z</dcterms:created>
  <dcterms:modified xsi:type="dcterms:W3CDTF">2023-05-13T07:57:26Z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42D1A0B8470648FCA0F6A68A2453A714</vt:lpwstr>
  </property>
  <property fmtid="{D5CDD505-2E9C-101B-9397-08002B2CF9AE}" pid="3" name="KSOProductBuildVer">
    <vt:lpwstr>1033-11.2.0.11537</vt:lpwstr>
  </property>
</Properties>
</file>