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21212"/>
    <a:srgbClr val="323232"/>
    <a:srgbClr val="9BBB59"/>
    <a:srgbClr val="39B0D4"/>
    <a:srgbClr val="727272"/>
    <a:srgbClr val="010000"/>
    <a:srgbClr val="FFA75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5" d="100"/>
          <a:sy n="75" d="100"/>
        </p:scale>
        <p:origin x="946" y="12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27-Sep-25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27-Sep-25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27-Sep-25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27-Sep-25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27-Sep-25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27-Sep-25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hyperlink" Target="https://youtube.com/shorts/5698RS3BFDE?feature=share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7976082" y="192890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730387" y="1708274"/>
            <a:ext cx="7486835" cy="41613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–SIH25013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Real-Time Public Transport Tracking for Small Cities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Transportation &amp; Logistics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ID-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68635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Team Name: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Next Stop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474345" y="1659285"/>
            <a:ext cx="5443854" cy="40164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Idea: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Real-time bus</a:t>
            </a:r>
            <a:r>
              <a:rPr lang="en-US" sz="2200" dirty="0"/>
              <a:t> tracking ecosystem tailored for small &amp; tier-2 cities.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Unified driver, commuter, and admin interfaces for </a:t>
            </a:r>
            <a:r>
              <a:rPr lang="en-US" sz="2200" b="1" dirty="0"/>
              <a:t>seamless integration</a:t>
            </a:r>
            <a:r>
              <a:rPr lang="en-US" sz="22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GPS-driven </a:t>
            </a:r>
            <a:r>
              <a:rPr lang="en-US" sz="2200" b="1" dirty="0"/>
              <a:t>ETA engine </a:t>
            </a:r>
            <a:r>
              <a:rPr lang="en-US" sz="2200" dirty="0"/>
              <a:t>ensures predictable arrivals.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Lightweight</a:t>
            </a:r>
            <a:r>
              <a:rPr lang="en-US" sz="2200" dirty="0"/>
              <a:t> architecture for low-data consumption.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Multi-platform</a:t>
            </a:r>
            <a:r>
              <a:rPr lang="en-US" sz="2200" dirty="0"/>
              <a:t> support (Android, iOS, Web)</a:t>
            </a:r>
          </a:p>
          <a:p>
            <a:endParaRPr lang="en-US" sz="9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 dirty="0">
                <a:solidFill>
                  <a:schemeClr val="bg1"/>
                </a:solidFill>
              </a:rPr>
              <a:t>@SIH Idea submission- Template</a:t>
            </a: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Oval 14" descr="Your startup LOGO">
            <a:extLst>
              <a:ext uri="{FF2B5EF4-FFF2-40B4-BE49-F238E27FC236}">
                <a16:creationId xmlns:a16="http://schemas.microsoft.com/office/drawing/2014/main" id="{80BE7FBE-92AF-BCE6-8F13-A9F9B537D32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sp>
        <p:nvSpPr>
          <p:cNvPr id="11" name="TextBox 8">
            <a:extLst>
              <a:ext uri="{FF2B5EF4-FFF2-40B4-BE49-F238E27FC236}">
                <a16:creationId xmlns:a16="http://schemas.microsoft.com/office/drawing/2014/main" id="{C2CE8E48-CEDB-F16E-F75F-918537C95C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73800" y="1659285"/>
            <a:ext cx="5443855" cy="184665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Problem Resolution: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Eliminates </a:t>
            </a:r>
            <a:r>
              <a:rPr lang="en-US" sz="2200" b="1" dirty="0"/>
              <a:t>time wastage </a:t>
            </a:r>
            <a:r>
              <a:rPr lang="en-US" sz="2200" dirty="0"/>
              <a:t>&amp; uncertainty at bus stops.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Prevents chaotic </a:t>
            </a:r>
            <a:r>
              <a:rPr lang="en-US" sz="2200" b="1" dirty="0"/>
              <a:t>overcrowding</a:t>
            </a:r>
            <a:r>
              <a:rPr lang="en-US" sz="2200" dirty="0"/>
              <a:t> through transparent schedules.</a:t>
            </a:r>
          </a:p>
        </p:txBody>
      </p:sp>
      <p:sp>
        <p:nvSpPr>
          <p:cNvPr id="13" name="TextBox 8">
            <a:extLst>
              <a:ext uri="{FF2B5EF4-FFF2-40B4-BE49-F238E27FC236}">
                <a16:creationId xmlns:a16="http://schemas.microsoft.com/office/drawing/2014/main" id="{B4EBFFF5-DDAB-D8D2-8C23-8A101D5948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0200" y="3829110"/>
            <a:ext cx="5467455" cy="181588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600" b="1" dirty="0"/>
              <a:t>Unique Value Proposition: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Low-bandwidth</a:t>
            </a:r>
            <a:r>
              <a:rPr lang="en-US" sz="2200" dirty="0"/>
              <a:t> resilience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Low resource</a:t>
            </a:r>
            <a:r>
              <a:rPr lang="en-US" sz="2000" dirty="0"/>
              <a:t>: </a:t>
            </a:r>
            <a:r>
              <a:rPr lang="en-US" sz="2000" b="1" dirty="0"/>
              <a:t>50–60 </a:t>
            </a:r>
            <a:r>
              <a:rPr lang="en-US" sz="2000" b="1" dirty="0" err="1"/>
              <a:t>mAh</a:t>
            </a:r>
            <a:r>
              <a:rPr lang="en-US" sz="2000" b="1" dirty="0"/>
              <a:t>/</a:t>
            </a:r>
            <a:r>
              <a:rPr lang="en-US" sz="2000" b="1" dirty="0" err="1"/>
              <a:t>hr</a:t>
            </a:r>
            <a:r>
              <a:rPr lang="en-US" sz="2000" b="1" dirty="0"/>
              <a:t> </a:t>
            </a:r>
            <a:r>
              <a:rPr lang="en-US" sz="2000" dirty="0"/>
              <a:t>battery, </a:t>
            </a:r>
            <a:br>
              <a:rPr lang="en-US" sz="2000" dirty="0"/>
            </a:br>
            <a:r>
              <a:rPr lang="en-US" sz="2000" b="1" dirty="0"/>
              <a:t>5–20 MB/</a:t>
            </a:r>
            <a:r>
              <a:rPr lang="en-US" sz="2000" b="1" dirty="0" err="1"/>
              <a:t>hr</a:t>
            </a:r>
            <a:r>
              <a:rPr lang="en-US" sz="2000" dirty="0"/>
              <a:t> data usage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Authority insights via </a:t>
            </a:r>
            <a:r>
              <a:rPr lang="en-US" sz="2200" b="1" dirty="0"/>
              <a:t>analytics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5BFBE06A-7BC8-A06F-717E-729A93439533}"/>
              </a:ext>
            </a:extLst>
          </p:cNvPr>
          <p:cNvSpPr txBox="1">
            <a:spLocks/>
          </p:cNvSpPr>
          <p:nvPr/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 kern="1200">
                <a:solidFill>
                  <a:schemeClr val="tx1"/>
                </a:solidFill>
                <a:latin typeface="TradeGothic"/>
                <a:ea typeface="ＭＳ Ｐゴシック" charset="0"/>
                <a:cs typeface="ＭＳ Ｐゴシック" charset="0"/>
              </a:defRPr>
            </a:lvl1pPr>
            <a:lvl2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2pPr>
            <a:lvl3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3pPr>
            <a:lvl4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4pPr>
            <a:lvl5pPr algn="ctr" defTabSz="457200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TradeGothic" charset="0"/>
                <a:ea typeface="ＭＳ Ｐゴシック" charset="0"/>
                <a:cs typeface="ＭＳ Ｐゴシック" charset="0"/>
              </a:defRPr>
            </a:lvl9pPr>
          </a:lstStyle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16C8F41B-9EF9-B54E-6AFE-7CDA6D293231}"/>
              </a:ext>
            </a:extLst>
          </p:cNvPr>
          <p:cNvSpPr/>
          <p:nvPr/>
        </p:nvSpPr>
        <p:spPr>
          <a:xfrm>
            <a:off x="2166489" y="3924165"/>
            <a:ext cx="2561220" cy="2252370"/>
          </a:xfrm>
          <a:prstGeom prst="rect">
            <a:avLst/>
          </a:prstGeom>
          <a:solidFill>
            <a:schemeClr val="accent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>
          <a:xfrm>
            <a:off x="609600" y="-47625"/>
            <a:ext cx="10972800" cy="1143000"/>
          </a:xfrm>
        </p:spPr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476EF5A-86C3-B901-D571-F538BC3651A8}"/>
              </a:ext>
            </a:extLst>
          </p:cNvPr>
          <p:cNvSpPr/>
          <p:nvPr/>
        </p:nvSpPr>
        <p:spPr>
          <a:xfrm>
            <a:off x="490186" y="1243556"/>
            <a:ext cx="11092213" cy="215840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buNone/>
            </a:pPr>
            <a:r>
              <a:rPr lang="en-US" sz="2600" b="1" dirty="0"/>
              <a:t>Tech Stack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Flutter: </a:t>
            </a:r>
            <a:r>
              <a:rPr lang="en-US" sz="2000" dirty="0"/>
              <a:t>cross-platform agility with a single codebase for smooth commuter and driver experience.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 err="1"/>
              <a:t>FastAPI</a:t>
            </a:r>
            <a:r>
              <a:rPr lang="en-US" sz="2200" b="1" dirty="0"/>
              <a:t>:</a:t>
            </a:r>
            <a:r>
              <a:rPr lang="en-US" sz="2000" b="1" dirty="0"/>
              <a:t> </a:t>
            </a:r>
            <a:r>
              <a:rPr lang="en-US" sz="2000" dirty="0"/>
              <a:t>lightweight, scalable real-time engine for fast responses.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SQLite: </a:t>
            </a:r>
            <a:r>
              <a:rPr lang="en-US" sz="2000" dirty="0"/>
              <a:t>scales seamlessly from pilot setups to city-wide deployments.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b="1" dirty="0"/>
              <a:t>OpenStreetMap</a:t>
            </a:r>
            <a:r>
              <a:rPr lang="en-US" sz="2200" dirty="0"/>
              <a:t>: </a:t>
            </a:r>
            <a:r>
              <a:rPr lang="en-US" sz="2000" dirty="0"/>
              <a:t>accurate ETAs and route visualization with local relevance.</a:t>
            </a:r>
            <a:endParaRPr lang="en-US" sz="22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3D5E4A-291D-0C2E-F8CD-E73B3FC5B713}"/>
              </a:ext>
            </a:extLst>
          </p:cNvPr>
          <p:cNvSpPr txBox="1"/>
          <p:nvPr/>
        </p:nvSpPr>
        <p:spPr>
          <a:xfrm>
            <a:off x="2218528" y="3580188"/>
            <a:ext cx="22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ARCHITECTURE</a:t>
            </a:r>
          </a:p>
        </p:txBody>
      </p:sp>
      <p:sp>
        <p:nvSpPr>
          <p:cNvPr id="13" name="Oval 12" descr="Your startup LOGO">
            <a:extLst>
              <a:ext uri="{FF2B5EF4-FFF2-40B4-BE49-F238E27FC236}">
                <a16:creationId xmlns:a16="http://schemas.microsoft.com/office/drawing/2014/main" id="{B5671F0C-874D-63D6-7D1C-8720C5CAD757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BE43227F-6503-8518-C63C-ED89C7409C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997" y="4014996"/>
            <a:ext cx="2402203" cy="20707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A720D46-B88F-F063-0B85-7BF33592731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5161" b="22007"/>
          <a:stretch>
            <a:fillRect/>
          </a:stretch>
        </p:blipFill>
        <p:spPr>
          <a:xfrm>
            <a:off x="7104434" y="4097418"/>
            <a:ext cx="1280591" cy="207260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394A6-72A0-43AD-8B0F-EA87613F1ADA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3678" b="1991"/>
          <a:stretch>
            <a:fillRect/>
          </a:stretch>
        </p:blipFill>
        <p:spPr>
          <a:xfrm>
            <a:off x="8848663" y="4099320"/>
            <a:ext cx="1176848" cy="2070707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3530C0C-708A-EED7-6DCF-ACF6A353CD10}"/>
              </a:ext>
            </a:extLst>
          </p:cNvPr>
          <p:cNvSpPr txBox="1"/>
          <p:nvPr/>
        </p:nvSpPr>
        <p:spPr>
          <a:xfrm>
            <a:off x="7447921" y="3580188"/>
            <a:ext cx="2209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Prototype🔗</a:t>
            </a:r>
            <a:endParaRPr lang="en-US" sz="20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E932F89-E8A5-12BF-A261-CDEE9414819B}"/>
              </a:ext>
            </a:extLst>
          </p:cNvPr>
          <p:cNvSpPr/>
          <p:nvPr/>
        </p:nvSpPr>
        <p:spPr>
          <a:xfrm>
            <a:off x="474345" y="1657455"/>
            <a:ext cx="5967095" cy="19671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Feasibility:</a:t>
            </a:r>
            <a:endParaRPr lang="en-US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Technical: </a:t>
            </a:r>
            <a:r>
              <a:rPr lang="en-US" sz="2000" dirty="0"/>
              <a:t>GPS + cloud proven &amp; cost-efficient.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Operational: </a:t>
            </a:r>
            <a:r>
              <a:rPr lang="en-US" sz="2000" dirty="0"/>
              <a:t>Minimal driver input</a:t>
            </a:r>
            <a:endParaRPr lang="en-US" sz="22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Economic</a:t>
            </a:r>
            <a:r>
              <a:rPr lang="en-US" sz="2000" dirty="0"/>
              <a:t>: Low-cost architecture; scalable ROI.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Social: </a:t>
            </a:r>
            <a:r>
              <a:rPr lang="en-US" sz="2000" dirty="0"/>
              <a:t>Builds commuter trust &amp; reliability.</a:t>
            </a:r>
            <a:endParaRPr lang="en-US" sz="22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2C1FDA3-BB2C-500A-4038-69958D0824FF}"/>
              </a:ext>
            </a:extLst>
          </p:cNvPr>
          <p:cNvSpPr/>
          <p:nvPr/>
        </p:nvSpPr>
        <p:spPr>
          <a:xfrm>
            <a:off x="474345" y="3953388"/>
            <a:ext cx="5967095" cy="209181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Viability Enhancers: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Works on existing smartphones no infra needed.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Upgradeable to GPS IoT devices if required.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dirty="0"/>
              <a:t>Cloud-first, modular APIs for future integrations.</a:t>
            </a:r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880CBD35-822E-8C7B-2C30-CDBB2B8CB32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9246C8-F2A0-FF60-9DB9-2EE25C8086F0}"/>
              </a:ext>
            </a:extLst>
          </p:cNvPr>
          <p:cNvSpPr/>
          <p:nvPr/>
        </p:nvSpPr>
        <p:spPr>
          <a:xfrm>
            <a:off x="6807200" y="1647296"/>
            <a:ext cx="4890135" cy="438774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Challenges &amp; Mitigation: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Network blind spots: </a:t>
            </a:r>
            <a:r>
              <a:rPr lang="en-US" sz="2000" dirty="0"/>
              <a:t>use hybrid fallback offline caching + SMS alerts.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Driver reluctance: </a:t>
            </a:r>
            <a:r>
              <a:rPr lang="en-US" sz="2000" dirty="0"/>
              <a:t>frictionless driver-first UX with auto-start &amp; battery optimization.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Budget: </a:t>
            </a:r>
            <a:r>
              <a:rPr lang="en-US" sz="2000" dirty="0"/>
              <a:t>pilot-first rollout to prove ROI &amp; secure buy-in.</a:t>
            </a:r>
            <a:endParaRPr lang="en-US" sz="22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b="1" dirty="0"/>
              <a:t>Hardware costs: </a:t>
            </a:r>
            <a:r>
              <a:rPr lang="en-US" sz="2000" dirty="0"/>
              <a:t>leverage public-private partnerships for cost-sharing.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DC64EA4-E71F-15FE-5919-514A915A2A88}"/>
              </a:ext>
            </a:extLst>
          </p:cNvPr>
          <p:cNvSpPr/>
          <p:nvPr/>
        </p:nvSpPr>
        <p:spPr>
          <a:xfrm>
            <a:off x="474345" y="1675751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Commuters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Saves time &amp; reduces uncertainty.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Improves safety &amp; convenience.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Builds trust in public transport.</a:t>
            </a:r>
          </a:p>
        </p:txBody>
      </p:sp>
      <p:sp>
        <p:nvSpPr>
          <p:cNvPr id="5" name="Oval 4" descr="Your startup LOGO">
            <a:extLst>
              <a:ext uri="{FF2B5EF4-FFF2-40B4-BE49-F238E27FC236}">
                <a16:creationId xmlns:a16="http://schemas.microsoft.com/office/drawing/2014/main" id="{8451DBF3-E0A9-C2B1-FD9D-D1CC1074721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F8483E-8142-4A35-A66F-6DD9758488DC}"/>
              </a:ext>
            </a:extLst>
          </p:cNvPr>
          <p:cNvSpPr/>
          <p:nvPr/>
        </p:nvSpPr>
        <p:spPr>
          <a:xfrm>
            <a:off x="6847842" y="1675750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Authorities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Data-driven fleet optimization.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Reduced inefficiencies &amp; costs.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Predictive analytics for planning..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1ADBB0C-3996-2FAD-E1A0-9F696D0F4496}"/>
              </a:ext>
            </a:extLst>
          </p:cNvPr>
          <p:cNvSpPr/>
          <p:nvPr/>
        </p:nvSpPr>
        <p:spPr>
          <a:xfrm>
            <a:off x="474345" y="3886895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Environment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Reduced dependency on private vehicles.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Lower traffic congestion.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Decrease in CO₂ emissions.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07EC769-AB7A-C13C-FB48-317564740206}"/>
              </a:ext>
            </a:extLst>
          </p:cNvPr>
          <p:cNvSpPr/>
          <p:nvPr/>
        </p:nvSpPr>
        <p:spPr>
          <a:xfrm>
            <a:off x="6847842" y="3886894"/>
            <a:ext cx="4869815" cy="188749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600" b="1" dirty="0"/>
              <a:t>Cities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Aligns with Smart City mission.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Strengthens digital infrastructure.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200" dirty="0"/>
              <a:t>Creates a sustainable, scalable mobility model.</a:t>
            </a:r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36186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Next Stop</a:t>
            </a:r>
            <a:endParaRPr lang="en-IN" sz="1400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FA5F1E1-081B-9076-6A3A-F5A9F1B218C5}"/>
              </a:ext>
            </a:extLst>
          </p:cNvPr>
          <p:cNvSpPr/>
          <p:nvPr/>
        </p:nvSpPr>
        <p:spPr>
          <a:xfrm>
            <a:off x="821371" y="1395246"/>
            <a:ext cx="10549255" cy="420688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Urban Mobility India Report 2024 – inefficiencies in tier-2 transport.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NITI Aayog 2023 – 60%+ commuters delayed without real-time data.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Case Study: Indore </a:t>
            </a:r>
            <a:r>
              <a:rPr lang="en-US" altLang="en-US" sz="2400" dirty="0" err="1">
                <a:latin typeface="Arial" panose="020B0604020202020204" pitchFamily="34" charset="0"/>
              </a:rPr>
              <a:t>iBus</a:t>
            </a:r>
            <a:r>
              <a:rPr lang="en-US" altLang="en-US" sz="2400" dirty="0">
                <a:latin typeface="Arial" panose="020B0604020202020204" pitchFamily="34" charset="0"/>
              </a:rPr>
              <a:t>, Hyderabad TSRTC apps – adoption success.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World Bank Transport Studies – urban mobility in developing regions.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Research papers on GPS-based transit tracking in low-bandwidth contexts.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Open-source examples (Transit APIs, Leaflet.js, OSM).</a:t>
            </a:r>
          </a:p>
          <a:p>
            <a:pPr lvl="0" algn="just" defTabSz="914400" eaLnBrk="0" hangingPunct="0">
              <a:lnSpc>
                <a:spcPct val="150000"/>
              </a:lnSpc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Smart City policy papers on digital mobility infrastructure.</a:t>
            </a:r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8914</TotalTime>
  <Words>504</Words>
  <Application>Microsoft Office PowerPoint</Application>
  <PresentationFormat>Widescreen</PresentationFormat>
  <Paragraphs>96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ＭＳ Ｐゴシック</vt:lpstr>
      <vt:lpstr>Arial</vt:lpstr>
      <vt:lpstr>Calibri</vt:lpstr>
      <vt:lpstr>Garamond</vt:lpstr>
      <vt:lpstr>Times New Roman</vt:lpstr>
      <vt:lpstr>TradeGothic</vt:lpstr>
      <vt:lpstr>Office Theme</vt:lpstr>
      <vt:lpstr>SMART INDIA HACKATHON 2025</vt:lpstr>
      <vt:lpstr>PowerPoint Presentation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Anirudh Sai</cp:lastModifiedBy>
  <cp:revision>155</cp:revision>
  <dcterms:created xsi:type="dcterms:W3CDTF">2013-12-12T18:46:50Z</dcterms:created>
  <dcterms:modified xsi:type="dcterms:W3CDTF">2025-09-27T14:50:31Z</dcterms:modified>
  <cp:category/>
</cp:coreProperties>
</file>