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60" r:id="rId3"/>
    <p:sldId id="274" r:id="rId4"/>
    <p:sldId id="265" r:id="rId5"/>
    <p:sldId id="266" r:id="rId6"/>
    <p:sldId id="268" r:id="rId7"/>
    <p:sldId id="275" r:id="rId8"/>
    <p:sldId id="272" r:id="rId9"/>
    <p:sldId id="273" r:id="rId10"/>
    <p:sldId id="270" r:id="rId11"/>
    <p:sldId id="271" r:id="rId12"/>
    <p:sldId id="276" r:id="rId13"/>
    <p:sldId id="259" r:id="rId1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84EDC089-4BF9-42F0-B26D-05B82CBB0B9B}">
          <p14:sldIdLst>
            <p14:sldId id="256"/>
            <p14:sldId id="260"/>
            <p14:sldId id="274"/>
            <p14:sldId id="265"/>
            <p14:sldId id="266"/>
            <p14:sldId id="268"/>
            <p14:sldId id="275"/>
            <p14:sldId id="272"/>
            <p14:sldId id="273"/>
            <p14:sldId id="270"/>
            <p14:sldId id="271"/>
            <p14:sldId id="276"/>
            <p14:sldId id="259"/>
          </p14:sldIdLst>
        </p14:section>
        <p14:section name="Untitled Section" id="{108CC291-6415-4CD6-85DC-4FF01EB4797E}">
          <p14:sldIdLst/>
        </p14:section>
      </p14:sectionLst>
    </p:ex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8" roundtripDataSignature="AMtx7mhnFQsu0qTBRZ+C47HNp0tuHCNko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94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/>
          </a:p>
        </p:txBody>
      </p:sp>
      <p:sp>
        <p:nvSpPr>
          <p:cNvPr id="96" name="Google Shape;9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14" name="Google Shape;11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20" name="Google Shape;20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8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8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4" name="Google Shape;24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27" name="Google Shape;27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32" name="Google Shape;32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39" name="Google Shape;39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46" name="Google Shape;46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1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54" name="Google Shape;54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64" name="Google Shape;64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87" name="Google Shape;87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7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8" r:id="rId8"/>
    <p:sldLayoutId id="2147483659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85" y="-101600"/>
            <a:ext cx="12190815" cy="6694098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"/>
          <p:cNvSpPr txBox="1"/>
          <p:nvPr/>
        </p:nvSpPr>
        <p:spPr>
          <a:xfrm>
            <a:off x="2625296" y="3688490"/>
            <a:ext cx="6587445" cy="1477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I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IN" sz="3600" dirty="0">
                <a:solidFill>
                  <a:schemeClr val="dk1"/>
                </a:solidFill>
                <a:latin typeface="Baskerville Old Face" panose="02020602080505020303" pitchFamily="18" charset="0"/>
                <a:ea typeface="Calibri"/>
                <a:cs typeface="Calibri"/>
                <a:sym typeface="Calibri"/>
              </a:rPr>
              <a:t>FLIPKART – WASHING MACHINE PRICE ANALYSIS</a:t>
            </a:r>
            <a:endParaRPr sz="3600" dirty="0">
              <a:latin typeface="Baskerville Old Face" panose="02020602080505020303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9C2D6-C384-F562-502A-A1F7C38E44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9870" y="117987"/>
            <a:ext cx="9144000" cy="74725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Machine type distribution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E228D8-2E76-B327-770D-11AC8D463E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7986" y="5609303"/>
            <a:ext cx="7393859" cy="1130710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en-US" dirty="0">
                <a:solidFill>
                  <a:srgbClr val="FF0000"/>
                </a:solidFill>
              </a:rPr>
              <a:t>observations 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This plot highlights the dominance of Fully Automatic machines across major brands, suggesting that fully automatic machines are more favored in the market.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AA953DF-F76A-F887-8AAE-B76601C99C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271" y="717755"/>
            <a:ext cx="10609007" cy="4744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7259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648A6-17C9-342A-ACD6-3209E236A9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10800000" flipV="1">
            <a:off x="1376516" y="44256"/>
            <a:ext cx="9144000" cy="646624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Heatmap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3E3605-A3C1-B153-9A9A-2E2B8C264E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42005" y="6812281"/>
            <a:ext cx="5213022" cy="45719"/>
          </a:xfrm>
        </p:spPr>
        <p:txBody>
          <a:bodyPr>
            <a:normAutofit fontScale="25000" lnSpcReduction="20000"/>
          </a:bodyPr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DE70CF-3446-3004-FD92-897887EF67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316" y="690880"/>
            <a:ext cx="10566400" cy="5577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3783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19C6C-D3CF-BE72-44A8-AE37BBDCDE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1920" y="116523"/>
            <a:ext cx="9144000" cy="797877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Business Key Points :-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4C4019-71F1-5195-EBE5-233DE0F20A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914400"/>
            <a:ext cx="9144000" cy="4343400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Introduce discount campaigns targeting mid-range products (₹20,000 - ₹40,000) as they represent the highest cluster in the market. Higher discounts may be offered during peak sales seasons to maximize volume.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Encourage customers to leave reviews and ratings post-purchase through incentive programs or by integrating an easy review process. This could improve customer engagement and influence new buyer's decisions.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Highlight warranty and capacity as key selling points for premium models. Offering extended warranties as part of some offers can further increase product value.</a:t>
            </a:r>
          </a:p>
        </p:txBody>
      </p:sp>
    </p:spTree>
    <p:extLst>
      <p:ext uri="{BB962C8B-B14F-4D97-AF65-F5344CB8AC3E}">
        <p14:creationId xmlns:p14="http://schemas.microsoft.com/office/powerpoint/2010/main" val="42653565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66516" y="1850749"/>
            <a:ext cx="4465643" cy="2834317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5"/>
          <p:cNvSpPr txBox="1"/>
          <p:nvPr/>
        </p:nvSpPr>
        <p:spPr>
          <a:xfrm>
            <a:off x="1244600" y="2997200"/>
            <a:ext cx="3661836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Libre Baskerville"/>
              <a:buNone/>
            </a:pPr>
            <a:r>
              <a:rPr lang="en-IN" sz="4400" b="0" i="0" u="none" strike="noStrike" cap="none">
                <a:solidFill>
                  <a:srgbClr val="C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THANK YOU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8017E-3DD7-6C96-CC9A-8BC90BD85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74327"/>
            <a:ext cx="10515600" cy="1009651"/>
          </a:xfrm>
        </p:spPr>
        <p:txBody>
          <a:bodyPr>
            <a:normAutofit fontScale="90000"/>
          </a:bodyPr>
          <a:lstStyle/>
          <a:p>
            <a:r>
              <a:rPr lang="en-IN" b="1" dirty="0">
                <a:latin typeface="Baskerville Old Face" panose="02020602080505020303" pitchFamily="18" charset="0"/>
              </a:rPr>
              <a:t>Objective of the Project</a:t>
            </a:r>
            <a:br>
              <a:rPr lang="en-IN" dirty="0"/>
            </a:br>
            <a:br>
              <a:rPr lang="en-IN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C7A46A-D4CB-85E9-9295-B6FB1DC971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241755"/>
            <a:ext cx="10515600" cy="3018503"/>
          </a:xfrm>
        </p:spPr>
        <p:txBody>
          <a:bodyPr/>
          <a:lstStyle/>
          <a:p>
            <a:r>
              <a:rPr lang="en-US" dirty="0"/>
              <a:t>The Objective of this project is to analyze the pricing patterns of washing machines available on Flipkart using web scraping Exploratory Data Analysis (EDA), and data visualization techniques.</a:t>
            </a:r>
          </a:p>
          <a:p>
            <a:r>
              <a:rPr lang="en-US" dirty="0"/>
              <a:t> The goal is to identify key factors influencing product prices and get insights that would help the customer make well informed purchase decisions.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5168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66282-4806-F44A-6543-61421887A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15912"/>
          </a:xfrm>
        </p:spPr>
        <p:txBody>
          <a:bodyPr>
            <a:noAutofit/>
          </a:bodyPr>
          <a:lstStyle/>
          <a:p>
            <a:r>
              <a:rPr lang="en-US" sz="4000" dirty="0"/>
              <a:t>Extracted Data :-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674BFF-627D-68C9-7428-BC29EB623D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5250" y="2963279"/>
            <a:ext cx="10515600" cy="465721"/>
          </a:xfrm>
        </p:spPr>
        <p:txBody>
          <a:bodyPr>
            <a:noAutofit/>
          </a:bodyPr>
          <a:lstStyle/>
          <a:p>
            <a:pPr marL="114300" indent="0">
              <a:buNone/>
            </a:pPr>
            <a:r>
              <a:rPr lang="en-US" sz="4000" dirty="0"/>
              <a:t>Cleaned Data :-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62A82C3-0F45-07C4-576A-7E703CF60A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707945"/>
            <a:ext cx="10272650" cy="245170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C5167C3-3400-14E4-700A-283A9B7B4C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698355"/>
            <a:ext cx="10417443" cy="245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129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77AC2-480E-5DD2-C2B6-09F80B0503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2826" y="432620"/>
            <a:ext cx="9075174" cy="1061883"/>
          </a:xfrm>
        </p:spPr>
        <p:txBody>
          <a:bodyPr>
            <a:normAutofit fontScale="90000"/>
          </a:bodyPr>
          <a:lstStyle/>
          <a:p>
            <a:r>
              <a:rPr lang="en-IN" b="1" i="1" dirty="0">
                <a:solidFill>
                  <a:srgbClr val="FF0000"/>
                </a:solidFill>
              </a:rPr>
              <a:t>Price Distribution</a:t>
            </a:r>
            <a:r>
              <a:rPr lang="en-IN" b="1" i="1" dirty="0"/>
              <a:t>  </a:t>
            </a:r>
            <a:br>
              <a:rPr lang="en-IN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76DCB-57FF-3B1E-13B7-3E6EB70D0D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4130" y="4537587"/>
            <a:ext cx="9448800" cy="1848464"/>
          </a:xfrm>
        </p:spPr>
        <p:txBody>
          <a:bodyPr>
            <a:normAutofit lnSpcReduction="10000"/>
          </a:bodyPr>
          <a:lstStyle/>
          <a:p>
            <a:pPr algn="l"/>
            <a:r>
              <a:rPr lang="en-US" dirty="0">
                <a:solidFill>
                  <a:srgbClr val="FF0000"/>
                </a:solidFill>
              </a:rPr>
              <a:t>Observations</a:t>
            </a:r>
            <a:r>
              <a:rPr lang="en-US" dirty="0"/>
              <a:t> 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The price distribution appears </a:t>
            </a:r>
            <a:r>
              <a:rPr lang="en-US" b="1" u="sng" dirty="0"/>
              <a:t>right-skewed</a:t>
            </a:r>
            <a:r>
              <a:rPr lang="en-US" dirty="0"/>
              <a:t>, meaning most washing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machines are in the lower price range. Median( 17,487)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There are a few high-priced machines that might be premium models.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A7A902C-1DD8-9AE8-550B-0803754B52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786" y="693174"/>
            <a:ext cx="11169446" cy="3975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522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1F8C0-F38D-A250-6A7A-848DA1816D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61651" y="89977"/>
            <a:ext cx="9144000" cy="745766"/>
          </a:xfrm>
        </p:spPr>
        <p:txBody>
          <a:bodyPr>
            <a:normAutofit fontScale="90000"/>
          </a:bodyPr>
          <a:lstStyle/>
          <a:p>
            <a:r>
              <a:rPr lang="en-IN" b="1" i="1" dirty="0">
                <a:solidFill>
                  <a:srgbClr val="FF0000"/>
                </a:solidFill>
              </a:rPr>
              <a:t>Does price affect ratings ???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F7A14A-4663-25E3-45F0-7C089192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5805" y="4522839"/>
            <a:ext cx="11818375" cy="1696063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dirty="0">
                <a:solidFill>
                  <a:srgbClr val="FF0000"/>
                </a:solidFill>
              </a:rPr>
              <a:t>Observations :</a:t>
            </a:r>
          </a:p>
          <a:p>
            <a:pPr marL="508000" indent="-4572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Mid-Range Priced washing machines generally have higher ratings, but ratings remain clustered between 4.0 and 4.5 across different price ranges.</a:t>
            </a:r>
          </a:p>
          <a:p>
            <a:pPr marL="508000" indent="-4572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Lower-priced machines also maintain decent ratings, suggesting affordability doesn’t necessarily mean poor quality.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DED49FC-4B28-44A8-F39C-D464A2C992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220" y="835742"/>
            <a:ext cx="10087896" cy="3824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5016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DCB0B-E47F-C51D-79B5-EDA4C03B49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7691" y="80144"/>
            <a:ext cx="9144000" cy="676940"/>
          </a:xfrm>
        </p:spPr>
        <p:txBody>
          <a:bodyPr>
            <a:noAutofit/>
          </a:bodyPr>
          <a:lstStyle/>
          <a:p>
            <a:r>
              <a:rPr lang="en-IN" sz="4400" b="1" i="1" dirty="0">
                <a:solidFill>
                  <a:srgbClr val="FF0000"/>
                </a:solidFill>
              </a:rPr>
              <a:t>Does high price means high discount ?</a:t>
            </a:r>
            <a:endParaRPr lang="en-US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4E79DC-5EA3-0EB1-A45A-DDA0FFA75A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4903" y="4673600"/>
            <a:ext cx="10373031" cy="1920240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US" dirty="0">
                <a:solidFill>
                  <a:srgbClr val="FF0000"/>
                </a:solidFill>
              </a:rPr>
              <a:t>Observations :</a:t>
            </a:r>
          </a:p>
          <a:p>
            <a:pPr marL="508000" indent="-457200" algn="l">
              <a:buFont typeface="Arial" panose="020B0604020202020204" pitchFamily="34" charset="0"/>
              <a:buChar char="•"/>
            </a:pPr>
            <a:r>
              <a:rPr lang="en-US" b="1" u="sng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There is no clear correlation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between price and discount. Higher prices do not necessarily mean higher discounts.</a:t>
            </a:r>
          </a:p>
          <a:p>
            <a:pPr marL="508000" indent="-4572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Expensive models tend to have lower discounts, likely due to brand positioning.</a:t>
            </a:r>
          </a:p>
          <a:p>
            <a:pPr marL="508000" indent="-4572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Products in the mid-price range (₹10,000 - ₹30,000) seem to receive the most frequent and consistent discounts</a:t>
            </a:r>
            <a:r>
              <a:rPr lang="en-US" dirty="0">
                <a:solidFill>
                  <a:srgbClr val="FF0000"/>
                </a:solidFill>
              </a:rPr>
              <a:t> 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8B2BF50-834D-3608-45BB-E0DCC0AB4D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439" y="757084"/>
            <a:ext cx="9631681" cy="3916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213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F0237-43DA-6DAC-C1D9-126686843B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8529" y="186813"/>
            <a:ext cx="9144000" cy="656466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  <a:latin typeface="Bahnschrift SemiCondensed" panose="020B0502040204020203" pitchFamily="34" charset="0"/>
              </a:rPr>
              <a:t>Does Load type affect price ??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788CDF-FC68-816E-3073-50C2588550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309419"/>
            <a:ext cx="9144000" cy="1150566"/>
          </a:xfrm>
        </p:spPr>
        <p:txBody>
          <a:bodyPr>
            <a:normAutofit fontScale="70000" lnSpcReduction="20000"/>
          </a:bodyPr>
          <a:lstStyle/>
          <a:p>
            <a:pPr marL="50800" indent="0" algn="l"/>
            <a:r>
              <a:rPr lang="en-US" dirty="0">
                <a:solidFill>
                  <a:srgbClr val="FF0000"/>
                </a:solidFill>
              </a:rPr>
              <a:t>Observations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: -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This plot shows that Front Load machines are generally more expensive than Top Load machines, but Top Load machines have a broader price range with some higher-priced models as outliers.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6F69E3-8872-6AC8-BC6C-51BEB9EB90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058" y="934720"/>
            <a:ext cx="10048568" cy="4119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7856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DAC34-3905-3765-B0A6-72E0244408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0438" y="105774"/>
            <a:ext cx="10864645" cy="727434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  <a:latin typeface="Bahnschrift SemiCondensed" panose="020B0502040204020203" pitchFamily="34" charset="0"/>
              </a:rPr>
              <a:t>Does machine type affect price ??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69E425-0DDA-167C-5478-34C299CF52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748981"/>
            <a:ext cx="12044516" cy="1639528"/>
          </a:xfrm>
        </p:spPr>
        <p:txBody>
          <a:bodyPr>
            <a:normAutofit fontScale="62500" lnSpcReduction="20000"/>
          </a:bodyPr>
          <a:lstStyle/>
          <a:p>
            <a:pPr marL="50800" indent="0" algn="l"/>
            <a:r>
              <a:rPr lang="en-US" dirty="0">
                <a:solidFill>
                  <a:srgbClr val="FF0000"/>
                </a:solidFill>
              </a:rPr>
              <a:t>Observations</a:t>
            </a:r>
            <a:r>
              <a:rPr lang="en-US" dirty="0"/>
              <a:t>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Yes fully automatic machines exhibit a larger range of prices compared to semi-automatic machines. The prices for automatic machines vary significantly, from approximately ₹20,000 to over ₹80,000 while semi-automatic machine prices are more consistent, ranging from around ₹9,000 to ₹22,000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The median price of Fully Automatic (30,000) machines is significantly higher than Semi-Automatic (12,000) machines.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This plot suggests that Fully Automatic machines are more expensive and have a greater variety in pricing compared to Semi-Automatic ones.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5520698-331D-68A6-F123-E51D062F4D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9872" y="833208"/>
            <a:ext cx="9144000" cy="420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2827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9D6C2-7B42-5178-6953-C0959FF248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5342" y="113891"/>
            <a:ext cx="9144000" cy="530789"/>
          </a:xfrm>
        </p:spPr>
        <p:txBody>
          <a:bodyPr>
            <a:noAutofit/>
          </a:bodyPr>
          <a:lstStyle/>
          <a:p>
            <a:r>
              <a:rPr lang="en-US" sz="4800" dirty="0">
                <a:solidFill>
                  <a:srgbClr val="FF0000"/>
                </a:solidFill>
                <a:latin typeface="Bahnschrift SemiCondensed" panose="020B0502040204020203" pitchFamily="34" charset="0"/>
              </a:rPr>
              <a:t>Does motor warranty affect price ??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746F69-D686-FCB0-06B1-48CFFDB5CF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6311" y="5006213"/>
            <a:ext cx="8368890" cy="1737896"/>
          </a:xfrm>
        </p:spPr>
        <p:txBody>
          <a:bodyPr>
            <a:normAutofit fontScale="62500" lnSpcReduction="20000"/>
          </a:bodyPr>
          <a:lstStyle/>
          <a:p>
            <a:pPr algn="l"/>
            <a:r>
              <a:rPr lang="en-US" dirty="0">
                <a:solidFill>
                  <a:srgbClr val="FF0000"/>
                </a:solidFill>
              </a:rPr>
              <a:t>Observations 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Some shorter warranties (like 2 years) have a broad price range, including premium models, while longer warranties (like 5, 7, 12 years) often have more moderate prices.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Washing machines with warranties ranging from 1 to 5 years generally fall into the affordable or mid-range category.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Machines with 2, 7, 10, and 20-year warranties have several outliers above 50,000. This suggests that high-end or luxury models exist within these warranty periods.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3FE7E45-4701-E303-2BA7-0D94C432E0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560" y="726813"/>
            <a:ext cx="10942320" cy="427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6897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B94378A0-DE66-4A26-BCDD-B26C33ED162A}">
  <we:reference id="wa200005566" version="3.0.0.2" store="en-US" storeType="OMEX"/>
  <we:alternateReferences>
    <we:reference id="WA200005566" version="3.0.0.2" store="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3689</TotalTime>
  <Words>582</Words>
  <Application>Microsoft Office PowerPoint</Application>
  <PresentationFormat>Widescreen</PresentationFormat>
  <Paragraphs>42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Bahnschrift SemiCondensed</vt:lpstr>
      <vt:lpstr>Baskerville Old Face</vt:lpstr>
      <vt:lpstr>Calibri</vt:lpstr>
      <vt:lpstr>Libre Baskerville</vt:lpstr>
      <vt:lpstr>Office Theme</vt:lpstr>
      <vt:lpstr>PowerPoint Presentation</vt:lpstr>
      <vt:lpstr>Objective of the Project  </vt:lpstr>
      <vt:lpstr>Extracted Data :-</vt:lpstr>
      <vt:lpstr>Price Distribution   </vt:lpstr>
      <vt:lpstr>Does price affect ratings ???</vt:lpstr>
      <vt:lpstr>Does high price means high discount ?</vt:lpstr>
      <vt:lpstr>Does Load type affect price ??</vt:lpstr>
      <vt:lpstr>Does machine type affect price ??</vt:lpstr>
      <vt:lpstr>Does motor warranty affect price ??</vt:lpstr>
      <vt:lpstr>Machine type distribution</vt:lpstr>
      <vt:lpstr>Heatmap</vt:lpstr>
      <vt:lpstr>Business Key Points :-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Raghu Ram Aduri</dc:creator>
  <cp:lastModifiedBy>ANIRUDDH CHIDREWAR</cp:lastModifiedBy>
  <cp:revision>11</cp:revision>
  <dcterms:created xsi:type="dcterms:W3CDTF">2021-02-16T05:19:01Z</dcterms:created>
  <dcterms:modified xsi:type="dcterms:W3CDTF">2025-02-27T11:49:07Z</dcterms:modified>
</cp:coreProperties>
</file>