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8"/>
  </p:handoutMasterIdLst>
  <p:sldIdLst>
    <p:sldId id="524" r:id="rId2"/>
    <p:sldId id="709" r:id="rId3"/>
    <p:sldId id="710" r:id="rId4"/>
    <p:sldId id="698" r:id="rId5"/>
    <p:sldId id="706" r:id="rId6"/>
    <p:sldId id="707" r:id="rId7"/>
    <p:sldId id="708" r:id="rId8"/>
    <p:sldId id="700" r:id="rId9"/>
    <p:sldId id="704" r:id="rId10"/>
    <p:sldId id="716" r:id="rId11"/>
    <p:sldId id="715" r:id="rId12"/>
    <p:sldId id="705" r:id="rId13"/>
    <p:sldId id="711" r:id="rId14"/>
    <p:sldId id="713" r:id="rId15"/>
    <p:sldId id="532" r:id="rId16"/>
  </p:sldIdLst>
  <p:sldSz cx="9906000" cy="6858000" type="A4"/>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6">
          <p15:clr>
            <a:srgbClr val="A4A3A4"/>
          </p15:clr>
        </p15:guide>
        <p15:guide id="2" orient="horz" pos="1437">
          <p15:clr>
            <a:srgbClr val="A4A3A4"/>
          </p15:clr>
        </p15:guide>
        <p15:guide id="3" pos="21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vakarma 05" initials="S0"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7A88"/>
    <a:srgbClr val="FCE94F"/>
    <a:srgbClr val="FFFFFF"/>
    <a:srgbClr val="F9F4EE"/>
    <a:srgbClr val="F8F5EE"/>
    <a:srgbClr val="A5A5A5"/>
    <a:srgbClr val="A95751"/>
    <a:srgbClr val="000000"/>
    <a:srgbClr val="FB5353"/>
    <a:srgbClr val="FEDD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81" autoAdjust="0"/>
    <p:restoredTop sz="83753" autoAdjust="0"/>
  </p:normalViewPr>
  <p:slideViewPr>
    <p:cSldViewPr snapToGrid="0" showGuides="1">
      <p:cViewPr varScale="1">
        <p:scale>
          <a:sx n="112" d="100"/>
          <a:sy n="112" d="100"/>
        </p:scale>
        <p:origin x="1524" y="96"/>
      </p:cViewPr>
      <p:guideLst>
        <p:guide orient="horz" pos="676"/>
        <p:guide orient="horz" pos="1437"/>
        <p:guide pos="21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51" d="100"/>
          <a:sy n="51" d="100"/>
        </p:scale>
        <p:origin x="265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
            <a:ext cx="3078427" cy="513508"/>
          </a:xfrm>
          <a:prstGeom prst="rect">
            <a:avLst/>
          </a:prstGeom>
        </p:spPr>
        <p:txBody>
          <a:bodyPr vert="horz" lIns="97219" tIns="48610" rIns="97219" bIns="48610" rtlCol="0"/>
          <a:lstStyle>
            <a:lvl1pPr algn="l">
              <a:defRPr sz="1300"/>
            </a:lvl1pPr>
          </a:lstStyle>
          <a:p>
            <a:endParaRPr lang="en-US"/>
          </a:p>
        </p:txBody>
      </p:sp>
      <p:sp>
        <p:nvSpPr>
          <p:cNvPr id="3" name="Date Placeholder 2"/>
          <p:cNvSpPr>
            <a:spLocks noGrp="1"/>
          </p:cNvSpPr>
          <p:nvPr>
            <p:ph type="dt" sz="quarter" idx="1"/>
          </p:nvPr>
        </p:nvSpPr>
        <p:spPr>
          <a:xfrm>
            <a:off x="4023995" y="2"/>
            <a:ext cx="3078427" cy="513508"/>
          </a:xfrm>
          <a:prstGeom prst="rect">
            <a:avLst/>
          </a:prstGeom>
        </p:spPr>
        <p:txBody>
          <a:bodyPr vert="horz" lIns="97219" tIns="48610" rIns="97219" bIns="48610" rtlCol="0"/>
          <a:lstStyle>
            <a:lvl1pPr algn="r">
              <a:defRPr sz="1300"/>
            </a:lvl1pPr>
          </a:lstStyle>
          <a:p>
            <a:fld id="{85D577E9-1922-47BE-BEF3-E73D8CB9BF67}" type="datetimeFigureOut">
              <a:rPr lang="en-US" smtClean="0"/>
              <a:t>2/22/2022</a:t>
            </a:fld>
            <a:endParaRPr lang="en-US"/>
          </a:p>
        </p:txBody>
      </p:sp>
      <p:sp>
        <p:nvSpPr>
          <p:cNvPr id="4" name="Footer Placeholder 3"/>
          <p:cNvSpPr>
            <a:spLocks noGrp="1"/>
          </p:cNvSpPr>
          <p:nvPr>
            <p:ph type="ftr" sz="quarter" idx="2"/>
          </p:nvPr>
        </p:nvSpPr>
        <p:spPr>
          <a:xfrm>
            <a:off x="4" y="9721107"/>
            <a:ext cx="3078427" cy="513506"/>
          </a:xfrm>
          <a:prstGeom prst="rect">
            <a:avLst/>
          </a:prstGeom>
        </p:spPr>
        <p:txBody>
          <a:bodyPr vert="horz" lIns="97219" tIns="48610" rIns="97219" bIns="48610" rtlCol="0" anchor="b"/>
          <a:lstStyle>
            <a:lvl1pPr algn="l">
              <a:defRPr sz="1300"/>
            </a:lvl1pPr>
          </a:lstStyle>
          <a:p>
            <a:endParaRPr lang="en-US"/>
          </a:p>
        </p:txBody>
      </p:sp>
      <p:sp>
        <p:nvSpPr>
          <p:cNvPr id="5" name="Slide Number Placeholder 4"/>
          <p:cNvSpPr>
            <a:spLocks noGrp="1"/>
          </p:cNvSpPr>
          <p:nvPr>
            <p:ph type="sldNum" sz="quarter" idx="3"/>
          </p:nvPr>
        </p:nvSpPr>
        <p:spPr>
          <a:xfrm>
            <a:off x="4023995" y="9721107"/>
            <a:ext cx="3078427" cy="513506"/>
          </a:xfrm>
          <a:prstGeom prst="rect">
            <a:avLst/>
          </a:prstGeom>
        </p:spPr>
        <p:txBody>
          <a:bodyPr vert="horz" lIns="97219" tIns="48610" rIns="97219" bIns="48610" rtlCol="0" anchor="b"/>
          <a:lstStyle>
            <a:lvl1pPr algn="r">
              <a:defRPr sz="1300"/>
            </a:lvl1pPr>
          </a:lstStyle>
          <a:p>
            <a:fld id="{0CF8544C-ABD7-4280-9B61-3A6C9DFB81BA}"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
            <a:ext cx="3078427" cy="513508"/>
          </a:xfrm>
          <a:prstGeom prst="rect">
            <a:avLst/>
          </a:prstGeom>
        </p:spPr>
        <p:txBody>
          <a:bodyPr vert="horz" lIns="97219" tIns="48610" rIns="97219" bIns="48610" rtlCol="0"/>
          <a:lstStyle>
            <a:lvl1pPr algn="l">
              <a:defRPr sz="1300"/>
            </a:lvl1pPr>
          </a:lstStyle>
          <a:p>
            <a:endParaRPr lang="en-US"/>
          </a:p>
        </p:txBody>
      </p:sp>
      <p:sp>
        <p:nvSpPr>
          <p:cNvPr id="3" name="Date Placeholder 2"/>
          <p:cNvSpPr>
            <a:spLocks noGrp="1"/>
          </p:cNvSpPr>
          <p:nvPr>
            <p:ph type="dt" idx="1"/>
          </p:nvPr>
        </p:nvSpPr>
        <p:spPr>
          <a:xfrm>
            <a:off x="4023995" y="2"/>
            <a:ext cx="3078427" cy="513508"/>
          </a:xfrm>
          <a:prstGeom prst="rect">
            <a:avLst/>
          </a:prstGeom>
        </p:spPr>
        <p:txBody>
          <a:bodyPr vert="horz" lIns="97219" tIns="48610" rIns="97219" bIns="48610" rtlCol="0"/>
          <a:lstStyle>
            <a:lvl1pPr algn="r">
              <a:defRPr sz="1300"/>
            </a:lvl1pPr>
          </a:lstStyle>
          <a:p>
            <a:fld id="{296A37C1-27B1-4F20-A6C1-ACDB31B729BF}" type="datetimeFigureOut">
              <a:rPr lang="en-US" smtClean="0"/>
              <a:t>2/22/2022</a:t>
            </a:fld>
            <a:endParaRPr lang="en-US"/>
          </a:p>
        </p:txBody>
      </p:sp>
      <p:sp>
        <p:nvSpPr>
          <p:cNvPr id="4" name="Slide Image Placeholder 3"/>
          <p:cNvSpPr>
            <a:spLocks noGrp="1" noRot="1" noChangeAspect="1"/>
          </p:cNvSpPr>
          <p:nvPr>
            <p:ph type="sldImg" idx="2"/>
          </p:nvPr>
        </p:nvSpPr>
        <p:spPr>
          <a:xfrm>
            <a:off x="273050" y="712788"/>
            <a:ext cx="6557963" cy="4541837"/>
          </a:xfrm>
          <a:prstGeom prst="rect">
            <a:avLst/>
          </a:prstGeom>
          <a:noFill/>
          <a:ln w="12700">
            <a:solidFill>
              <a:prstClr val="black"/>
            </a:solidFill>
          </a:ln>
        </p:spPr>
        <p:txBody>
          <a:bodyPr vert="horz" lIns="97219" tIns="48610" rIns="97219" bIns="48610" rtlCol="0" anchor="ctr"/>
          <a:lstStyle/>
          <a:p>
            <a:endParaRPr lang="en-US"/>
          </a:p>
        </p:txBody>
      </p:sp>
      <p:sp>
        <p:nvSpPr>
          <p:cNvPr id="5" name="Notes Placeholder 4"/>
          <p:cNvSpPr>
            <a:spLocks noGrp="1"/>
          </p:cNvSpPr>
          <p:nvPr>
            <p:ph type="body" sz="quarter" idx="3"/>
          </p:nvPr>
        </p:nvSpPr>
        <p:spPr>
          <a:xfrm>
            <a:off x="531986" y="5454841"/>
            <a:ext cx="6040091" cy="4204857"/>
          </a:xfrm>
          <a:prstGeom prst="rect">
            <a:avLst/>
          </a:prstGeom>
        </p:spPr>
        <p:txBody>
          <a:bodyPr vert="horz" lIns="97219" tIns="48610" rIns="97219" bIns="4861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9721107"/>
            <a:ext cx="3078427" cy="513506"/>
          </a:xfrm>
          <a:prstGeom prst="rect">
            <a:avLst/>
          </a:prstGeom>
        </p:spPr>
        <p:txBody>
          <a:bodyPr vert="horz" lIns="97219" tIns="48610" rIns="97219" bIns="48610" rtlCol="0" anchor="b"/>
          <a:lstStyle>
            <a:lvl1pPr algn="l">
              <a:defRPr sz="1300"/>
            </a:lvl1pPr>
          </a:lstStyle>
          <a:p>
            <a:endParaRPr lang="en-US"/>
          </a:p>
        </p:txBody>
      </p:sp>
      <p:sp>
        <p:nvSpPr>
          <p:cNvPr id="7" name="Slide Number Placeholder 6"/>
          <p:cNvSpPr>
            <a:spLocks noGrp="1"/>
          </p:cNvSpPr>
          <p:nvPr>
            <p:ph type="sldNum" sz="quarter" idx="5"/>
          </p:nvPr>
        </p:nvSpPr>
        <p:spPr>
          <a:xfrm>
            <a:off x="4023995" y="9721107"/>
            <a:ext cx="3078427" cy="513506"/>
          </a:xfrm>
          <a:prstGeom prst="rect">
            <a:avLst/>
          </a:prstGeom>
        </p:spPr>
        <p:txBody>
          <a:bodyPr vert="horz" lIns="97219" tIns="48610" rIns="97219" bIns="48610" rtlCol="0" anchor="b"/>
          <a:lstStyle>
            <a:lvl1pPr algn="r">
              <a:defRPr sz="1300"/>
            </a:lvl1pPr>
          </a:lstStyle>
          <a:p>
            <a:fld id="{A1332900-5BA7-4FD2-836B-85F408D37E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1332900-5BA7-4FD2-836B-85F408D37E22}"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ith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015" y="938519"/>
            <a:ext cx="9472896" cy="5298507"/>
          </a:xfrm>
        </p:spPr>
        <p:txBody>
          <a:bodyPr>
            <a:normAutofit/>
          </a:bodyPr>
          <a:lstStyle>
            <a:lvl1pPr marL="222885" indent="-222885">
              <a:buFont typeface="Wingdings" panose="05000000000000000000" pitchFamily="2" charset="2"/>
              <a:buChar char="§"/>
              <a:defRPr sz="1365"/>
            </a:lvl1pPr>
            <a:lvl2pPr marL="669290" indent="-222885">
              <a:buFont typeface="Calibri" panose="020F0502020204030204" pitchFamily="34" charset="0"/>
              <a:buChar char="—"/>
              <a:defRPr sz="1170"/>
            </a:lvl2pPr>
            <a:lvl3pPr marL="1115695" indent="-222885">
              <a:buFont typeface="Courier New" panose="02070309020205020404" pitchFamily="49" charset="0"/>
              <a:buChar char="o"/>
              <a:defRPr sz="1075"/>
            </a:lvl3pPr>
            <a:lvl4pPr>
              <a:defRPr sz="1025"/>
            </a:lvl4pPr>
            <a:lvl5pPr>
              <a:defRPr sz="10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919866"/>
            <a:ext cx="99060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userDrawn="1"/>
        </p:nvCxnSpPr>
        <p:spPr>
          <a:xfrm>
            <a:off x="189719" y="-1"/>
            <a:ext cx="0" cy="928703"/>
          </a:xfrm>
          <a:prstGeom prst="line">
            <a:avLst/>
          </a:prstGeom>
          <a:ln w="38100">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userDrawn="1"/>
        </p:nvCxnSpPr>
        <p:spPr>
          <a:xfrm>
            <a:off x="0" y="6495481"/>
            <a:ext cx="9906000"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userDrawn="1"/>
        </p:nvCxnSpPr>
        <p:spPr>
          <a:xfrm>
            <a:off x="9704326" y="6485962"/>
            <a:ext cx="826" cy="372038"/>
          </a:xfrm>
          <a:prstGeom prst="line">
            <a:avLst/>
          </a:prstGeom>
          <a:ln>
            <a:solidFill>
              <a:schemeClr val="bg1">
                <a:lumMod val="50000"/>
              </a:schemeClr>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217015" y="204792"/>
            <a:ext cx="9515432" cy="400713"/>
          </a:xfrm>
        </p:spPr>
        <p:txBody>
          <a:bodyPr anchor="t">
            <a:noAutofit/>
          </a:bodyPr>
          <a:lstStyle>
            <a:lvl1pPr marL="70485">
              <a:spcBef>
                <a:spcPts val="0"/>
              </a:spcBef>
              <a:defRPr sz="2000" b="0">
                <a:solidFill>
                  <a:srgbClr val="C0000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5" name="Content Placeholder 14"/>
          <p:cNvSpPr>
            <a:spLocks noGrp="1"/>
          </p:cNvSpPr>
          <p:nvPr>
            <p:ph sz="quarter" idx="13"/>
          </p:nvPr>
        </p:nvSpPr>
        <p:spPr>
          <a:xfrm>
            <a:off x="189719" y="600597"/>
            <a:ext cx="9487662" cy="296313"/>
          </a:xfrm>
        </p:spPr>
        <p:txBody>
          <a:bodyPr>
            <a:noAutofit/>
          </a:bodyPr>
          <a:lstStyle>
            <a:lvl1pPr marL="70485" indent="0" algn="l" defTabSz="892175" rtl="0" eaLnBrk="1" latinLnBrk="0" hangingPunct="1">
              <a:lnSpc>
                <a:spcPct val="90000"/>
              </a:lnSpc>
              <a:spcBef>
                <a:spcPts val="0"/>
              </a:spcBef>
              <a:buNone/>
              <a:defRPr lang="en-US" sz="1400" b="0" i="1" kern="1200" dirty="0" smtClean="0">
                <a:solidFill>
                  <a:schemeClr val="tx1">
                    <a:lumMod val="75000"/>
                    <a:lumOff val="25000"/>
                  </a:schemeClr>
                </a:solidFill>
                <a:latin typeface="Calibri Light" panose="020F0302020204030204" pitchFamily="34" charset="0"/>
                <a:ea typeface="+mj-ea"/>
                <a:cs typeface="Calibri Light" panose="020F0302020204030204" pitchFamily="34" charset="0"/>
              </a:defRPr>
            </a:lvl1pPr>
          </a:lstStyle>
          <a:p>
            <a:pPr lvl="0"/>
            <a:r>
              <a:rPr lang="en-US" dirty="0"/>
              <a:t>Click to edit Master text styles</a:t>
            </a:r>
          </a:p>
        </p:txBody>
      </p:sp>
      <p:sp>
        <p:nvSpPr>
          <p:cNvPr id="17" name="TextBox 16"/>
          <p:cNvSpPr txBox="1"/>
          <p:nvPr userDrawn="1"/>
        </p:nvSpPr>
        <p:spPr>
          <a:xfrm>
            <a:off x="3735979" y="6521113"/>
            <a:ext cx="1988750" cy="276999"/>
          </a:xfrm>
          <a:prstGeom prst="rect">
            <a:avLst/>
          </a:prstGeom>
          <a:noFill/>
        </p:spPr>
        <p:txBody>
          <a:bodyPr wrap="none" rtlCol="0">
            <a:spAutoFit/>
          </a:bodyPr>
          <a:lstStyle/>
          <a:p>
            <a:r>
              <a:rPr lang="en-US" sz="1200" dirty="0">
                <a:solidFill>
                  <a:schemeClr val="tx1">
                    <a:lumMod val="50000"/>
                    <a:lumOff val="50000"/>
                  </a:schemeClr>
                </a:solidFill>
                <a:latin typeface="+mj-lt"/>
                <a:cs typeface="Segoe UI Light" panose="020B0502040204020203" pitchFamily="34" charset="0"/>
              </a:rPr>
              <a:t>Strictly Private &amp; Confidential</a:t>
            </a:r>
          </a:p>
        </p:txBody>
      </p:sp>
      <p:sp>
        <p:nvSpPr>
          <p:cNvPr id="14" name="Slide Number Placeholder 5"/>
          <p:cNvSpPr>
            <a:spLocks noGrp="1"/>
          </p:cNvSpPr>
          <p:nvPr>
            <p:ph type="sldNum" sz="quarter" idx="12"/>
          </p:nvPr>
        </p:nvSpPr>
        <p:spPr>
          <a:xfrm>
            <a:off x="7460135" y="6524323"/>
            <a:ext cx="2228850" cy="288000"/>
          </a:xfrm>
        </p:spPr>
        <p:txBody>
          <a:bodyPr/>
          <a:lstStyle>
            <a:lvl1pPr>
              <a:defRPr>
                <a:solidFill>
                  <a:schemeClr val="tx1">
                    <a:lumMod val="65000"/>
                    <a:lumOff val="35000"/>
                  </a:schemeClr>
                </a:solidFill>
              </a:defRPr>
            </a:lvl1pPr>
          </a:lstStyle>
          <a:p>
            <a:fld id="{ED2E421F-2FCD-4E31-AAD9-88B9D086B559}" type="slidenum">
              <a:rPr lang="en-GB" smtClean="0"/>
              <a:t>‹#›</a:t>
            </a:fld>
            <a:endParaRPr lang="en-GB" dirty="0"/>
          </a:p>
        </p:txBody>
      </p:sp>
      <p:pic>
        <p:nvPicPr>
          <p:cNvPr id="5" name="Picture 4" descr="Icon&#10;&#10;Description automatically generated">
            <a:extLst>
              <a:ext uri="{FF2B5EF4-FFF2-40B4-BE49-F238E27FC236}">
                <a16:creationId xmlns:a16="http://schemas.microsoft.com/office/drawing/2014/main" id="{4B7D8EF7-B5C2-4B09-A48F-18CB347970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47446" y="45237"/>
            <a:ext cx="829387" cy="82938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015" y="938519"/>
            <a:ext cx="9472896" cy="5298507"/>
          </a:xfrm>
        </p:spPr>
        <p:txBody>
          <a:bodyPr>
            <a:normAutofit/>
          </a:bodyPr>
          <a:lstStyle>
            <a:lvl1pPr marL="222885" indent="-222885">
              <a:buFont typeface="Wingdings" panose="05000000000000000000" pitchFamily="2" charset="2"/>
              <a:buChar char="§"/>
              <a:defRPr sz="1365"/>
            </a:lvl1pPr>
            <a:lvl2pPr marL="669290" indent="-222885">
              <a:buFont typeface="Calibri" panose="020F0502020204030204" pitchFamily="34" charset="0"/>
              <a:buChar char="—"/>
              <a:defRPr sz="1170"/>
            </a:lvl2pPr>
            <a:lvl3pPr marL="1115695" indent="-222885">
              <a:buFont typeface="Courier New" panose="02070309020205020404" pitchFamily="49" charset="0"/>
              <a:buChar char="o"/>
              <a:defRPr sz="1075"/>
            </a:lvl3pPr>
            <a:lvl4pPr>
              <a:defRPr sz="1025"/>
            </a:lvl4pPr>
            <a:lvl5pPr>
              <a:defRPr sz="10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7460135" y="6524323"/>
            <a:ext cx="2228850" cy="288000"/>
          </a:xfrm>
        </p:spPr>
        <p:txBody>
          <a:bodyPr/>
          <a:lstStyle>
            <a:lvl1pPr>
              <a:defRPr>
                <a:solidFill>
                  <a:schemeClr val="tx1">
                    <a:lumMod val="65000"/>
                    <a:lumOff val="35000"/>
                  </a:schemeClr>
                </a:solidFill>
              </a:defRPr>
            </a:lvl1pPr>
          </a:lstStyle>
          <a:p>
            <a:fld id="{ED2E421F-2FCD-4E31-AAD9-88B9D086B559}" type="slidenum">
              <a:rPr lang="en-GB" smtClean="0"/>
              <a:t>‹#›</a:t>
            </a:fld>
            <a:endParaRPr lang="en-GB" dirty="0"/>
          </a:p>
        </p:txBody>
      </p:sp>
      <p:cxnSp>
        <p:nvCxnSpPr>
          <p:cNvPr id="8" name="Straight Connector 7"/>
          <p:cNvCxnSpPr/>
          <p:nvPr userDrawn="1"/>
        </p:nvCxnSpPr>
        <p:spPr>
          <a:xfrm>
            <a:off x="0" y="823372"/>
            <a:ext cx="99060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userDrawn="1"/>
        </p:nvCxnSpPr>
        <p:spPr>
          <a:xfrm>
            <a:off x="189719" y="-1"/>
            <a:ext cx="0" cy="832104"/>
          </a:xfrm>
          <a:prstGeom prst="line">
            <a:avLst/>
          </a:prstGeom>
          <a:ln w="38100">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userDrawn="1"/>
        </p:nvCxnSpPr>
        <p:spPr>
          <a:xfrm>
            <a:off x="0" y="6495481"/>
            <a:ext cx="9906000"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userDrawn="1"/>
        </p:nvCxnSpPr>
        <p:spPr>
          <a:xfrm>
            <a:off x="9704326" y="6485962"/>
            <a:ext cx="826" cy="372038"/>
          </a:xfrm>
          <a:prstGeom prst="line">
            <a:avLst/>
          </a:prstGeom>
          <a:ln>
            <a:solidFill>
              <a:schemeClr val="bg1">
                <a:lumMod val="50000"/>
              </a:schemeClr>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217015" y="420756"/>
            <a:ext cx="9515432" cy="400713"/>
          </a:xfrm>
        </p:spPr>
        <p:txBody>
          <a:bodyPr anchor="t">
            <a:noAutofit/>
          </a:bodyPr>
          <a:lstStyle>
            <a:lvl1pPr marL="70485">
              <a:spcBef>
                <a:spcPts val="0"/>
              </a:spcBef>
              <a:defRPr sz="2000" b="0">
                <a:solidFill>
                  <a:srgbClr val="C0000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7" name="TextBox 16"/>
          <p:cNvSpPr txBox="1"/>
          <p:nvPr userDrawn="1"/>
        </p:nvSpPr>
        <p:spPr>
          <a:xfrm>
            <a:off x="3735979" y="6521113"/>
            <a:ext cx="1988750" cy="276999"/>
          </a:xfrm>
          <a:prstGeom prst="rect">
            <a:avLst/>
          </a:prstGeom>
          <a:noFill/>
        </p:spPr>
        <p:txBody>
          <a:bodyPr wrap="none" rtlCol="0">
            <a:spAutoFit/>
          </a:bodyPr>
          <a:lstStyle/>
          <a:p>
            <a:r>
              <a:rPr lang="en-US" sz="1200" dirty="0">
                <a:solidFill>
                  <a:schemeClr val="tx1">
                    <a:lumMod val="50000"/>
                    <a:lumOff val="50000"/>
                  </a:schemeClr>
                </a:solidFill>
                <a:latin typeface="+mj-lt"/>
                <a:cs typeface="Segoe UI Light" panose="020B0502040204020203" pitchFamily="34" charset="0"/>
              </a:rPr>
              <a:t>Strictly Private &amp; Confidential</a:t>
            </a:r>
          </a:p>
        </p:txBody>
      </p:sp>
      <p:pic>
        <p:nvPicPr>
          <p:cNvPr id="13" name="Picture 12" descr="Icon&#10;&#10;Description automatically generated">
            <a:extLst>
              <a:ext uri="{FF2B5EF4-FFF2-40B4-BE49-F238E27FC236}">
                <a16:creationId xmlns:a16="http://schemas.microsoft.com/office/drawing/2014/main" id="{9AF4A044-111C-4427-9D28-A5B993AC9B2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27546" y="45237"/>
            <a:ext cx="749288" cy="7492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20013" y="1239473"/>
            <a:ext cx="7565176" cy="2039300"/>
          </a:xfrm>
        </p:spPr>
        <p:txBody>
          <a:bodyPr anchor="b">
            <a:normAutofit/>
          </a:bodyPr>
          <a:lstStyle>
            <a:lvl1pPr>
              <a:defRPr sz="3200">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styles</a:t>
            </a:r>
          </a:p>
        </p:txBody>
      </p:sp>
      <p:cxnSp>
        <p:nvCxnSpPr>
          <p:cNvPr id="8" name="Straight Connector 7"/>
          <p:cNvCxnSpPr/>
          <p:nvPr userDrawn="1"/>
        </p:nvCxnSpPr>
        <p:spPr>
          <a:xfrm>
            <a:off x="1136471" y="3331025"/>
            <a:ext cx="83210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95919" y="2561071"/>
            <a:ext cx="728304" cy="71770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Slide Number Placeholder 5"/>
          <p:cNvSpPr>
            <a:spLocks noGrp="1"/>
          </p:cNvSpPr>
          <p:nvPr>
            <p:ph type="sldNum" sz="quarter" idx="12"/>
          </p:nvPr>
        </p:nvSpPr>
        <p:spPr>
          <a:xfrm>
            <a:off x="7460135" y="6524323"/>
            <a:ext cx="2228850" cy="288000"/>
          </a:xfrm>
        </p:spPr>
        <p:txBody>
          <a:bodyPr/>
          <a:lstStyle>
            <a:lvl1pPr>
              <a:defRPr>
                <a:solidFill>
                  <a:schemeClr val="tx1">
                    <a:lumMod val="65000"/>
                    <a:lumOff val="35000"/>
                  </a:schemeClr>
                </a:solidFill>
              </a:defRPr>
            </a:lvl1pPr>
          </a:lstStyle>
          <a:p>
            <a:fld id="{ED2E421F-2FCD-4E31-AAD9-88B9D086B559}" type="slidenum">
              <a:rPr lang="en-GB" smtClean="0"/>
              <a:t>‹#›</a:t>
            </a:fld>
            <a:endParaRPr lang="en-GB" dirty="0"/>
          </a:p>
        </p:txBody>
      </p:sp>
      <p:sp>
        <p:nvSpPr>
          <p:cNvPr id="26" name="TextBox 25"/>
          <p:cNvSpPr txBox="1"/>
          <p:nvPr userDrawn="1"/>
        </p:nvSpPr>
        <p:spPr>
          <a:xfrm>
            <a:off x="3735979" y="6521113"/>
            <a:ext cx="1988750" cy="276999"/>
          </a:xfrm>
          <a:prstGeom prst="rect">
            <a:avLst/>
          </a:prstGeom>
          <a:noFill/>
        </p:spPr>
        <p:txBody>
          <a:bodyPr wrap="none" rtlCol="0">
            <a:spAutoFit/>
          </a:bodyPr>
          <a:lstStyle/>
          <a:p>
            <a:r>
              <a:rPr lang="en-US" sz="1200" dirty="0">
                <a:solidFill>
                  <a:schemeClr val="tx1">
                    <a:lumMod val="50000"/>
                    <a:lumOff val="50000"/>
                  </a:schemeClr>
                </a:solidFill>
                <a:latin typeface="+mj-lt"/>
                <a:cs typeface="Segoe UI Light" panose="020B0502040204020203" pitchFamily="34" charset="0"/>
              </a:rPr>
              <a:t>Strictly Private &amp; Confidential</a:t>
            </a:r>
          </a:p>
        </p:txBody>
      </p:sp>
      <p:sp>
        <p:nvSpPr>
          <p:cNvPr id="27" name="Content Placeholder 14"/>
          <p:cNvSpPr>
            <a:spLocks noGrp="1"/>
          </p:cNvSpPr>
          <p:nvPr>
            <p:ph sz="quarter" idx="13"/>
          </p:nvPr>
        </p:nvSpPr>
        <p:spPr>
          <a:xfrm>
            <a:off x="1067761" y="3408648"/>
            <a:ext cx="8389750" cy="647645"/>
          </a:xfrm>
        </p:spPr>
        <p:txBody>
          <a:bodyPr>
            <a:noAutofit/>
          </a:bodyPr>
          <a:lstStyle>
            <a:lvl1pPr marL="70485" indent="0" algn="l" defTabSz="892175" rtl="0" eaLnBrk="1" latinLnBrk="0" hangingPunct="1">
              <a:lnSpc>
                <a:spcPct val="90000"/>
              </a:lnSpc>
              <a:spcBef>
                <a:spcPts val="0"/>
              </a:spcBef>
              <a:buNone/>
              <a:defRPr lang="en-US" sz="1600" b="0" i="1" kern="1200" dirty="0" smtClean="0">
                <a:solidFill>
                  <a:schemeClr val="tx1">
                    <a:lumMod val="75000"/>
                    <a:lumOff val="25000"/>
                  </a:schemeClr>
                </a:solidFill>
                <a:latin typeface="Calibri Light" panose="020F0302020204030204" pitchFamily="34" charset="0"/>
                <a:ea typeface="+mj-ea"/>
                <a:cs typeface="Calibri Light" panose="020F0302020204030204" pitchFamily="34" charset="0"/>
              </a:defRPr>
            </a:lvl1pPr>
          </a:lstStyle>
          <a:p>
            <a:pPr lvl="0"/>
            <a:r>
              <a:rPr lang="en-US" dirty="0"/>
              <a:t>Click to edit Master text styles</a:t>
            </a:r>
          </a:p>
        </p:txBody>
      </p:sp>
      <p:sp>
        <p:nvSpPr>
          <p:cNvPr id="31" name="Text Placeholder 30"/>
          <p:cNvSpPr>
            <a:spLocks noGrp="1"/>
          </p:cNvSpPr>
          <p:nvPr>
            <p:ph type="body" sz="quarter" idx="14" hasCustomPrompt="1"/>
          </p:nvPr>
        </p:nvSpPr>
        <p:spPr>
          <a:xfrm>
            <a:off x="195919" y="2638694"/>
            <a:ext cx="728304" cy="665827"/>
          </a:xfrm>
        </p:spPr>
        <p:txBody>
          <a:bodyPr>
            <a:noAutofit/>
          </a:bodyPr>
          <a:lstStyle>
            <a:lvl1pPr marL="0" indent="0" algn="ctr">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a:t>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F97A07-A527-43C0-AFE1-BD447E545A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97A07-A527-43C0-AFE1-BD447E545A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hyperlink" Target="mailto:abalkr2@uic.edu"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github.com/AnirudhaBalkrishna" TargetMode="External"/><Relationship Id="rId5" Type="http://schemas.openxmlformats.org/officeDocument/2006/relationships/image" Target="../media/image7.png"/><Relationship Id="rId10" Type="http://schemas.openxmlformats.org/officeDocument/2006/relationships/hyperlink" Target="https://public.tableau.com/app/profile/anirudha.balkrishna" TargetMode="External"/><Relationship Id="rId4" Type="http://schemas.openxmlformats.org/officeDocument/2006/relationships/image" Target="../media/image6.jpeg"/><Relationship Id="rId9" Type="http://schemas.openxmlformats.org/officeDocument/2006/relationships/hyperlink" Target="https://www.linkedin.com/in/anirudha-balkrishna/"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4265794" y="924791"/>
            <a:ext cx="28257" cy="4576955"/>
          </a:xfrm>
          <a:prstGeom prst="line">
            <a:avLst/>
          </a:prstGeom>
          <a:ln w="6350">
            <a:solidFill>
              <a:schemeClr val="tx1"/>
            </a:solidFill>
          </a:ln>
          <a:effectLst/>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645557" y="3285901"/>
            <a:ext cx="3324043" cy="13952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latinLnBrk="1" hangingPunct="0"/>
            <a:endParaRPr lang="en-US" sz="3600" b="1" i="1" dirty="0">
              <a:ea typeface="American Typewriter"/>
              <a:cs typeface="Segoe UI" panose="020B0502040204020203" pitchFamily="34" charset="0"/>
            </a:endParaRPr>
          </a:p>
          <a:p>
            <a:pPr algn="ctr" defTabSz="584200" latinLnBrk="1" hangingPunct="0"/>
            <a:r>
              <a:rPr lang="en-US" sz="2800" b="1" dirty="0">
                <a:latin typeface="Segoe UI" panose="020B0502040204020203" pitchFamily="34" charset="0"/>
                <a:ea typeface="American Typewriter"/>
                <a:cs typeface="Segoe UI" panose="020B0502040204020203" pitchFamily="34" charset="0"/>
              </a:rPr>
              <a:t> </a:t>
            </a:r>
          </a:p>
          <a:p>
            <a:pPr algn="ctr" defTabSz="584200" latinLnBrk="1" hangingPunct="0"/>
            <a:r>
              <a:rPr lang="en-US" sz="2000" i="1" dirty="0">
                <a:latin typeface="Segoe UI" panose="020B0502040204020203" pitchFamily="34" charset="0"/>
                <a:ea typeface="American Typewriter"/>
                <a:cs typeface="Segoe UI" panose="020B0502040204020203" pitchFamily="34" charset="0"/>
              </a:rPr>
              <a:t>  Love, Trust &amp; Hustle</a:t>
            </a:r>
            <a:endParaRPr lang="en-US" sz="2800" i="1" dirty="0">
              <a:solidFill>
                <a:srgbClr val="C00000"/>
              </a:solidFill>
              <a:latin typeface="Segoe UI" panose="020B0502040204020203" pitchFamily="34" charset="0"/>
              <a:ea typeface="American Typewriter"/>
              <a:cs typeface="Segoe UI" panose="020B0502040204020203" pitchFamily="34" charset="0"/>
            </a:endParaRPr>
          </a:p>
        </p:txBody>
      </p:sp>
      <p:sp>
        <p:nvSpPr>
          <p:cNvPr id="10" name="Title 1"/>
          <p:cNvSpPr txBox="1"/>
          <p:nvPr/>
        </p:nvSpPr>
        <p:spPr>
          <a:xfrm>
            <a:off x="4632359" y="2726109"/>
            <a:ext cx="4670198" cy="905854"/>
          </a:xfrm>
          <a:prstGeom prst="rect">
            <a:avLst/>
          </a:prstGeom>
          <a:ln>
            <a:noFill/>
          </a:ln>
        </p:spPr>
        <p:txBody>
          <a:bodyPr anchor="b">
            <a:normAutofit/>
          </a:bodyPr>
          <a:lstStyle>
            <a:lvl1pPr algn="l" defTabSz="914400" rtl="0" eaLnBrk="1" latinLnBrk="0" hangingPunct="1">
              <a:lnSpc>
                <a:spcPct val="90000"/>
              </a:lnSpc>
              <a:spcBef>
                <a:spcPct val="0"/>
              </a:spcBef>
              <a:buNone/>
              <a:defRPr sz="3200" kern="1200">
                <a:solidFill>
                  <a:srgbClr val="C00000"/>
                </a:solidFill>
                <a:latin typeface="Segoe UI Light" panose="020B0502040204020203" pitchFamily="34" charset="0"/>
                <a:ea typeface="+mj-ea"/>
                <a:cs typeface="Segoe UI Light" panose="020B0502040204020203" pitchFamily="34" charset="0"/>
              </a:defRPr>
            </a:lvl1pPr>
          </a:lstStyle>
          <a:p>
            <a:pPr algn="ctr"/>
            <a:r>
              <a:rPr lang="en-US" sz="2800" b="1" dirty="0">
                <a:solidFill>
                  <a:schemeClr val="tx1"/>
                </a:solidFill>
                <a:latin typeface="Aharoni" panose="02010803020104030203" pitchFamily="2" charset="-79"/>
                <a:cs typeface="Aharoni" panose="02010803020104030203" pitchFamily="2" charset="-79"/>
              </a:rPr>
              <a:t>HAPPY MONEY- INTERN CASE</a:t>
            </a:r>
          </a:p>
        </p:txBody>
      </p:sp>
      <p:sp>
        <p:nvSpPr>
          <p:cNvPr id="7" name="Title 1"/>
          <p:cNvSpPr txBox="1"/>
          <p:nvPr/>
        </p:nvSpPr>
        <p:spPr>
          <a:xfrm>
            <a:off x="5055475" y="3098038"/>
            <a:ext cx="3712779" cy="1069665"/>
          </a:xfrm>
          <a:prstGeom prst="rect">
            <a:avLst/>
          </a:prstGeom>
        </p:spPr>
        <p:txBody>
          <a:bodyPr anchor="b">
            <a:normAutofit/>
          </a:bodyPr>
          <a:lstStyle>
            <a:lvl1pPr algn="l" defTabSz="914400" rtl="0" eaLnBrk="1" latinLnBrk="0" hangingPunct="1">
              <a:lnSpc>
                <a:spcPct val="90000"/>
              </a:lnSpc>
              <a:spcBef>
                <a:spcPct val="0"/>
              </a:spcBef>
              <a:buNone/>
              <a:defRPr sz="3200" kern="1200">
                <a:solidFill>
                  <a:srgbClr val="C00000"/>
                </a:solidFill>
                <a:latin typeface="Segoe UI Light" panose="020B0502040204020203" pitchFamily="34" charset="0"/>
                <a:ea typeface="+mj-ea"/>
                <a:cs typeface="Segoe UI Light" panose="020B0502040204020203" pitchFamily="34" charset="0"/>
              </a:defRPr>
            </a:lvl1pPr>
          </a:lstStyle>
          <a:p>
            <a:pPr algn="ctr"/>
            <a:endParaRPr lang="en-US" sz="1600" b="1" dirty="0"/>
          </a:p>
        </p:txBody>
      </p:sp>
      <p:pic>
        <p:nvPicPr>
          <p:cNvPr id="2" name="Picture 1">
            <a:extLst>
              <a:ext uri="{FF2B5EF4-FFF2-40B4-BE49-F238E27FC236}">
                <a16:creationId xmlns:a16="http://schemas.microsoft.com/office/drawing/2014/main" id="{E5C31F1C-1132-4588-BD5B-B0045F549543}"/>
              </a:ext>
            </a:extLst>
          </p:cNvPr>
          <p:cNvPicPr>
            <a:picLocks noChangeAspect="1"/>
          </p:cNvPicPr>
          <p:nvPr/>
        </p:nvPicPr>
        <p:blipFill>
          <a:blip r:embed="rId3"/>
          <a:stretch>
            <a:fillRect/>
          </a:stretch>
        </p:blipFill>
        <p:spPr>
          <a:xfrm>
            <a:off x="1236017" y="1411925"/>
            <a:ext cx="2143125" cy="2143125"/>
          </a:xfrm>
          <a:prstGeom prst="rect">
            <a:avLst/>
          </a:prstGeom>
        </p:spPr>
      </p:pic>
      <p:pic>
        <p:nvPicPr>
          <p:cNvPr id="4" name="Picture 3">
            <a:extLst>
              <a:ext uri="{FF2B5EF4-FFF2-40B4-BE49-F238E27FC236}">
                <a16:creationId xmlns:a16="http://schemas.microsoft.com/office/drawing/2014/main" id="{0DAEE48C-7057-42E3-8517-1E4645F88BA8}"/>
              </a:ext>
            </a:extLst>
          </p:cNvPr>
          <p:cNvPicPr>
            <a:picLocks noChangeAspect="1"/>
          </p:cNvPicPr>
          <p:nvPr/>
        </p:nvPicPr>
        <p:blipFill rotWithShape="1">
          <a:blip r:embed="rId4"/>
          <a:srcRect l="21277" t="20302" r="6986" b="21419"/>
          <a:stretch/>
        </p:blipFill>
        <p:spPr>
          <a:xfrm>
            <a:off x="975688" y="3563088"/>
            <a:ext cx="2951798" cy="6494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41B213-5EC9-4ABF-8F92-338C42DAFC6B}"/>
              </a:ext>
            </a:extLst>
          </p:cNvPr>
          <p:cNvSpPr>
            <a:spLocks noGrp="1"/>
          </p:cNvSpPr>
          <p:nvPr>
            <p:ph type="title"/>
          </p:nvPr>
        </p:nvSpPr>
        <p:spPr>
          <a:xfrm>
            <a:off x="195284" y="281957"/>
            <a:ext cx="9515432" cy="400713"/>
          </a:xfrm>
        </p:spPr>
        <p:txBody>
          <a:bodyPr/>
          <a:lstStyle/>
          <a:p>
            <a:r>
              <a:rPr lang="en-IN" dirty="0"/>
              <a:t>Credit Risk</a:t>
            </a:r>
          </a:p>
        </p:txBody>
      </p:sp>
      <p:sp>
        <p:nvSpPr>
          <p:cNvPr id="6" name="Slide Number Placeholder 3">
            <a:extLst>
              <a:ext uri="{FF2B5EF4-FFF2-40B4-BE49-F238E27FC236}">
                <a16:creationId xmlns:a16="http://schemas.microsoft.com/office/drawing/2014/main" id="{9FB3BA8F-5396-46F9-9860-E80343C265F3}"/>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10</a:t>
            </a:fld>
            <a:endParaRPr lang="en-GB" dirty="0">
              <a:solidFill>
                <a:prstClr val="black">
                  <a:tint val="75000"/>
                </a:prstClr>
              </a:solidFill>
            </a:endParaRPr>
          </a:p>
        </p:txBody>
      </p:sp>
      <p:sp>
        <p:nvSpPr>
          <p:cNvPr id="8" name="Content Placeholder 1">
            <a:extLst>
              <a:ext uri="{FF2B5EF4-FFF2-40B4-BE49-F238E27FC236}">
                <a16:creationId xmlns:a16="http://schemas.microsoft.com/office/drawing/2014/main" id="{0FF2309F-4A58-420E-8D86-6BA4ACAE78C8}"/>
              </a:ext>
            </a:extLst>
          </p:cNvPr>
          <p:cNvSpPr>
            <a:spLocks noGrp="1"/>
          </p:cNvSpPr>
          <p:nvPr>
            <p:ph idx="1"/>
          </p:nvPr>
        </p:nvSpPr>
        <p:spPr>
          <a:xfrm>
            <a:off x="217015" y="957125"/>
            <a:ext cx="9472896" cy="548630"/>
          </a:xfrm>
        </p:spPr>
        <p:txBody>
          <a:bodyPr>
            <a:normAutofit/>
          </a:bodyPr>
          <a:lstStyle/>
          <a:p>
            <a:pPr marL="0" indent="0" algn="just">
              <a:lnSpc>
                <a:spcPct val="150000"/>
              </a:lnSpc>
              <a:buNone/>
            </a:pPr>
            <a:r>
              <a:rPr lang="en-IN" sz="1400" b="1" dirty="0"/>
              <a:t>Decision Tree Model – </a:t>
            </a:r>
          </a:p>
          <a:p>
            <a:pPr algn="just">
              <a:lnSpc>
                <a:spcPct val="150000"/>
              </a:lnSpc>
            </a:pPr>
            <a:endParaRPr lang="en-IN" sz="1400" dirty="0"/>
          </a:p>
        </p:txBody>
      </p:sp>
      <p:pic>
        <p:nvPicPr>
          <p:cNvPr id="4" name="Picture 3" descr="Chart, bar chart&#10;&#10;Description automatically generated">
            <a:extLst>
              <a:ext uri="{FF2B5EF4-FFF2-40B4-BE49-F238E27FC236}">
                <a16:creationId xmlns:a16="http://schemas.microsoft.com/office/drawing/2014/main" id="{BB0E4945-49BA-4227-87B7-DFF52FFA0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570" y="1379911"/>
            <a:ext cx="2572283" cy="2319478"/>
          </a:xfrm>
          <a:prstGeom prst="rect">
            <a:avLst/>
          </a:prstGeom>
          <a:ln>
            <a:solidFill>
              <a:schemeClr val="tx1"/>
            </a:solidFill>
          </a:ln>
        </p:spPr>
      </p:pic>
      <p:sp>
        <p:nvSpPr>
          <p:cNvPr id="7" name="Content Placeholder 1">
            <a:extLst>
              <a:ext uri="{FF2B5EF4-FFF2-40B4-BE49-F238E27FC236}">
                <a16:creationId xmlns:a16="http://schemas.microsoft.com/office/drawing/2014/main" id="{3E9B34E8-A95B-4B67-A6EB-ED83E894E1CC}"/>
              </a:ext>
            </a:extLst>
          </p:cNvPr>
          <p:cNvSpPr txBox="1">
            <a:spLocks/>
          </p:cNvSpPr>
          <p:nvPr/>
        </p:nvSpPr>
        <p:spPr>
          <a:xfrm>
            <a:off x="3375588" y="1313843"/>
            <a:ext cx="6301793" cy="2565948"/>
          </a:xfrm>
          <a:prstGeom prst="rect">
            <a:avLst/>
          </a:prstGeom>
        </p:spPr>
        <p:txBody>
          <a:bodyPr vert="horz" lIns="91440" tIns="45720" rIns="91440" bIns="45720" rtlCol="0">
            <a:normAutofit/>
          </a:bodyPr>
          <a:lstStyle>
            <a:lvl1pPr marL="222885" indent="-222885" algn="l" defTabSz="914400" rtl="0" eaLnBrk="1" latinLnBrk="0" hangingPunct="1">
              <a:lnSpc>
                <a:spcPct val="90000"/>
              </a:lnSpc>
              <a:spcBef>
                <a:spcPts val="1000"/>
              </a:spcBef>
              <a:buFont typeface="Wingdings" panose="05000000000000000000" pitchFamily="2" charset="2"/>
              <a:buChar char="§"/>
              <a:defRPr sz="1365" kern="1200">
                <a:solidFill>
                  <a:schemeClr val="tx1"/>
                </a:solidFill>
                <a:latin typeface="+mn-lt"/>
                <a:ea typeface="+mn-ea"/>
                <a:cs typeface="+mn-cs"/>
              </a:defRPr>
            </a:lvl1pPr>
            <a:lvl2pPr marL="669290" indent="-222885" algn="l" defTabSz="914400" rtl="0" eaLnBrk="1" latinLnBrk="0" hangingPunct="1">
              <a:lnSpc>
                <a:spcPct val="90000"/>
              </a:lnSpc>
              <a:spcBef>
                <a:spcPts val="500"/>
              </a:spcBef>
              <a:buFont typeface="Calibri" panose="020F0502020204030204" pitchFamily="34" charset="0"/>
              <a:buChar char="—"/>
              <a:defRPr sz="1170" kern="1200">
                <a:solidFill>
                  <a:schemeClr val="tx1"/>
                </a:solidFill>
                <a:latin typeface="+mn-lt"/>
                <a:ea typeface="+mn-ea"/>
                <a:cs typeface="+mn-cs"/>
              </a:defRPr>
            </a:lvl2pPr>
            <a:lvl3pPr marL="1115695" indent="-222885" algn="l" defTabSz="914400" rtl="0" eaLnBrk="1" latinLnBrk="0" hangingPunct="1">
              <a:lnSpc>
                <a:spcPct val="90000"/>
              </a:lnSpc>
              <a:spcBef>
                <a:spcPts val="500"/>
              </a:spcBef>
              <a:buFont typeface="Courier New" panose="02070309020205020404" pitchFamily="49" charset="0"/>
              <a:buChar char="o"/>
              <a:defRPr sz="1075"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400" dirty="0"/>
              <a:t>As evident from the bar graph showing the importance of features, Feature 2 or Custom Score 2 has the highest importance.</a:t>
            </a:r>
          </a:p>
          <a:p>
            <a:pPr algn="just">
              <a:lnSpc>
                <a:spcPct val="150000"/>
              </a:lnSpc>
            </a:pPr>
            <a:r>
              <a:rPr lang="en-IN" sz="1400" dirty="0"/>
              <a:t>This means that amongst the available features, Custom Score 2 is most responsible for predicting the output class</a:t>
            </a:r>
          </a:p>
          <a:p>
            <a:pPr algn="just">
              <a:lnSpc>
                <a:spcPct val="150000"/>
              </a:lnSpc>
            </a:pPr>
            <a:r>
              <a:rPr lang="en-IN" sz="1400" dirty="0"/>
              <a:t> Similarly, Feature 4 or Inquiries Last Month least explains the output class</a:t>
            </a:r>
          </a:p>
          <a:p>
            <a:pPr algn="just">
              <a:lnSpc>
                <a:spcPct val="150000"/>
              </a:lnSpc>
            </a:pPr>
            <a:r>
              <a:rPr lang="en-IN" sz="1400" dirty="0"/>
              <a:t>The scores calculated by the model are also mentioned above the graph</a:t>
            </a:r>
          </a:p>
        </p:txBody>
      </p:sp>
      <p:sp>
        <p:nvSpPr>
          <p:cNvPr id="10" name="Content Placeholder 1">
            <a:extLst>
              <a:ext uri="{FF2B5EF4-FFF2-40B4-BE49-F238E27FC236}">
                <a16:creationId xmlns:a16="http://schemas.microsoft.com/office/drawing/2014/main" id="{68E9A09C-1613-431F-992E-4AF2FD1E29C6}"/>
              </a:ext>
            </a:extLst>
          </p:cNvPr>
          <p:cNvSpPr txBox="1">
            <a:spLocks/>
          </p:cNvSpPr>
          <p:nvPr/>
        </p:nvSpPr>
        <p:spPr>
          <a:xfrm>
            <a:off x="237820" y="3694271"/>
            <a:ext cx="9472896" cy="523404"/>
          </a:xfrm>
          <a:prstGeom prst="rect">
            <a:avLst/>
          </a:prstGeom>
        </p:spPr>
        <p:txBody>
          <a:bodyPr vert="horz" lIns="91440" tIns="45720" rIns="91440" bIns="45720" rtlCol="0">
            <a:normAutofit/>
          </a:bodyPr>
          <a:lstStyle>
            <a:lvl1pPr marL="222885" indent="-222885" algn="l" defTabSz="914400" rtl="0" eaLnBrk="1" latinLnBrk="0" hangingPunct="1">
              <a:lnSpc>
                <a:spcPct val="90000"/>
              </a:lnSpc>
              <a:spcBef>
                <a:spcPts val="1000"/>
              </a:spcBef>
              <a:buFont typeface="Wingdings" panose="05000000000000000000" pitchFamily="2" charset="2"/>
              <a:buChar char="§"/>
              <a:defRPr sz="1365" kern="1200">
                <a:solidFill>
                  <a:schemeClr val="tx1"/>
                </a:solidFill>
                <a:latin typeface="+mn-lt"/>
                <a:ea typeface="+mn-ea"/>
                <a:cs typeface="+mn-cs"/>
              </a:defRPr>
            </a:lvl1pPr>
            <a:lvl2pPr marL="669290" indent="-222885" algn="l" defTabSz="914400" rtl="0" eaLnBrk="1" latinLnBrk="0" hangingPunct="1">
              <a:lnSpc>
                <a:spcPct val="90000"/>
              </a:lnSpc>
              <a:spcBef>
                <a:spcPts val="500"/>
              </a:spcBef>
              <a:buFont typeface="Calibri" panose="020F0502020204030204" pitchFamily="34" charset="0"/>
              <a:buChar char="—"/>
              <a:defRPr sz="1170" kern="1200">
                <a:solidFill>
                  <a:schemeClr val="tx1"/>
                </a:solidFill>
                <a:latin typeface="+mn-lt"/>
                <a:ea typeface="+mn-ea"/>
                <a:cs typeface="+mn-cs"/>
              </a:defRPr>
            </a:lvl2pPr>
            <a:lvl3pPr marL="1115695" indent="-222885" algn="l" defTabSz="914400" rtl="0" eaLnBrk="1" latinLnBrk="0" hangingPunct="1">
              <a:lnSpc>
                <a:spcPct val="90000"/>
              </a:lnSpc>
              <a:spcBef>
                <a:spcPts val="500"/>
              </a:spcBef>
              <a:buFont typeface="Courier New" panose="02070309020205020404" pitchFamily="49" charset="0"/>
              <a:buChar char="o"/>
              <a:defRPr sz="1075"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Wingdings" panose="05000000000000000000" pitchFamily="2" charset="2"/>
              <a:buNone/>
            </a:pPr>
            <a:r>
              <a:rPr lang="en-IN" sz="1400" b="1" dirty="0"/>
              <a:t>Random Forest Model – </a:t>
            </a:r>
          </a:p>
          <a:p>
            <a:pPr algn="just">
              <a:lnSpc>
                <a:spcPct val="150000"/>
              </a:lnSpc>
            </a:pPr>
            <a:endParaRPr lang="en-IN" sz="1200" dirty="0"/>
          </a:p>
        </p:txBody>
      </p:sp>
      <p:sp>
        <p:nvSpPr>
          <p:cNvPr id="12" name="Content Placeholder 1">
            <a:extLst>
              <a:ext uri="{FF2B5EF4-FFF2-40B4-BE49-F238E27FC236}">
                <a16:creationId xmlns:a16="http://schemas.microsoft.com/office/drawing/2014/main" id="{94ECE009-46C9-4CB6-918B-6D6811C07443}"/>
              </a:ext>
            </a:extLst>
          </p:cNvPr>
          <p:cNvSpPr txBox="1">
            <a:spLocks/>
          </p:cNvSpPr>
          <p:nvPr/>
        </p:nvSpPr>
        <p:spPr>
          <a:xfrm>
            <a:off x="3359075" y="4320137"/>
            <a:ext cx="6301793" cy="1834854"/>
          </a:xfrm>
          <a:prstGeom prst="rect">
            <a:avLst/>
          </a:prstGeom>
        </p:spPr>
        <p:txBody>
          <a:bodyPr vert="horz" lIns="91440" tIns="45720" rIns="91440" bIns="45720" rtlCol="0">
            <a:normAutofit/>
          </a:bodyPr>
          <a:lstStyle>
            <a:lvl1pPr marL="222885" indent="-222885" algn="l" defTabSz="914400" rtl="0" eaLnBrk="1" latinLnBrk="0" hangingPunct="1">
              <a:lnSpc>
                <a:spcPct val="90000"/>
              </a:lnSpc>
              <a:spcBef>
                <a:spcPts val="1000"/>
              </a:spcBef>
              <a:buFont typeface="Wingdings" panose="05000000000000000000" pitchFamily="2" charset="2"/>
              <a:buChar char="§"/>
              <a:defRPr sz="1365" kern="1200">
                <a:solidFill>
                  <a:schemeClr val="tx1"/>
                </a:solidFill>
                <a:latin typeface="+mn-lt"/>
                <a:ea typeface="+mn-ea"/>
                <a:cs typeface="+mn-cs"/>
              </a:defRPr>
            </a:lvl1pPr>
            <a:lvl2pPr marL="669290" indent="-222885" algn="l" defTabSz="914400" rtl="0" eaLnBrk="1" latinLnBrk="0" hangingPunct="1">
              <a:lnSpc>
                <a:spcPct val="90000"/>
              </a:lnSpc>
              <a:spcBef>
                <a:spcPts val="500"/>
              </a:spcBef>
              <a:buFont typeface="Calibri" panose="020F0502020204030204" pitchFamily="34" charset="0"/>
              <a:buChar char="—"/>
              <a:defRPr sz="1170" kern="1200">
                <a:solidFill>
                  <a:schemeClr val="tx1"/>
                </a:solidFill>
                <a:latin typeface="+mn-lt"/>
                <a:ea typeface="+mn-ea"/>
                <a:cs typeface="+mn-cs"/>
              </a:defRPr>
            </a:lvl2pPr>
            <a:lvl3pPr marL="1115695" indent="-222885" algn="l" defTabSz="914400" rtl="0" eaLnBrk="1" latinLnBrk="0" hangingPunct="1">
              <a:lnSpc>
                <a:spcPct val="90000"/>
              </a:lnSpc>
              <a:spcBef>
                <a:spcPts val="500"/>
              </a:spcBef>
              <a:buFont typeface="Courier New" panose="02070309020205020404" pitchFamily="49" charset="0"/>
              <a:buChar char="o"/>
              <a:defRPr sz="1075"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400" dirty="0"/>
              <a:t>The random forest model gives a result similar to the decision tree model</a:t>
            </a:r>
          </a:p>
          <a:p>
            <a:pPr algn="just">
              <a:lnSpc>
                <a:spcPct val="150000"/>
              </a:lnSpc>
            </a:pPr>
            <a:r>
              <a:rPr lang="en-IN" sz="1400" dirty="0"/>
              <a:t>But, the underlying importance scores are different </a:t>
            </a:r>
          </a:p>
          <a:p>
            <a:pPr algn="just">
              <a:lnSpc>
                <a:spcPct val="150000"/>
              </a:lnSpc>
            </a:pPr>
            <a:r>
              <a:rPr lang="en-IN" sz="1400" dirty="0"/>
              <a:t>Here again, Feature 2 or Custom Score 2 has the highest importance.</a:t>
            </a:r>
          </a:p>
          <a:p>
            <a:pPr algn="just">
              <a:lnSpc>
                <a:spcPct val="150000"/>
              </a:lnSpc>
            </a:pPr>
            <a:r>
              <a:rPr lang="en-IN" sz="1400" dirty="0"/>
              <a:t>But, Feature 1 or Custom score 1 is not far behind </a:t>
            </a:r>
          </a:p>
          <a:p>
            <a:pPr algn="just">
              <a:lnSpc>
                <a:spcPct val="150000"/>
              </a:lnSpc>
            </a:pPr>
            <a:endParaRPr lang="en-IN" sz="1400" dirty="0"/>
          </a:p>
          <a:p>
            <a:pPr algn="just">
              <a:lnSpc>
                <a:spcPct val="150000"/>
              </a:lnSpc>
            </a:pPr>
            <a:endParaRPr lang="en-IN" sz="1400" dirty="0"/>
          </a:p>
        </p:txBody>
      </p:sp>
      <p:pic>
        <p:nvPicPr>
          <p:cNvPr id="13" name="Picture 12" descr="Chart, bar chart&#10;&#10;Description automatically generated">
            <a:extLst>
              <a:ext uri="{FF2B5EF4-FFF2-40B4-BE49-F238E27FC236}">
                <a16:creationId xmlns:a16="http://schemas.microsoft.com/office/drawing/2014/main" id="{45AD9543-10E1-4822-B020-C195DCA57F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570" y="4113629"/>
            <a:ext cx="2572282" cy="2319478"/>
          </a:xfrm>
          <a:prstGeom prst="rect">
            <a:avLst/>
          </a:prstGeom>
          <a:ln>
            <a:solidFill>
              <a:schemeClr val="tx1"/>
            </a:solidFill>
          </a:ln>
        </p:spPr>
      </p:pic>
    </p:spTree>
    <p:extLst>
      <p:ext uri="{BB962C8B-B14F-4D97-AF65-F5344CB8AC3E}">
        <p14:creationId xmlns:p14="http://schemas.microsoft.com/office/powerpoint/2010/main" val="61134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41B213-5EC9-4ABF-8F92-338C42DAFC6B}"/>
              </a:ext>
            </a:extLst>
          </p:cNvPr>
          <p:cNvSpPr>
            <a:spLocks noGrp="1"/>
          </p:cNvSpPr>
          <p:nvPr>
            <p:ph type="title"/>
          </p:nvPr>
        </p:nvSpPr>
        <p:spPr>
          <a:xfrm>
            <a:off x="195284" y="281957"/>
            <a:ext cx="9515432" cy="400713"/>
          </a:xfrm>
        </p:spPr>
        <p:txBody>
          <a:bodyPr/>
          <a:lstStyle/>
          <a:p>
            <a:r>
              <a:rPr lang="en-IN" dirty="0"/>
              <a:t>Credit Risk</a:t>
            </a:r>
          </a:p>
        </p:txBody>
      </p:sp>
      <p:sp>
        <p:nvSpPr>
          <p:cNvPr id="6" name="Slide Number Placeholder 3">
            <a:extLst>
              <a:ext uri="{FF2B5EF4-FFF2-40B4-BE49-F238E27FC236}">
                <a16:creationId xmlns:a16="http://schemas.microsoft.com/office/drawing/2014/main" id="{9FB3BA8F-5396-46F9-9860-E80343C265F3}"/>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11</a:t>
            </a:fld>
            <a:endParaRPr lang="en-GB" dirty="0">
              <a:solidFill>
                <a:prstClr val="black">
                  <a:tint val="75000"/>
                </a:prstClr>
              </a:solidFill>
            </a:endParaRPr>
          </a:p>
        </p:txBody>
      </p:sp>
      <p:sp>
        <p:nvSpPr>
          <p:cNvPr id="8" name="Content Placeholder 1">
            <a:extLst>
              <a:ext uri="{FF2B5EF4-FFF2-40B4-BE49-F238E27FC236}">
                <a16:creationId xmlns:a16="http://schemas.microsoft.com/office/drawing/2014/main" id="{0FF2309F-4A58-420E-8D86-6BA4ACAE78C8}"/>
              </a:ext>
            </a:extLst>
          </p:cNvPr>
          <p:cNvSpPr>
            <a:spLocks noGrp="1"/>
          </p:cNvSpPr>
          <p:nvPr>
            <p:ph idx="1"/>
          </p:nvPr>
        </p:nvSpPr>
        <p:spPr>
          <a:xfrm>
            <a:off x="217015" y="1110952"/>
            <a:ext cx="9472896" cy="5144567"/>
          </a:xfrm>
        </p:spPr>
        <p:txBody>
          <a:bodyPr>
            <a:normAutofit/>
          </a:bodyPr>
          <a:lstStyle/>
          <a:p>
            <a:pPr marL="342900" indent="-342900" algn="just">
              <a:lnSpc>
                <a:spcPct val="150000"/>
              </a:lnSpc>
              <a:buFont typeface="+mj-lt"/>
              <a:buAutoNum type="arabicPeriod"/>
            </a:pPr>
            <a:r>
              <a:rPr lang="en-IN" sz="1400" b="1" dirty="0"/>
              <a:t>Of the different model scores (FICO, Score1, Score2) which one does a better job of separating good accounts and bad accounts ?</a:t>
            </a:r>
          </a:p>
          <a:p>
            <a:pPr lvl="1" algn="just">
              <a:lnSpc>
                <a:spcPct val="150000"/>
              </a:lnSpc>
              <a:buFont typeface="Arial" panose="020B0604020202020204" pitchFamily="34" charset="0"/>
              <a:buChar char="•"/>
            </a:pPr>
            <a:r>
              <a:rPr lang="en-IN" sz="1400" dirty="0"/>
              <a:t>Based on the importance scores and plots obtained from the Decision Tree &amp; Random Forest Models, Score 2 does the best job of separating the defaulters &amp; non defaulters.</a:t>
            </a:r>
          </a:p>
          <a:p>
            <a:pPr lvl="1" algn="just">
              <a:lnSpc>
                <a:spcPct val="150000"/>
              </a:lnSpc>
              <a:buFont typeface="Arial" panose="020B0604020202020204" pitchFamily="34" charset="0"/>
              <a:buChar char="•"/>
            </a:pPr>
            <a:r>
              <a:rPr lang="en-IN" sz="1400" dirty="0"/>
              <a:t>Score 1 is the next best feature </a:t>
            </a:r>
          </a:p>
          <a:p>
            <a:pPr lvl="1" algn="just">
              <a:lnSpc>
                <a:spcPct val="150000"/>
              </a:lnSpc>
              <a:buFont typeface="Arial" panose="020B0604020202020204" pitchFamily="34" charset="0"/>
              <a:buChar char="•"/>
            </a:pPr>
            <a:r>
              <a:rPr lang="en-IN" sz="1400" dirty="0"/>
              <a:t>The FICO score is last amongst the 3 scores</a:t>
            </a:r>
            <a:endParaRPr lang="en-IN" sz="1205" b="1" dirty="0"/>
          </a:p>
          <a:p>
            <a:pPr marL="342900" indent="-342900" algn="just">
              <a:lnSpc>
                <a:spcPct val="150000"/>
              </a:lnSpc>
              <a:buFont typeface="+mj-lt"/>
              <a:buAutoNum type="arabicPeriod"/>
            </a:pPr>
            <a:r>
              <a:rPr lang="en-IN" sz="1400" b="1" dirty="0"/>
              <a:t>Are “CreditCardBalance” and “InquiriesInLast6Months” predictive of risk in addition to the best score you identified from the last question?</a:t>
            </a:r>
          </a:p>
          <a:p>
            <a:pPr lvl="1" algn="just">
              <a:lnSpc>
                <a:spcPct val="150000"/>
              </a:lnSpc>
              <a:buFont typeface="Arial" panose="020B0604020202020204" pitchFamily="34" charset="0"/>
              <a:buChar char="•"/>
            </a:pPr>
            <a:r>
              <a:rPr lang="en-IN" sz="1400" dirty="0"/>
              <a:t>The features “Credit Card Balance” &amp; “Inquiries in last 6 months” predict risk like the scores we saw in the previous question.</a:t>
            </a:r>
          </a:p>
          <a:p>
            <a:pPr lvl="1" algn="just">
              <a:lnSpc>
                <a:spcPct val="150000"/>
              </a:lnSpc>
              <a:buFont typeface="Arial" panose="020B0604020202020204" pitchFamily="34" charset="0"/>
              <a:buChar char="•"/>
            </a:pPr>
            <a:r>
              <a:rPr lang="en-IN" sz="1400" dirty="0"/>
              <a:t>But, “Credit Card Balance” is a better predictor compared to “Inquiries in last 6 months” </a:t>
            </a:r>
          </a:p>
          <a:p>
            <a:pPr lvl="1" algn="just">
              <a:lnSpc>
                <a:spcPct val="150000"/>
              </a:lnSpc>
              <a:buFont typeface="Arial" panose="020B0604020202020204" pitchFamily="34" charset="0"/>
              <a:buChar char="•"/>
            </a:pPr>
            <a:r>
              <a:rPr lang="en-IN" sz="1400" dirty="0"/>
              <a:t>In fact, “Inquiries in last 6 months” is the poorest predictor among the given features</a:t>
            </a:r>
          </a:p>
          <a:p>
            <a:pPr lvl="1" algn="just">
              <a:lnSpc>
                <a:spcPct val="150000"/>
              </a:lnSpc>
              <a:buFont typeface="Arial" panose="020B0604020202020204" pitchFamily="34" charset="0"/>
              <a:buChar char="•"/>
            </a:pPr>
            <a:r>
              <a:rPr lang="en-IN" sz="1400" dirty="0"/>
              <a:t>“Credit Card Balance” on the other hand performs better than the FICO score in both models &amp; is amongst the top 3 predictors</a:t>
            </a:r>
          </a:p>
          <a:p>
            <a:pPr marL="0" indent="0" algn="just">
              <a:lnSpc>
                <a:spcPct val="150000"/>
              </a:lnSpc>
              <a:buNone/>
            </a:pPr>
            <a:endParaRPr lang="en-IN" sz="1400" b="1" dirty="0"/>
          </a:p>
          <a:p>
            <a:pPr marL="0" indent="0" algn="just">
              <a:lnSpc>
                <a:spcPct val="150000"/>
              </a:lnSpc>
              <a:buNone/>
            </a:pPr>
            <a:endParaRPr lang="en-IN" sz="1400" b="1" dirty="0"/>
          </a:p>
          <a:p>
            <a:pPr marL="0" indent="0" algn="just">
              <a:lnSpc>
                <a:spcPct val="150000"/>
              </a:lnSpc>
              <a:buNone/>
            </a:pPr>
            <a:endParaRPr lang="en-IN" sz="1400" b="1" dirty="0"/>
          </a:p>
          <a:p>
            <a:pPr marL="0" indent="0" algn="just">
              <a:lnSpc>
                <a:spcPct val="150000"/>
              </a:lnSpc>
              <a:buNone/>
            </a:pPr>
            <a:endParaRPr lang="en-IN" sz="1400" b="1" dirty="0"/>
          </a:p>
          <a:p>
            <a:pPr marL="0" indent="0" algn="just">
              <a:lnSpc>
                <a:spcPct val="150000"/>
              </a:lnSpc>
              <a:buNone/>
            </a:pPr>
            <a:endParaRPr lang="en-IN" sz="1400" b="1" dirty="0"/>
          </a:p>
          <a:p>
            <a:pPr marL="0" indent="0" algn="just">
              <a:lnSpc>
                <a:spcPct val="150000"/>
              </a:lnSpc>
              <a:buNone/>
            </a:pPr>
            <a:endParaRPr lang="en-IN" sz="1400" b="1" dirty="0"/>
          </a:p>
          <a:p>
            <a:pPr marL="0" indent="0" algn="just">
              <a:lnSpc>
                <a:spcPct val="150000"/>
              </a:lnSpc>
              <a:buNone/>
            </a:pPr>
            <a:endParaRPr lang="en-IN" sz="1400" b="1" dirty="0"/>
          </a:p>
        </p:txBody>
      </p:sp>
    </p:spTree>
    <p:extLst>
      <p:ext uri="{BB962C8B-B14F-4D97-AF65-F5344CB8AC3E}">
        <p14:creationId xmlns:p14="http://schemas.microsoft.com/office/powerpoint/2010/main" val="114494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CA7C-6315-4DD1-ABEA-515256790286}"/>
              </a:ext>
            </a:extLst>
          </p:cNvPr>
          <p:cNvSpPr>
            <a:spLocks noGrp="1"/>
          </p:cNvSpPr>
          <p:nvPr>
            <p:ph type="title"/>
          </p:nvPr>
        </p:nvSpPr>
        <p:spPr/>
        <p:txBody>
          <a:bodyPr/>
          <a:lstStyle/>
          <a:p>
            <a:r>
              <a:rPr lang="en-IN" i="1" dirty="0"/>
              <a:t>Business Model</a:t>
            </a:r>
          </a:p>
        </p:txBody>
      </p:sp>
      <p:sp>
        <p:nvSpPr>
          <p:cNvPr id="3" name="Slide Number Placeholder 2">
            <a:extLst>
              <a:ext uri="{FF2B5EF4-FFF2-40B4-BE49-F238E27FC236}">
                <a16:creationId xmlns:a16="http://schemas.microsoft.com/office/drawing/2014/main" id="{33CB7B58-8A7E-4185-BE69-AA6FFB7CF80B}"/>
              </a:ext>
            </a:extLst>
          </p:cNvPr>
          <p:cNvSpPr>
            <a:spLocks noGrp="1"/>
          </p:cNvSpPr>
          <p:nvPr>
            <p:ph type="sldNum" sz="quarter" idx="12"/>
          </p:nvPr>
        </p:nvSpPr>
        <p:spPr/>
        <p:txBody>
          <a:bodyPr/>
          <a:lstStyle/>
          <a:p>
            <a:fld id="{ED2E421F-2FCD-4E31-AAD9-88B9D086B559}" type="slidenum">
              <a:rPr lang="en-GB" smtClean="0"/>
              <a:t>12</a:t>
            </a:fld>
            <a:endParaRPr lang="en-GB" dirty="0"/>
          </a:p>
        </p:txBody>
      </p:sp>
      <p:sp>
        <p:nvSpPr>
          <p:cNvPr id="5" name="Text Placeholder 4">
            <a:extLst>
              <a:ext uri="{FF2B5EF4-FFF2-40B4-BE49-F238E27FC236}">
                <a16:creationId xmlns:a16="http://schemas.microsoft.com/office/drawing/2014/main" id="{28E35EC4-0FED-400F-AC98-46FA16C95C97}"/>
              </a:ext>
            </a:extLst>
          </p:cNvPr>
          <p:cNvSpPr>
            <a:spLocks noGrp="1"/>
          </p:cNvSpPr>
          <p:nvPr>
            <p:ph type="body" sz="quarter" idx="14"/>
          </p:nvPr>
        </p:nvSpPr>
        <p:spPr/>
        <p:txBody>
          <a:bodyPr/>
          <a:lstStyle/>
          <a:p>
            <a:r>
              <a:rPr lang="en-IN" dirty="0"/>
              <a:t>3</a:t>
            </a:r>
          </a:p>
        </p:txBody>
      </p:sp>
      <p:sp>
        <p:nvSpPr>
          <p:cNvPr id="6" name="Content Placeholder 3">
            <a:extLst>
              <a:ext uri="{FF2B5EF4-FFF2-40B4-BE49-F238E27FC236}">
                <a16:creationId xmlns:a16="http://schemas.microsoft.com/office/drawing/2014/main" id="{25CC3463-3F3C-414A-9E3D-D445F16D6F7F}"/>
              </a:ext>
            </a:extLst>
          </p:cNvPr>
          <p:cNvSpPr>
            <a:spLocks noGrp="1"/>
          </p:cNvSpPr>
          <p:nvPr>
            <p:ph sz="quarter" idx="13"/>
          </p:nvPr>
        </p:nvSpPr>
        <p:spPr>
          <a:xfrm>
            <a:off x="1067761" y="3408648"/>
            <a:ext cx="8389750" cy="1043711"/>
          </a:xfrm>
        </p:spPr>
        <p:txBody>
          <a:bodyPr/>
          <a:lstStyle/>
          <a:p>
            <a:pPr algn="just"/>
            <a:r>
              <a:rPr lang="en-IN" dirty="0"/>
              <a:t>Happy Money is a marketplace lender that connects credit unions’ capital and borrowers. </a:t>
            </a:r>
          </a:p>
        </p:txBody>
      </p:sp>
    </p:spTree>
    <p:extLst>
      <p:ext uri="{BB962C8B-B14F-4D97-AF65-F5344CB8AC3E}">
        <p14:creationId xmlns:p14="http://schemas.microsoft.com/office/powerpoint/2010/main" val="30866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C618E-65F7-4AC6-8D84-51FED75DD6AE}"/>
              </a:ext>
            </a:extLst>
          </p:cNvPr>
          <p:cNvSpPr>
            <a:spLocks noGrp="1"/>
          </p:cNvSpPr>
          <p:nvPr>
            <p:ph idx="1"/>
          </p:nvPr>
        </p:nvSpPr>
        <p:spPr>
          <a:xfrm>
            <a:off x="217015" y="1110952"/>
            <a:ext cx="9472896" cy="5144567"/>
          </a:xfrm>
        </p:spPr>
        <p:txBody>
          <a:bodyPr>
            <a:normAutofit lnSpcReduction="10000"/>
          </a:bodyPr>
          <a:lstStyle/>
          <a:p>
            <a:pPr>
              <a:lnSpc>
                <a:spcPct val="150000"/>
              </a:lnSpc>
            </a:pPr>
            <a:r>
              <a:rPr lang="en-IN" sz="1400" dirty="0"/>
              <a:t>When a borrower approaches Happy Money to Refinance their Credit Card debt, Happy Money will conduct a credit check (underwriting process) and decide if the debt can be refinanced.</a:t>
            </a:r>
          </a:p>
          <a:p>
            <a:pPr>
              <a:lnSpc>
                <a:spcPct val="150000"/>
              </a:lnSpc>
            </a:pPr>
            <a:r>
              <a:rPr lang="en-IN" sz="1400" dirty="0"/>
              <a:t>If the borrower can be refinanced, Happy Money will Pay the credit card debt through capital acquired from Credit Unions (Low interest loans)</a:t>
            </a:r>
          </a:p>
          <a:p>
            <a:pPr>
              <a:lnSpc>
                <a:spcPct val="150000"/>
              </a:lnSpc>
            </a:pPr>
            <a:endParaRPr lang="en-IN" sz="1400" dirty="0"/>
          </a:p>
          <a:p>
            <a:pPr>
              <a:lnSpc>
                <a:spcPct val="150000"/>
              </a:lnSpc>
            </a:pPr>
            <a:endParaRPr lang="en-IN" sz="1400" dirty="0"/>
          </a:p>
          <a:p>
            <a:pPr>
              <a:lnSpc>
                <a:spcPct val="150000"/>
              </a:lnSpc>
            </a:pPr>
            <a:endParaRPr lang="en-IN" sz="1400" dirty="0"/>
          </a:p>
          <a:p>
            <a:pPr>
              <a:lnSpc>
                <a:spcPct val="150000"/>
              </a:lnSpc>
            </a:pPr>
            <a:endParaRPr lang="en-IN" sz="1400" dirty="0"/>
          </a:p>
          <a:p>
            <a:pPr>
              <a:lnSpc>
                <a:spcPct val="150000"/>
              </a:lnSpc>
            </a:pPr>
            <a:endParaRPr lang="en-IN" sz="1400" dirty="0"/>
          </a:p>
          <a:p>
            <a:pPr>
              <a:lnSpc>
                <a:spcPct val="150000"/>
              </a:lnSpc>
            </a:pPr>
            <a:r>
              <a:rPr lang="en-IN" sz="1400" dirty="0"/>
              <a:t>Once a Credit card debt is refinanced, the borrower does not owe any repayments to the credit card company. Instead the borrower will owe a monthly instalment to Happy Money (Payoff) &amp; will pay an origination fee</a:t>
            </a:r>
          </a:p>
          <a:p>
            <a:pPr>
              <a:lnSpc>
                <a:spcPct val="150000"/>
              </a:lnSpc>
            </a:pPr>
            <a:r>
              <a:rPr lang="en-IN" sz="1400" dirty="0"/>
              <a:t>A small share of the origination fee and interest repayment are kept by Happy money as commission</a:t>
            </a:r>
          </a:p>
          <a:p>
            <a:pPr>
              <a:lnSpc>
                <a:spcPct val="150000"/>
              </a:lnSpc>
            </a:pPr>
            <a:r>
              <a:rPr lang="en-IN" sz="1400" dirty="0"/>
              <a:t>The remaining share is returned to Credit Unions</a:t>
            </a:r>
          </a:p>
          <a:p>
            <a:pPr>
              <a:lnSpc>
                <a:spcPct val="150000"/>
              </a:lnSpc>
            </a:pPr>
            <a:endParaRPr lang="en-IN" sz="1400" dirty="0"/>
          </a:p>
        </p:txBody>
      </p:sp>
      <p:sp>
        <p:nvSpPr>
          <p:cNvPr id="3" name="Title 2">
            <a:extLst>
              <a:ext uri="{FF2B5EF4-FFF2-40B4-BE49-F238E27FC236}">
                <a16:creationId xmlns:a16="http://schemas.microsoft.com/office/drawing/2014/main" id="{54D88124-7AF1-41FA-93B1-3966C3285ED6}"/>
              </a:ext>
            </a:extLst>
          </p:cNvPr>
          <p:cNvSpPr>
            <a:spLocks noGrp="1"/>
          </p:cNvSpPr>
          <p:nvPr>
            <p:ph type="title"/>
          </p:nvPr>
        </p:nvSpPr>
        <p:spPr>
          <a:xfrm>
            <a:off x="217015" y="292930"/>
            <a:ext cx="9515432" cy="400713"/>
          </a:xfrm>
        </p:spPr>
        <p:txBody>
          <a:bodyPr/>
          <a:lstStyle/>
          <a:p>
            <a:r>
              <a:rPr lang="en-IN" dirty="0">
                <a:solidFill>
                  <a:schemeClr val="tx1"/>
                </a:solidFill>
              </a:rPr>
              <a:t>Business Model</a:t>
            </a:r>
          </a:p>
        </p:txBody>
      </p:sp>
      <p:sp>
        <p:nvSpPr>
          <p:cNvPr id="5" name="Slide Number Placeholder 3">
            <a:extLst>
              <a:ext uri="{FF2B5EF4-FFF2-40B4-BE49-F238E27FC236}">
                <a16:creationId xmlns:a16="http://schemas.microsoft.com/office/drawing/2014/main" id="{D2695392-CBDD-427F-AC16-77AA0556AA0A}"/>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13</a:t>
            </a:fld>
            <a:endParaRPr lang="en-GB" dirty="0">
              <a:solidFill>
                <a:prstClr val="black">
                  <a:tint val="75000"/>
                </a:prstClr>
              </a:solidFill>
            </a:endParaRPr>
          </a:p>
        </p:txBody>
      </p:sp>
      <p:sp>
        <p:nvSpPr>
          <p:cNvPr id="6" name="Content Placeholder 3">
            <a:extLst>
              <a:ext uri="{FF2B5EF4-FFF2-40B4-BE49-F238E27FC236}">
                <a16:creationId xmlns:a16="http://schemas.microsoft.com/office/drawing/2014/main" id="{4AFA3AE2-7682-40C7-AF11-9169C982466F}"/>
              </a:ext>
            </a:extLst>
          </p:cNvPr>
          <p:cNvSpPr>
            <a:spLocks noGrp="1"/>
          </p:cNvSpPr>
          <p:nvPr>
            <p:ph sz="quarter" idx="13"/>
          </p:nvPr>
        </p:nvSpPr>
        <p:spPr>
          <a:xfrm>
            <a:off x="189719" y="600597"/>
            <a:ext cx="9487662" cy="296313"/>
          </a:xfrm>
        </p:spPr>
        <p:txBody>
          <a:bodyPr/>
          <a:lstStyle/>
          <a:p>
            <a:r>
              <a:rPr lang="en-IN" dirty="0">
                <a:solidFill>
                  <a:schemeClr val="tx1"/>
                </a:solidFill>
              </a:rPr>
              <a:t>Best guess of Happy Money Payoff loan’s business model</a:t>
            </a:r>
          </a:p>
        </p:txBody>
      </p:sp>
      <p:pic>
        <p:nvPicPr>
          <p:cNvPr id="9220" name="Picture 4" descr="Person clipart free clip art images image - Cliparting.com">
            <a:extLst>
              <a:ext uri="{FF2B5EF4-FFF2-40B4-BE49-F238E27FC236}">
                <a16:creationId xmlns:a16="http://schemas.microsoft.com/office/drawing/2014/main" id="{85FEE678-D611-4A2B-AB16-720CA0B31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23" y="2538043"/>
            <a:ext cx="1359291" cy="2181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con&#10;&#10;Description automatically generated">
            <a:extLst>
              <a:ext uri="{FF2B5EF4-FFF2-40B4-BE49-F238E27FC236}">
                <a16:creationId xmlns:a16="http://schemas.microsoft.com/office/drawing/2014/main" id="{8133367A-C602-4BBC-A39D-E1D0E705B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311" y="2628016"/>
            <a:ext cx="1915200" cy="1915200"/>
          </a:xfrm>
          <a:prstGeom prst="rect">
            <a:avLst/>
          </a:prstGeom>
        </p:spPr>
      </p:pic>
      <p:pic>
        <p:nvPicPr>
          <p:cNvPr id="9226" name="Picture 10" descr="Credit Union Clip Art at Clker.com - vector clip art online, royalty free &amp;  public domain">
            <a:extLst>
              <a:ext uri="{FF2B5EF4-FFF2-40B4-BE49-F238E27FC236}">
                <a16:creationId xmlns:a16="http://schemas.microsoft.com/office/drawing/2014/main" id="{DBF09397-4850-40F4-8B25-AF81FF5E9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500" y="2504807"/>
            <a:ext cx="1317142" cy="2107427"/>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087ADEC6-B49A-4742-8632-A469E4B5BC98}"/>
              </a:ext>
            </a:extLst>
          </p:cNvPr>
          <p:cNvSpPr/>
          <p:nvPr/>
        </p:nvSpPr>
        <p:spPr>
          <a:xfrm>
            <a:off x="1956987" y="3499728"/>
            <a:ext cx="1739514" cy="309559"/>
          </a:xfrm>
          <a:prstGeom prst="rightArrow">
            <a:avLst/>
          </a:prstGeom>
          <a:solidFill>
            <a:srgbClr val="FFFFFF"/>
          </a:solidFill>
          <a:ln w="28575">
            <a:solidFill>
              <a:srgbClr val="5E7A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C0CF1D0F-DE87-49A5-B768-AF674591C7FC}"/>
              </a:ext>
            </a:extLst>
          </p:cNvPr>
          <p:cNvSpPr/>
          <p:nvPr/>
        </p:nvSpPr>
        <p:spPr>
          <a:xfrm>
            <a:off x="1956987" y="4039924"/>
            <a:ext cx="1739514" cy="309559"/>
          </a:xfrm>
          <a:prstGeom prst="rightArrow">
            <a:avLst/>
          </a:prstGeom>
          <a:solidFill>
            <a:srgbClr val="FFFFFF"/>
          </a:solidFill>
          <a:ln w="28575">
            <a:solidFill>
              <a:srgbClr val="5E7A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1D1997A1-63E7-4B06-AF41-6E4EB3483E22}"/>
              </a:ext>
            </a:extLst>
          </p:cNvPr>
          <p:cNvSpPr/>
          <p:nvPr/>
        </p:nvSpPr>
        <p:spPr>
          <a:xfrm rot="10800000">
            <a:off x="1956987" y="2986580"/>
            <a:ext cx="1739514" cy="309559"/>
          </a:xfrm>
          <a:prstGeom prst="rightArrow">
            <a:avLst/>
          </a:prstGeom>
          <a:solidFill>
            <a:srgbClr val="F9F4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636508F9-FC8A-48D6-9E6E-9DF65BEE8593}"/>
              </a:ext>
            </a:extLst>
          </p:cNvPr>
          <p:cNvSpPr/>
          <p:nvPr/>
        </p:nvSpPr>
        <p:spPr>
          <a:xfrm>
            <a:off x="5974446" y="3517591"/>
            <a:ext cx="1739514" cy="309559"/>
          </a:xfrm>
          <a:prstGeom prst="rightArrow">
            <a:avLst/>
          </a:prstGeom>
          <a:solidFill>
            <a:srgbClr val="F9F4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6FD5BC5-C001-48E6-BA93-B86182F7C1EF}"/>
              </a:ext>
            </a:extLst>
          </p:cNvPr>
          <p:cNvSpPr/>
          <p:nvPr/>
        </p:nvSpPr>
        <p:spPr>
          <a:xfrm>
            <a:off x="5974446" y="4039924"/>
            <a:ext cx="1739514" cy="309559"/>
          </a:xfrm>
          <a:prstGeom prst="rightArrow">
            <a:avLst/>
          </a:prstGeom>
          <a:solidFill>
            <a:srgbClr val="F9F4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CA9E1211-5FF8-4218-B0B0-AE231846A749}"/>
              </a:ext>
            </a:extLst>
          </p:cNvPr>
          <p:cNvSpPr/>
          <p:nvPr/>
        </p:nvSpPr>
        <p:spPr>
          <a:xfrm rot="10800000">
            <a:off x="5974446" y="2981129"/>
            <a:ext cx="1739514" cy="309559"/>
          </a:xfrm>
          <a:prstGeom prst="rightArrow">
            <a:avLst/>
          </a:prstGeom>
          <a:solidFill>
            <a:srgbClr val="FCE94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E2E81FA-A312-4939-850A-A33BEC518EF0}"/>
              </a:ext>
            </a:extLst>
          </p:cNvPr>
          <p:cNvSpPr txBox="1"/>
          <p:nvPr/>
        </p:nvSpPr>
        <p:spPr>
          <a:xfrm>
            <a:off x="2093719" y="3017162"/>
            <a:ext cx="1700924" cy="246221"/>
          </a:xfrm>
          <a:prstGeom prst="rect">
            <a:avLst/>
          </a:prstGeom>
          <a:noFill/>
        </p:spPr>
        <p:txBody>
          <a:bodyPr wrap="square" rtlCol="0">
            <a:spAutoFit/>
          </a:bodyPr>
          <a:lstStyle/>
          <a:p>
            <a:r>
              <a:rPr lang="en-IN" sz="1000" b="1" dirty="0"/>
              <a:t>Credit card debt Refinance</a:t>
            </a:r>
          </a:p>
        </p:txBody>
      </p:sp>
      <p:sp>
        <p:nvSpPr>
          <p:cNvPr id="20" name="TextBox 19">
            <a:extLst>
              <a:ext uri="{FF2B5EF4-FFF2-40B4-BE49-F238E27FC236}">
                <a16:creationId xmlns:a16="http://schemas.microsoft.com/office/drawing/2014/main" id="{BBEF5042-D1CD-4636-9A47-55707E9FB206}"/>
              </a:ext>
            </a:extLst>
          </p:cNvPr>
          <p:cNvSpPr txBox="1"/>
          <p:nvPr/>
        </p:nvSpPr>
        <p:spPr>
          <a:xfrm>
            <a:off x="2213363" y="3527708"/>
            <a:ext cx="1219551" cy="254827"/>
          </a:xfrm>
          <a:prstGeom prst="rect">
            <a:avLst/>
          </a:prstGeom>
          <a:noFill/>
        </p:spPr>
        <p:txBody>
          <a:bodyPr wrap="square" rtlCol="0">
            <a:spAutoFit/>
          </a:bodyPr>
          <a:lstStyle/>
          <a:p>
            <a:r>
              <a:rPr lang="en-IN" sz="1000" b="1" dirty="0">
                <a:solidFill>
                  <a:srgbClr val="5E7A88"/>
                </a:solidFill>
              </a:rPr>
              <a:t>Origination Fee</a:t>
            </a:r>
          </a:p>
        </p:txBody>
      </p:sp>
      <p:sp>
        <p:nvSpPr>
          <p:cNvPr id="21" name="TextBox 20">
            <a:extLst>
              <a:ext uri="{FF2B5EF4-FFF2-40B4-BE49-F238E27FC236}">
                <a16:creationId xmlns:a16="http://schemas.microsoft.com/office/drawing/2014/main" id="{0197CEB5-0623-415B-BBD3-CEF852E6521A}"/>
              </a:ext>
            </a:extLst>
          </p:cNvPr>
          <p:cNvSpPr txBox="1"/>
          <p:nvPr/>
        </p:nvSpPr>
        <p:spPr>
          <a:xfrm>
            <a:off x="2115081" y="4068127"/>
            <a:ext cx="1479532" cy="254827"/>
          </a:xfrm>
          <a:prstGeom prst="rect">
            <a:avLst/>
          </a:prstGeom>
          <a:noFill/>
        </p:spPr>
        <p:txBody>
          <a:bodyPr wrap="square" rtlCol="0">
            <a:spAutoFit/>
          </a:bodyPr>
          <a:lstStyle/>
          <a:p>
            <a:r>
              <a:rPr lang="en-IN" sz="1000" b="1" dirty="0">
                <a:solidFill>
                  <a:srgbClr val="5E7A88"/>
                </a:solidFill>
              </a:rPr>
              <a:t>Monthly Instalment</a:t>
            </a:r>
          </a:p>
        </p:txBody>
      </p:sp>
      <p:sp>
        <p:nvSpPr>
          <p:cNvPr id="22" name="TextBox 21">
            <a:extLst>
              <a:ext uri="{FF2B5EF4-FFF2-40B4-BE49-F238E27FC236}">
                <a16:creationId xmlns:a16="http://schemas.microsoft.com/office/drawing/2014/main" id="{5A64A4BC-0ED1-4530-A046-B832D494878E}"/>
              </a:ext>
            </a:extLst>
          </p:cNvPr>
          <p:cNvSpPr txBox="1"/>
          <p:nvPr/>
        </p:nvSpPr>
        <p:spPr>
          <a:xfrm>
            <a:off x="6162458" y="3008676"/>
            <a:ext cx="1915200" cy="246221"/>
          </a:xfrm>
          <a:prstGeom prst="rect">
            <a:avLst/>
          </a:prstGeom>
          <a:noFill/>
        </p:spPr>
        <p:txBody>
          <a:bodyPr wrap="square" rtlCol="0">
            <a:spAutoFit/>
          </a:bodyPr>
          <a:lstStyle/>
          <a:p>
            <a:r>
              <a:rPr lang="en-IN" sz="1000" b="1" dirty="0"/>
              <a:t>Capital Released by CU</a:t>
            </a:r>
          </a:p>
        </p:txBody>
      </p:sp>
      <p:sp>
        <p:nvSpPr>
          <p:cNvPr id="23" name="TextBox 22">
            <a:extLst>
              <a:ext uri="{FF2B5EF4-FFF2-40B4-BE49-F238E27FC236}">
                <a16:creationId xmlns:a16="http://schemas.microsoft.com/office/drawing/2014/main" id="{A4426C24-0AAB-4833-B0A2-8723CECE3762}"/>
              </a:ext>
            </a:extLst>
          </p:cNvPr>
          <p:cNvSpPr txBox="1"/>
          <p:nvPr/>
        </p:nvSpPr>
        <p:spPr>
          <a:xfrm>
            <a:off x="6017176" y="3547213"/>
            <a:ext cx="1640248" cy="254827"/>
          </a:xfrm>
          <a:prstGeom prst="rect">
            <a:avLst/>
          </a:prstGeom>
          <a:noFill/>
        </p:spPr>
        <p:txBody>
          <a:bodyPr wrap="square" rtlCol="0">
            <a:spAutoFit/>
          </a:bodyPr>
          <a:lstStyle/>
          <a:p>
            <a:r>
              <a:rPr lang="en-IN" sz="1000" b="1" dirty="0"/>
              <a:t>Share of Origination Fee</a:t>
            </a:r>
          </a:p>
        </p:txBody>
      </p:sp>
      <p:sp>
        <p:nvSpPr>
          <p:cNvPr id="24" name="TextBox 23">
            <a:extLst>
              <a:ext uri="{FF2B5EF4-FFF2-40B4-BE49-F238E27FC236}">
                <a16:creationId xmlns:a16="http://schemas.microsoft.com/office/drawing/2014/main" id="{F5564F77-51E5-4A43-8D80-365AB350688A}"/>
              </a:ext>
            </a:extLst>
          </p:cNvPr>
          <p:cNvSpPr txBox="1"/>
          <p:nvPr/>
        </p:nvSpPr>
        <p:spPr>
          <a:xfrm>
            <a:off x="6162458" y="4068126"/>
            <a:ext cx="1640248" cy="254827"/>
          </a:xfrm>
          <a:prstGeom prst="rect">
            <a:avLst/>
          </a:prstGeom>
          <a:noFill/>
        </p:spPr>
        <p:txBody>
          <a:bodyPr wrap="square" rtlCol="0">
            <a:spAutoFit/>
          </a:bodyPr>
          <a:lstStyle/>
          <a:p>
            <a:r>
              <a:rPr lang="en-IN" sz="1000" b="1" dirty="0"/>
              <a:t>Share of Instalment</a:t>
            </a:r>
          </a:p>
        </p:txBody>
      </p:sp>
      <p:sp>
        <p:nvSpPr>
          <p:cNvPr id="10" name="Oval 9">
            <a:extLst>
              <a:ext uri="{FF2B5EF4-FFF2-40B4-BE49-F238E27FC236}">
                <a16:creationId xmlns:a16="http://schemas.microsoft.com/office/drawing/2014/main" id="{82C967F0-249D-4763-84DB-313869BAD1EF}"/>
              </a:ext>
            </a:extLst>
          </p:cNvPr>
          <p:cNvSpPr/>
          <p:nvPr/>
        </p:nvSpPr>
        <p:spPr>
          <a:xfrm>
            <a:off x="3912920" y="2622340"/>
            <a:ext cx="1866769" cy="19152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992A7593-09B9-47BE-ABB1-D808678FA71A}"/>
              </a:ext>
            </a:extLst>
          </p:cNvPr>
          <p:cNvSpPr/>
          <p:nvPr/>
        </p:nvSpPr>
        <p:spPr>
          <a:xfrm>
            <a:off x="6162458" y="2709944"/>
            <a:ext cx="264919" cy="256374"/>
          </a:xfrm>
          <a:prstGeom prst="ellipse">
            <a:avLst/>
          </a:prstGeom>
          <a:solidFill>
            <a:srgbClr val="FCE94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27" name="Oval 26">
            <a:extLst>
              <a:ext uri="{FF2B5EF4-FFF2-40B4-BE49-F238E27FC236}">
                <a16:creationId xmlns:a16="http://schemas.microsoft.com/office/drawing/2014/main" id="{E9DD7847-4612-4112-9489-7D9445B0E570}"/>
              </a:ext>
            </a:extLst>
          </p:cNvPr>
          <p:cNvSpPr/>
          <p:nvPr/>
        </p:nvSpPr>
        <p:spPr>
          <a:xfrm>
            <a:off x="2161541" y="2723255"/>
            <a:ext cx="264919" cy="256374"/>
          </a:xfrm>
          <a:prstGeom prst="ellipse">
            <a:avLst/>
          </a:prstGeom>
          <a:solidFill>
            <a:srgbClr val="F9F4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28" name="Oval 27">
            <a:extLst>
              <a:ext uri="{FF2B5EF4-FFF2-40B4-BE49-F238E27FC236}">
                <a16:creationId xmlns:a16="http://schemas.microsoft.com/office/drawing/2014/main" id="{39836E86-2C15-413D-887D-0ED6DE72035C}"/>
              </a:ext>
            </a:extLst>
          </p:cNvPr>
          <p:cNvSpPr/>
          <p:nvPr/>
        </p:nvSpPr>
        <p:spPr>
          <a:xfrm>
            <a:off x="7241438" y="3293252"/>
            <a:ext cx="264919" cy="256374"/>
          </a:xfrm>
          <a:prstGeom prst="ellipse">
            <a:avLst/>
          </a:prstGeom>
          <a:solidFill>
            <a:srgbClr val="F9F4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29" name="Oval 28">
            <a:extLst>
              <a:ext uri="{FF2B5EF4-FFF2-40B4-BE49-F238E27FC236}">
                <a16:creationId xmlns:a16="http://schemas.microsoft.com/office/drawing/2014/main" id="{79B58A8A-0A44-4A4F-9C09-B30DC56B06A9}"/>
              </a:ext>
            </a:extLst>
          </p:cNvPr>
          <p:cNvSpPr/>
          <p:nvPr/>
        </p:nvSpPr>
        <p:spPr>
          <a:xfrm>
            <a:off x="7248558" y="3830216"/>
            <a:ext cx="264919" cy="256374"/>
          </a:xfrm>
          <a:prstGeom prst="ellipse">
            <a:avLst/>
          </a:prstGeom>
          <a:solidFill>
            <a:srgbClr val="F9F4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sp>
        <p:nvSpPr>
          <p:cNvPr id="30" name="Oval 29">
            <a:extLst>
              <a:ext uri="{FF2B5EF4-FFF2-40B4-BE49-F238E27FC236}">
                <a16:creationId xmlns:a16="http://schemas.microsoft.com/office/drawing/2014/main" id="{5C40B4A0-4E92-41F0-95DC-281C93880466}"/>
              </a:ext>
            </a:extLst>
          </p:cNvPr>
          <p:cNvSpPr/>
          <p:nvPr/>
        </p:nvSpPr>
        <p:spPr>
          <a:xfrm>
            <a:off x="3194604" y="3278751"/>
            <a:ext cx="264919" cy="256374"/>
          </a:xfrm>
          <a:prstGeom prst="ellipse">
            <a:avLst/>
          </a:prstGeom>
          <a:solidFill>
            <a:srgbClr val="FFFFFF"/>
          </a:solidFill>
          <a:ln w="28575">
            <a:solidFill>
              <a:srgbClr val="5E7A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5E7A88"/>
                </a:solidFill>
              </a:rPr>
              <a:t>3</a:t>
            </a:r>
          </a:p>
        </p:txBody>
      </p:sp>
      <p:sp>
        <p:nvSpPr>
          <p:cNvPr id="31" name="Oval 30">
            <a:extLst>
              <a:ext uri="{FF2B5EF4-FFF2-40B4-BE49-F238E27FC236}">
                <a16:creationId xmlns:a16="http://schemas.microsoft.com/office/drawing/2014/main" id="{5E6D24DA-B41C-463C-BD47-B64EA38FB940}"/>
              </a:ext>
            </a:extLst>
          </p:cNvPr>
          <p:cNvSpPr/>
          <p:nvPr/>
        </p:nvSpPr>
        <p:spPr>
          <a:xfrm>
            <a:off x="3201723" y="3815715"/>
            <a:ext cx="264919" cy="256374"/>
          </a:xfrm>
          <a:prstGeom prst="ellipse">
            <a:avLst/>
          </a:prstGeom>
          <a:solidFill>
            <a:srgbClr val="FFFFFF"/>
          </a:solidFill>
          <a:ln w="28575">
            <a:solidFill>
              <a:srgbClr val="5E7A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5E7A88"/>
                </a:solidFill>
              </a:rPr>
              <a:t>5</a:t>
            </a:r>
          </a:p>
        </p:txBody>
      </p:sp>
    </p:spTree>
    <p:extLst>
      <p:ext uri="{BB962C8B-B14F-4D97-AF65-F5344CB8AC3E}">
        <p14:creationId xmlns:p14="http://schemas.microsoft.com/office/powerpoint/2010/main" val="414232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C618E-65F7-4AC6-8D84-51FED75DD6AE}"/>
              </a:ext>
            </a:extLst>
          </p:cNvPr>
          <p:cNvSpPr>
            <a:spLocks noGrp="1"/>
          </p:cNvSpPr>
          <p:nvPr>
            <p:ph idx="1"/>
          </p:nvPr>
        </p:nvSpPr>
        <p:spPr>
          <a:xfrm>
            <a:off x="217015" y="1110952"/>
            <a:ext cx="9472896" cy="5144567"/>
          </a:xfrm>
        </p:spPr>
        <p:txBody>
          <a:bodyPr>
            <a:normAutofit/>
          </a:bodyPr>
          <a:lstStyle/>
          <a:p>
            <a:pPr marL="0" indent="0">
              <a:lnSpc>
                <a:spcPct val="150000"/>
              </a:lnSpc>
              <a:buNone/>
            </a:pPr>
            <a:r>
              <a:rPr lang="en-IN" sz="1400" b="1" dirty="0"/>
              <a:t>There are many factors that impact the profitability of a program. For our specific case – </a:t>
            </a:r>
          </a:p>
          <a:p>
            <a:pPr marL="342900" indent="-342900">
              <a:lnSpc>
                <a:spcPct val="150000"/>
              </a:lnSpc>
              <a:buFont typeface="+mj-lt"/>
              <a:buAutoNum type="arabicPeriod"/>
            </a:pPr>
            <a:r>
              <a:rPr lang="en-IN" sz="1400" b="1" dirty="0"/>
              <a:t>Credit Policy &amp; Underwriting Framework</a:t>
            </a:r>
          </a:p>
          <a:p>
            <a:pPr lvl="1">
              <a:lnSpc>
                <a:spcPct val="110000"/>
              </a:lnSpc>
              <a:buFont typeface="Arial" panose="020B0604020202020204" pitchFamily="34" charset="0"/>
              <a:buChar char="•"/>
            </a:pPr>
            <a:r>
              <a:rPr lang="en-IN" sz="1200" dirty="0"/>
              <a:t>In Financial institutions, loans are disbursed based on credit policy guidelines. These guidelines decide if a borrower will qualify for financing.</a:t>
            </a:r>
          </a:p>
          <a:p>
            <a:pPr lvl="1">
              <a:lnSpc>
                <a:spcPct val="110000"/>
              </a:lnSpc>
              <a:buFont typeface="Arial" panose="020B0604020202020204" pitchFamily="34" charset="0"/>
              <a:buChar char="•"/>
            </a:pPr>
            <a:r>
              <a:rPr lang="en-IN" sz="1200" dirty="0"/>
              <a:t>If the policy is too lenient, the program will see more defaults that will eventually lower the profitability. On the other hand, if the policy is too strict, sourcing will be restricted, which will see the program lose out on potential borrowers.</a:t>
            </a:r>
          </a:p>
          <a:p>
            <a:pPr marL="342900" indent="-342900">
              <a:lnSpc>
                <a:spcPct val="150000"/>
              </a:lnSpc>
              <a:buFont typeface="+mj-lt"/>
              <a:buAutoNum type="arabicPeriod"/>
            </a:pPr>
            <a:r>
              <a:rPr lang="en-IN" sz="1400" b="1" dirty="0"/>
              <a:t>Network of Credit Unions</a:t>
            </a:r>
          </a:p>
          <a:p>
            <a:pPr lvl="1">
              <a:lnSpc>
                <a:spcPct val="100000"/>
              </a:lnSpc>
              <a:buFont typeface="Arial" panose="020B0604020202020204" pitchFamily="34" charset="0"/>
              <a:buChar char="•"/>
            </a:pPr>
            <a:r>
              <a:rPr lang="en-IN" sz="1200" dirty="0"/>
              <a:t>Since the capital to refinance the credit card debt is availed from credit unions, building a network of credit unions is essential.</a:t>
            </a:r>
          </a:p>
          <a:p>
            <a:pPr lvl="1">
              <a:lnSpc>
                <a:spcPct val="100000"/>
              </a:lnSpc>
              <a:buFont typeface="Arial" panose="020B0604020202020204" pitchFamily="34" charset="0"/>
              <a:buChar char="•"/>
            </a:pPr>
            <a:r>
              <a:rPr lang="en-IN" sz="1200" dirty="0"/>
              <a:t>Based on negotiations with these credit unions, Happy Money can decide on the referral fees, interest sharing, fees sharing etc.</a:t>
            </a:r>
          </a:p>
          <a:p>
            <a:pPr marL="342900" indent="-342900">
              <a:lnSpc>
                <a:spcPct val="150000"/>
              </a:lnSpc>
              <a:buFont typeface="+mj-lt"/>
              <a:buAutoNum type="arabicPeriod"/>
            </a:pPr>
            <a:r>
              <a:rPr lang="en-IN" sz="1400" b="1" dirty="0"/>
              <a:t>Loan Parameters - Interest Rates, Origination Fee &amp; Tenure</a:t>
            </a:r>
          </a:p>
          <a:p>
            <a:pPr lvl="1">
              <a:lnSpc>
                <a:spcPct val="100000"/>
              </a:lnSpc>
              <a:buFont typeface="Arial" panose="020B0604020202020204" pitchFamily="34" charset="0"/>
              <a:buChar char="•"/>
            </a:pPr>
            <a:r>
              <a:rPr lang="en-IN" sz="1200" dirty="0"/>
              <a:t>Pricing of loan parameters like interest rate, origination fee &amp; setting of tenure will impact profitability</a:t>
            </a:r>
          </a:p>
          <a:p>
            <a:pPr marL="342900" indent="-342900">
              <a:lnSpc>
                <a:spcPct val="150000"/>
              </a:lnSpc>
              <a:buFont typeface="+mj-lt"/>
              <a:buAutoNum type="arabicPeriod"/>
            </a:pPr>
            <a:r>
              <a:rPr lang="en-IN" sz="1395" b="1" dirty="0"/>
              <a:t>Operational Costs</a:t>
            </a:r>
          </a:p>
          <a:p>
            <a:pPr lvl="1">
              <a:lnSpc>
                <a:spcPct val="100000"/>
              </a:lnSpc>
              <a:buFont typeface="Arial" panose="020B0604020202020204" pitchFamily="34" charset="0"/>
              <a:buChar char="•"/>
            </a:pPr>
            <a:r>
              <a:rPr lang="en-IN" sz="1200" dirty="0"/>
              <a:t>Operational Costs involved in setting up and scaling the business will impact profits </a:t>
            </a:r>
          </a:p>
          <a:p>
            <a:pPr marL="342900" indent="-342900">
              <a:lnSpc>
                <a:spcPct val="150000"/>
              </a:lnSpc>
              <a:buFont typeface="+mj-lt"/>
              <a:buAutoNum type="arabicPeriod"/>
            </a:pPr>
            <a:r>
              <a:rPr lang="en-IN" sz="1395" b="1" dirty="0"/>
              <a:t>Outside Factors</a:t>
            </a:r>
          </a:p>
          <a:p>
            <a:pPr lvl="1">
              <a:lnSpc>
                <a:spcPct val="150000"/>
              </a:lnSpc>
              <a:buFont typeface="Arial" panose="020B0604020202020204" pitchFamily="34" charset="0"/>
              <a:buChar char="•"/>
            </a:pPr>
            <a:r>
              <a:rPr lang="en-IN" sz="1200" dirty="0"/>
              <a:t>Factors like the Monetary Policy, Fiscal Policy, Regulatory Framework etc. may also cause changes to the revenue</a:t>
            </a:r>
          </a:p>
          <a:p>
            <a:pPr lvl="1">
              <a:lnSpc>
                <a:spcPct val="150000"/>
              </a:lnSpc>
              <a:buFont typeface="Arial" panose="020B0604020202020204" pitchFamily="34" charset="0"/>
              <a:buChar char="•"/>
            </a:pPr>
            <a:endParaRPr lang="en-IN" sz="1205" dirty="0"/>
          </a:p>
        </p:txBody>
      </p:sp>
      <p:sp>
        <p:nvSpPr>
          <p:cNvPr id="3" name="Title 2">
            <a:extLst>
              <a:ext uri="{FF2B5EF4-FFF2-40B4-BE49-F238E27FC236}">
                <a16:creationId xmlns:a16="http://schemas.microsoft.com/office/drawing/2014/main" id="{54D88124-7AF1-41FA-93B1-3966C3285ED6}"/>
              </a:ext>
            </a:extLst>
          </p:cNvPr>
          <p:cNvSpPr>
            <a:spLocks noGrp="1"/>
          </p:cNvSpPr>
          <p:nvPr>
            <p:ph type="title"/>
          </p:nvPr>
        </p:nvSpPr>
        <p:spPr>
          <a:xfrm>
            <a:off x="217015" y="292930"/>
            <a:ext cx="9515432" cy="400713"/>
          </a:xfrm>
        </p:spPr>
        <p:txBody>
          <a:bodyPr/>
          <a:lstStyle/>
          <a:p>
            <a:r>
              <a:rPr lang="en-IN" dirty="0">
                <a:solidFill>
                  <a:schemeClr val="tx1"/>
                </a:solidFill>
              </a:rPr>
              <a:t>Business Model</a:t>
            </a:r>
          </a:p>
        </p:txBody>
      </p:sp>
      <p:sp>
        <p:nvSpPr>
          <p:cNvPr id="5" name="Slide Number Placeholder 3">
            <a:extLst>
              <a:ext uri="{FF2B5EF4-FFF2-40B4-BE49-F238E27FC236}">
                <a16:creationId xmlns:a16="http://schemas.microsoft.com/office/drawing/2014/main" id="{D2695392-CBDD-427F-AC16-77AA0556AA0A}"/>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14</a:t>
            </a:fld>
            <a:endParaRPr lang="en-GB" dirty="0">
              <a:solidFill>
                <a:prstClr val="black">
                  <a:tint val="75000"/>
                </a:prstClr>
              </a:solidFill>
            </a:endParaRPr>
          </a:p>
        </p:txBody>
      </p:sp>
      <p:sp>
        <p:nvSpPr>
          <p:cNvPr id="6" name="Content Placeholder 3">
            <a:extLst>
              <a:ext uri="{FF2B5EF4-FFF2-40B4-BE49-F238E27FC236}">
                <a16:creationId xmlns:a16="http://schemas.microsoft.com/office/drawing/2014/main" id="{4AFA3AE2-7682-40C7-AF11-9169C982466F}"/>
              </a:ext>
            </a:extLst>
          </p:cNvPr>
          <p:cNvSpPr>
            <a:spLocks noGrp="1"/>
          </p:cNvSpPr>
          <p:nvPr>
            <p:ph sz="quarter" idx="13"/>
          </p:nvPr>
        </p:nvSpPr>
        <p:spPr>
          <a:xfrm>
            <a:off x="189719" y="600597"/>
            <a:ext cx="9487662" cy="296313"/>
          </a:xfrm>
        </p:spPr>
        <p:txBody>
          <a:bodyPr/>
          <a:lstStyle/>
          <a:p>
            <a:r>
              <a:rPr lang="en-IN" dirty="0">
                <a:solidFill>
                  <a:schemeClr val="tx1"/>
                </a:solidFill>
              </a:rPr>
              <a:t>List and explain the factors that impact the profitability of Happy Money Payoff loan program</a:t>
            </a:r>
          </a:p>
        </p:txBody>
      </p:sp>
    </p:spTree>
    <p:extLst>
      <p:ext uri="{BB962C8B-B14F-4D97-AF65-F5344CB8AC3E}">
        <p14:creationId xmlns:p14="http://schemas.microsoft.com/office/powerpoint/2010/main" val="190503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8772" y="2082870"/>
            <a:ext cx="2867205" cy="830997"/>
          </a:xfrm>
          <a:prstGeom prst="rect">
            <a:avLst/>
          </a:prstGeom>
        </p:spPr>
        <p:txBody>
          <a:bodyPr wrap="none">
            <a:spAutoFit/>
          </a:bodyPr>
          <a:lstStyle/>
          <a:p>
            <a:r>
              <a:rPr lang="en-US" sz="4800" dirty="0">
                <a:latin typeface="Segoe UI Light" panose="020B0502040204020203" pitchFamily="34" charset="0"/>
                <a:cs typeface="Segoe UI Light" panose="020B0502040204020203" pitchFamily="34" charset="0"/>
              </a:rPr>
              <a:t>Thank you</a:t>
            </a:r>
          </a:p>
        </p:txBody>
      </p:sp>
      <p:cxnSp>
        <p:nvCxnSpPr>
          <p:cNvPr id="3" name="Straight Connector 2"/>
          <p:cNvCxnSpPr/>
          <p:nvPr/>
        </p:nvCxnSpPr>
        <p:spPr>
          <a:xfrm flipV="1">
            <a:off x="623881" y="3054819"/>
            <a:ext cx="8474298"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4" name="Slide Number Placeholder 3"/>
          <p:cNvSpPr>
            <a:spLocks noGrp="1"/>
          </p:cNvSpPr>
          <p:nvPr>
            <p:ph type="sldNum" sz="quarter" idx="12"/>
          </p:nvPr>
        </p:nvSpPr>
        <p:spPr/>
        <p:txBody>
          <a:bodyPr/>
          <a:lstStyle/>
          <a:p>
            <a:fld id="{ED2E421F-2FCD-4E31-AAD9-88B9D086B559}" type="slidenum">
              <a:rPr lang="en-GB" smtClean="0">
                <a:solidFill>
                  <a:prstClr val="black">
                    <a:tint val="75000"/>
                  </a:prstClr>
                </a:solidFill>
              </a:rPr>
              <a:t>15</a:t>
            </a:fld>
            <a:endParaRPr lang="en-GB" dirty="0">
              <a:solidFill>
                <a:prstClr val="black">
                  <a:tint val="75000"/>
                </a:prstClr>
              </a:solidFill>
            </a:endParaRPr>
          </a:p>
        </p:txBody>
      </p:sp>
      <p:sp>
        <p:nvSpPr>
          <p:cNvPr id="6" name="Rectangle 5"/>
          <p:cNvSpPr/>
          <p:nvPr/>
        </p:nvSpPr>
        <p:spPr>
          <a:xfrm>
            <a:off x="731171" y="3140242"/>
            <a:ext cx="3584455" cy="707886"/>
          </a:xfrm>
          <a:prstGeom prst="rect">
            <a:avLst/>
          </a:prstGeom>
        </p:spPr>
        <p:txBody>
          <a:bodyPr wrap="square">
            <a:spAutoFit/>
          </a:bodyPr>
          <a:lstStyle/>
          <a:p>
            <a:r>
              <a:rPr lang="en-US" sz="2000" dirty="0">
                <a:latin typeface="Segoe UI Light" panose="020B0502040204020203" pitchFamily="34" charset="0"/>
                <a:cs typeface="Segoe UI Light" panose="020B0502040204020203" pitchFamily="34" charset="0"/>
              </a:rPr>
              <a:t>Made by – Anirudha Balkrishna</a:t>
            </a:r>
          </a:p>
          <a:p>
            <a:endParaRPr lang="en-US" sz="200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C618E-65F7-4AC6-8D84-51FED75DD6AE}"/>
              </a:ext>
            </a:extLst>
          </p:cNvPr>
          <p:cNvSpPr>
            <a:spLocks noGrp="1"/>
          </p:cNvSpPr>
          <p:nvPr>
            <p:ph idx="1"/>
          </p:nvPr>
        </p:nvSpPr>
        <p:spPr>
          <a:xfrm>
            <a:off x="1396374" y="2052875"/>
            <a:ext cx="3380764" cy="1025492"/>
          </a:xfrm>
        </p:spPr>
        <p:txBody>
          <a:bodyPr>
            <a:normAutofit fontScale="85000" lnSpcReduction="10000"/>
          </a:bodyPr>
          <a:lstStyle/>
          <a:p>
            <a:pPr marL="0" indent="0">
              <a:buNone/>
            </a:pPr>
            <a:r>
              <a:rPr lang="en-IN" sz="1400" b="1" dirty="0"/>
              <a:t>UNIVERSITY OF ILLINOIS CHICAGO </a:t>
            </a:r>
            <a:r>
              <a:rPr lang="en-IN" sz="1400" dirty="0"/>
              <a:t>(2021 – 2023)</a:t>
            </a:r>
            <a:endParaRPr lang="en-IN" sz="1400" b="1" dirty="0"/>
          </a:p>
          <a:p>
            <a:pPr marL="0" indent="0">
              <a:buNone/>
            </a:pPr>
            <a:r>
              <a:rPr lang="en-IN" sz="1400" b="1" i="1" dirty="0"/>
              <a:t>MS, Business Analytics </a:t>
            </a:r>
          </a:p>
          <a:p>
            <a:pPr marL="0" indent="0">
              <a:buNone/>
            </a:pPr>
            <a:r>
              <a:rPr lang="en-IN" sz="1400" dirty="0"/>
              <a:t>Graduate Teaching Assistant – Information &amp; Decision Sciences (Jan 2022 – May 2022)</a:t>
            </a:r>
          </a:p>
        </p:txBody>
      </p:sp>
      <p:sp>
        <p:nvSpPr>
          <p:cNvPr id="3" name="Title 2">
            <a:extLst>
              <a:ext uri="{FF2B5EF4-FFF2-40B4-BE49-F238E27FC236}">
                <a16:creationId xmlns:a16="http://schemas.microsoft.com/office/drawing/2014/main" id="{54D88124-7AF1-41FA-93B1-3966C3285ED6}"/>
              </a:ext>
            </a:extLst>
          </p:cNvPr>
          <p:cNvSpPr>
            <a:spLocks noGrp="1"/>
          </p:cNvSpPr>
          <p:nvPr>
            <p:ph type="title"/>
          </p:nvPr>
        </p:nvSpPr>
        <p:spPr>
          <a:xfrm>
            <a:off x="195284" y="344206"/>
            <a:ext cx="9515432" cy="400713"/>
          </a:xfrm>
        </p:spPr>
        <p:txBody>
          <a:bodyPr/>
          <a:lstStyle/>
          <a:p>
            <a:r>
              <a:rPr lang="en-IN" dirty="0">
                <a:solidFill>
                  <a:schemeClr val="tx1"/>
                </a:solidFill>
              </a:rPr>
              <a:t>About Me</a:t>
            </a:r>
          </a:p>
        </p:txBody>
      </p:sp>
      <p:sp>
        <p:nvSpPr>
          <p:cNvPr id="5" name="Slide Number Placeholder 3">
            <a:extLst>
              <a:ext uri="{FF2B5EF4-FFF2-40B4-BE49-F238E27FC236}">
                <a16:creationId xmlns:a16="http://schemas.microsoft.com/office/drawing/2014/main" id="{D2695392-CBDD-427F-AC16-77AA0556AA0A}"/>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2</a:t>
            </a:fld>
            <a:endParaRPr lang="en-GB" dirty="0">
              <a:solidFill>
                <a:prstClr val="black">
                  <a:tint val="75000"/>
                </a:prstClr>
              </a:solidFill>
            </a:endParaRPr>
          </a:p>
        </p:txBody>
      </p:sp>
      <p:sp>
        <p:nvSpPr>
          <p:cNvPr id="15" name="Oval 14">
            <a:extLst>
              <a:ext uri="{FF2B5EF4-FFF2-40B4-BE49-F238E27FC236}">
                <a16:creationId xmlns:a16="http://schemas.microsoft.com/office/drawing/2014/main" id="{372C0FB9-4E37-403E-B801-5AC233A8B684}"/>
              </a:ext>
            </a:extLst>
          </p:cNvPr>
          <p:cNvSpPr/>
          <p:nvPr/>
        </p:nvSpPr>
        <p:spPr>
          <a:xfrm>
            <a:off x="8973085" y="-1"/>
            <a:ext cx="771815" cy="87359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C85CF0A-D927-42A3-A1E3-F5E6B345F9A8}"/>
              </a:ext>
            </a:extLst>
          </p:cNvPr>
          <p:cNvSpPr txBox="1"/>
          <p:nvPr/>
        </p:nvSpPr>
        <p:spPr>
          <a:xfrm>
            <a:off x="217015" y="1580078"/>
            <a:ext cx="1996346" cy="307777"/>
          </a:xfrm>
          <a:prstGeom prst="rect">
            <a:avLst/>
          </a:prstGeom>
          <a:noFill/>
        </p:spPr>
        <p:txBody>
          <a:bodyPr wrap="square" rtlCol="0">
            <a:spAutoFit/>
          </a:bodyPr>
          <a:lstStyle/>
          <a:p>
            <a:r>
              <a:rPr lang="en-IN" sz="1400" b="1" dirty="0"/>
              <a:t>Education</a:t>
            </a:r>
          </a:p>
        </p:txBody>
      </p:sp>
      <p:cxnSp>
        <p:nvCxnSpPr>
          <p:cNvPr id="22" name="Straight Connector 21">
            <a:extLst>
              <a:ext uri="{FF2B5EF4-FFF2-40B4-BE49-F238E27FC236}">
                <a16:creationId xmlns:a16="http://schemas.microsoft.com/office/drawing/2014/main" id="{52676467-53FD-451B-BFE5-B373A8AFED40}"/>
              </a:ext>
            </a:extLst>
          </p:cNvPr>
          <p:cNvCxnSpPr>
            <a:cxnSpLocks/>
          </p:cNvCxnSpPr>
          <p:nvPr/>
        </p:nvCxnSpPr>
        <p:spPr>
          <a:xfrm flipV="1">
            <a:off x="195284" y="1811713"/>
            <a:ext cx="9163708" cy="76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345AA87-A4E8-4BF5-AF63-EEB430F65A21}"/>
              </a:ext>
            </a:extLst>
          </p:cNvPr>
          <p:cNvSpPr txBox="1"/>
          <p:nvPr/>
        </p:nvSpPr>
        <p:spPr>
          <a:xfrm>
            <a:off x="217015" y="3144408"/>
            <a:ext cx="1996346" cy="307777"/>
          </a:xfrm>
          <a:prstGeom prst="rect">
            <a:avLst/>
          </a:prstGeom>
          <a:noFill/>
        </p:spPr>
        <p:txBody>
          <a:bodyPr wrap="square" rtlCol="0">
            <a:spAutoFit/>
          </a:bodyPr>
          <a:lstStyle/>
          <a:p>
            <a:r>
              <a:rPr lang="en-IN" sz="1400" b="1" dirty="0"/>
              <a:t>Work Experience</a:t>
            </a:r>
          </a:p>
        </p:txBody>
      </p:sp>
      <p:cxnSp>
        <p:nvCxnSpPr>
          <p:cNvPr id="26" name="Straight Connector 25">
            <a:extLst>
              <a:ext uri="{FF2B5EF4-FFF2-40B4-BE49-F238E27FC236}">
                <a16:creationId xmlns:a16="http://schemas.microsoft.com/office/drawing/2014/main" id="{74E003B2-409D-4645-B03D-8025DC47F8E8}"/>
              </a:ext>
            </a:extLst>
          </p:cNvPr>
          <p:cNvCxnSpPr>
            <a:cxnSpLocks/>
          </p:cNvCxnSpPr>
          <p:nvPr/>
        </p:nvCxnSpPr>
        <p:spPr>
          <a:xfrm flipV="1">
            <a:off x="195284" y="3376043"/>
            <a:ext cx="9163708" cy="76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124" name="Picture 4" descr="UIC Share With Students | NASPNews">
            <a:extLst>
              <a:ext uri="{FF2B5EF4-FFF2-40B4-BE49-F238E27FC236}">
                <a16:creationId xmlns:a16="http://schemas.microsoft.com/office/drawing/2014/main" id="{A9F588D9-1BCE-4126-A122-924DFD2354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938" y="2091727"/>
            <a:ext cx="903642" cy="90364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MIMS Mumbai - Centre of Excellence Analytics and Data Science - Home |  Facebook">
            <a:extLst>
              <a:ext uri="{FF2B5EF4-FFF2-40B4-BE49-F238E27FC236}">
                <a16:creationId xmlns:a16="http://schemas.microsoft.com/office/drawing/2014/main" id="{5A9EC9C0-30CB-4ED4-9A44-113C4345FA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8864" y="2032804"/>
            <a:ext cx="861414" cy="1025492"/>
          </a:xfrm>
          <a:prstGeom prst="rect">
            <a:avLst/>
          </a:prstGeom>
          <a:noFill/>
          <a:extLst>
            <a:ext uri="{909E8E84-426E-40DD-AFC4-6F175D3DCCD1}">
              <a14:hiddenFill xmlns:a14="http://schemas.microsoft.com/office/drawing/2010/main">
                <a:solidFill>
                  <a:srgbClr val="FFFFFF"/>
                </a:solidFill>
              </a14:hiddenFill>
            </a:ext>
          </a:extLst>
        </p:spPr>
      </p:pic>
      <p:sp>
        <p:nvSpPr>
          <p:cNvPr id="30" name="Content Placeholder 1">
            <a:extLst>
              <a:ext uri="{FF2B5EF4-FFF2-40B4-BE49-F238E27FC236}">
                <a16:creationId xmlns:a16="http://schemas.microsoft.com/office/drawing/2014/main" id="{27CAB508-502B-4727-B6E0-90CA84747E9C}"/>
              </a:ext>
            </a:extLst>
          </p:cNvPr>
          <p:cNvSpPr txBox="1">
            <a:spLocks/>
          </p:cNvSpPr>
          <p:nvPr/>
        </p:nvSpPr>
        <p:spPr>
          <a:xfrm>
            <a:off x="6231869" y="2007164"/>
            <a:ext cx="3478847" cy="1071203"/>
          </a:xfrm>
          <a:prstGeom prst="rect">
            <a:avLst/>
          </a:prstGeom>
        </p:spPr>
        <p:txBody>
          <a:bodyPr vert="horz" lIns="91440" tIns="45720" rIns="91440" bIns="45720" rtlCol="0">
            <a:noAutofit/>
          </a:bodyPr>
          <a:lstStyle>
            <a:lvl1pPr marL="222885" indent="-222885" algn="l" defTabSz="914400" rtl="0" eaLnBrk="1" latinLnBrk="0" hangingPunct="1">
              <a:lnSpc>
                <a:spcPct val="90000"/>
              </a:lnSpc>
              <a:spcBef>
                <a:spcPts val="1000"/>
              </a:spcBef>
              <a:buFont typeface="Wingdings" panose="05000000000000000000" pitchFamily="2" charset="2"/>
              <a:buChar char="§"/>
              <a:defRPr sz="1365" kern="1200">
                <a:solidFill>
                  <a:schemeClr val="tx1"/>
                </a:solidFill>
                <a:latin typeface="+mn-lt"/>
                <a:ea typeface="+mn-ea"/>
                <a:cs typeface="+mn-cs"/>
              </a:defRPr>
            </a:lvl1pPr>
            <a:lvl2pPr marL="669290" indent="-222885" algn="l" defTabSz="914400" rtl="0" eaLnBrk="1" latinLnBrk="0" hangingPunct="1">
              <a:lnSpc>
                <a:spcPct val="90000"/>
              </a:lnSpc>
              <a:spcBef>
                <a:spcPts val="500"/>
              </a:spcBef>
              <a:buFont typeface="Calibri" panose="020F0502020204030204" pitchFamily="34" charset="0"/>
              <a:buChar char="—"/>
              <a:defRPr sz="1170" kern="1200">
                <a:solidFill>
                  <a:schemeClr val="tx1"/>
                </a:solidFill>
                <a:latin typeface="+mn-lt"/>
                <a:ea typeface="+mn-ea"/>
                <a:cs typeface="+mn-cs"/>
              </a:defRPr>
            </a:lvl2pPr>
            <a:lvl3pPr marL="1115695" indent="-222885" algn="l" defTabSz="914400" rtl="0" eaLnBrk="1" latinLnBrk="0" hangingPunct="1">
              <a:lnSpc>
                <a:spcPct val="90000"/>
              </a:lnSpc>
              <a:spcBef>
                <a:spcPts val="500"/>
              </a:spcBef>
              <a:buFont typeface="Courier New" panose="02070309020205020404" pitchFamily="49" charset="0"/>
              <a:buChar char="o"/>
              <a:defRPr sz="1075"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sz="1200" b="1" dirty="0"/>
              <a:t>NMIMS UNIVERSITY, MUMBAI </a:t>
            </a:r>
            <a:r>
              <a:rPr lang="en-IN" sz="1200" dirty="0"/>
              <a:t>(2014 – 2019)</a:t>
            </a:r>
            <a:endParaRPr lang="en-IN" sz="1200" b="1" dirty="0"/>
          </a:p>
          <a:p>
            <a:pPr marL="0" indent="0">
              <a:lnSpc>
                <a:spcPct val="100000"/>
              </a:lnSpc>
              <a:buNone/>
            </a:pPr>
            <a:r>
              <a:rPr lang="en-IN" sz="1200" b="1" i="1" dirty="0"/>
              <a:t>MBA, Technology management </a:t>
            </a:r>
            <a:r>
              <a:rPr lang="en-IN" sz="1200" dirty="0"/>
              <a:t>(Specialized in Finance &amp; Analytics)</a:t>
            </a:r>
          </a:p>
          <a:p>
            <a:pPr marL="0" indent="0">
              <a:lnSpc>
                <a:spcPct val="100000"/>
              </a:lnSpc>
              <a:buNone/>
            </a:pPr>
            <a:r>
              <a:rPr lang="en-IN" sz="1200" b="1" i="1" dirty="0"/>
              <a:t>Bachelor’s in Technology </a:t>
            </a:r>
            <a:r>
              <a:rPr lang="en-IN" sz="1200" dirty="0"/>
              <a:t>(Specialized in EXTC)</a:t>
            </a:r>
          </a:p>
        </p:txBody>
      </p:sp>
      <p:sp>
        <p:nvSpPr>
          <p:cNvPr id="24" name="TextBox 23">
            <a:extLst>
              <a:ext uri="{FF2B5EF4-FFF2-40B4-BE49-F238E27FC236}">
                <a16:creationId xmlns:a16="http://schemas.microsoft.com/office/drawing/2014/main" id="{1081EF3D-F82F-4A4F-AC3B-D2C597B7FFF9}"/>
              </a:ext>
            </a:extLst>
          </p:cNvPr>
          <p:cNvSpPr txBox="1"/>
          <p:nvPr/>
        </p:nvSpPr>
        <p:spPr>
          <a:xfrm>
            <a:off x="463683" y="987569"/>
            <a:ext cx="2133078" cy="375117"/>
          </a:xfrm>
          <a:prstGeom prst="rect">
            <a:avLst/>
          </a:prstGeom>
          <a:noFill/>
        </p:spPr>
        <p:txBody>
          <a:bodyPr wrap="square" rtlCol="0">
            <a:spAutoFit/>
          </a:bodyPr>
          <a:lstStyle/>
          <a:p>
            <a:r>
              <a:rPr lang="en-IN" b="1" dirty="0"/>
              <a:t>Anirudha Balkrishna</a:t>
            </a:r>
          </a:p>
        </p:txBody>
      </p:sp>
      <p:sp>
        <p:nvSpPr>
          <p:cNvPr id="32" name="TextBox 31">
            <a:extLst>
              <a:ext uri="{FF2B5EF4-FFF2-40B4-BE49-F238E27FC236}">
                <a16:creationId xmlns:a16="http://schemas.microsoft.com/office/drawing/2014/main" id="{31271176-024C-4755-9443-D684696F1B86}"/>
              </a:ext>
            </a:extLst>
          </p:cNvPr>
          <p:cNvSpPr txBox="1"/>
          <p:nvPr/>
        </p:nvSpPr>
        <p:spPr>
          <a:xfrm>
            <a:off x="2462913" y="1022275"/>
            <a:ext cx="7378927" cy="307777"/>
          </a:xfrm>
          <a:prstGeom prst="rect">
            <a:avLst/>
          </a:prstGeom>
          <a:noFill/>
        </p:spPr>
        <p:txBody>
          <a:bodyPr wrap="square" rtlCol="0">
            <a:spAutoFit/>
          </a:bodyPr>
          <a:lstStyle/>
          <a:p>
            <a:r>
              <a:rPr lang="en-IN" sz="1400" dirty="0"/>
              <a:t>- I am a data science enthusiast with the domain knowledge of Finance, Analytics &amp; Technology</a:t>
            </a:r>
          </a:p>
        </p:txBody>
      </p:sp>
      <p:pic>
        <p:nvPicPr>
          <p:cNvPr id="28" name="Picture 27" descr="Icon&#10;&#10;Description automatically generated">
            <a:extLst>
              <a:ext uri="{FF2B5EF4-FFF2-40B4-BE49-F238E27FC236}">
                <a16:creationId xmlns:a16="http://schemas.microsoft.com/office/drawing/2014/main" id="{85699644-8878-48E2-B5C7-1BEEB25DD4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6964" y="3806314"/>
            <a:ext cx="725589" cy="466450"/>
          </a:xfrm>
          <a:prstGeom prst="rect">
            <a:avLst/>
          </a:prstGeom>
        </p:spPr>
      </p:pic>
      <p:pic>
        <p:nvPicPr>
          <p:cNvPr id="5128" name="Picture 8" descr="Dun &amp; Bradstreet® | TrueBuild Business Credit Program">
            <a:extLst>
              <a:ext uri="{FF2B5EF4-FFF2-40B4-BE49-F238E27FC236}">
                <a16:creationId xmlns:a16="http://schemas.microsoft.com/office/drawing/2014/main" id="{DA8AE2DC-0D96-40F1-B683-492B6DDC82B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9698" y="4771514"/>
            <a:ext cx="428691" cy="58242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Jio - Wikipedia">
            <a:extLst>
              <a:ext uri="{FF2B5EF4-FFF2-40B4-BE49-F238E27FC236}">
                <a16:creationId xmlns:a16="http://schemas.microsoft.com/office/drawing/2014/main" id="{70006D65-9095-4578-A3A0-318F9F17916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3683" y="5619740"/>
            <a:ext cx="700969" cy="700969"/>
          </a:xfrm>
          <a:prstGeom prst="rect">
            <a:avLst/>
          </a:prstGeom>
          <a:noFill/>
          <a:extLst>
            <a:ext uri="{909E8E84-426E-40DD-AFC4-6F175D3DCCD1}">
              <a14:hiddenFill xmlns:a14="http://schemas.microsoft.com/office/drawing/2010/main">
                <a:solidFill>
                  <a:srgbClr val="FFFFFF"/>
                </a:solidFill>
              </a14:hiddenFill>
            </a:ext>
          </a:extLst>
        </p:spPr>
      </p:pic>
      <p:sp>
        <p:nvSpPr>
          <p:cNvPr id="37" name="Content Placeholder 1">
            <a:extLst>
              <a:ext uri="{FF2B5EF4-FFF2-40B4-BE49-F238E27FC236}">
                <a16:creationId xmlns:a16="http://schemas.microsoft.com/office/drawing/2014/main" id="{F00EC882-738E-430D-B60E-4975C1B24632}"/>
              </a:ext>
            </a:extLst>
          </p:cNvPr>
          <p:cNvSpPr txBox="1">
            <a:spLocks/>
          </p:cNvSpPr>
          <p:nvPr/>
        </p:nvSpPr>
        <p:spPr>
          <a:xfrm>
            <a:off x="1215188" y="3534167"/>
            <a:ext cx="8097412" cy="1104555"/>
          </a:xfrm>
          <a:prstGeom prst="rect">
            <a:avLst/>
          </a:prstGeom>
        </p:spPr>
        <p:txBody>
          <a:bodyPr vert="horz" lIns="91440" tIns="45720" rIns="91440" bIns="45720" rtlCol="0">
            <a:normAutofit/>
          </a:bodyPr>
          <a:lstStyle>
            <a:lvl1pPr marL="222885" indent="-222885" algn="l" defTabSz="914400" rtl="0" eaLnBrk="1" latinLnBrk="0" hangingPunct="1">
              <a:lnSpc>
                <a:spcPct val="90000"/>
              </a:lnSpc>
              <a:spcBef>
                <a:spcPts val="1000"/>
              </a:spcBef>
              <a:buFont typeface="Wingdings" panose="05000000000000000000" pitchFamily="2" charset="2"/>
              <a:buChar char="§"/>
              <a:defRPr sz="1365" kern="1200">
                <a:solidFill>
                  <a:schemeClr val="tx1"/>
                </a:solidFill>
                <a:latin typeface="+mn-lt"/>
                <a:ea typeface="+mn-ea"/>
                <a:cs typeface="+mn-cs"/>
              </a:defRPr>
            </a:lvl1pPr>
            <a:lvl2pPr marL="669290" indent="-222885" algn="l" defTabSz="914400" rtl="0" eaLnBrk="1" latinLnBrk="0" hangingPunct="1">
              <a:lnSpc>
                <a:spcPct val="90000"/>
              </a:lnSpc>
              <a:spcBef>
                <a:spcPts val="500"/>
              </a:spcBef>
              <a:buFont typeface="Calibri" panose="020F0502020204030204" pitchFamily="34" charset="0"/>
              <a:buChar char="—"/>
              <a:defRPr sz="1170" kern="1200">
                <a:solidFill>
                  <a:schemeClr val="tx1"/>
                </a:solidFill>
                <a:latin typeface="+mn-lt"/>
                <a:ea typeface="+mn-ea"/>
                <a:cs typeface="+mn-cs"/>
              </a:defRPr>
            </a:lvl2pPr>
            <a:lvl3pPr marL="1115695" indent="-222885" algn="l" defTabSz="914400" rtl="0" eaLnBrk="1" latinLnBrk="0" hangingPunct="1">
              <a:lnSpc>
                <a:spcPct val="90000"/>
              </a:lnSpc>
              <a:spcBef>
                <a:spcPts val="500"/>
              </a:spcBef>
              <a:buFont typeface="Courier New" panose="02070309020205020404" pitchFamily="49" charset="0"/>
              <a:buChar char="o"/>
              <a:defRPr sz="1075"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sz="1200" b="1" dirty="0"/>
              <a:t>SVAKARMA FINANCE </a:t>
            </a:r>
            <a:r>
              <a:rPr lang="en-IN" sz="1200" dirty="0"/>
              <a:t>(Jun 2019 – Jun 2021)</a:t>
            </a:r>
          </a:p>
          <a:p>
            <a:pPr marL="0" indent="0" algn="just">
              <a:buFont typeface="Wingdings" panose="05000000000000000000" pitchFamily="2" charset="2"/>
              <a:buNone/>
            </a:pPr>
            <a:r>
              <a:rPr lang="en-IN" sz="1000" dirty="0"/>
              <a:t>As an Analyst in the product team, I was responsible for data analysis, research, pseudo-credit underwriting and managing products. The primary objective of the product team was to maintain and remodel the master lending policy (used to define the credit policy of a Financial Institution). The policy was updated based on research of various segments and by analysing internal borrower data (&amp; data from credit bureaus). Additionally, creating and managing debt products for niche sector clients in the form of business correspondent arrangements were tasks undertaken by me as a part of the product team.</a:t>
            </a:r>
          </a:p>
        </p:txBody>
      </p:sp>
      <p:sp>
        <p:nvSpPr>
          <p:cNvPr id="38" name="Content Placeholder 1">
            <a:extLst>
              <a:ext uri="{FF2B5EF4-FFF2-40B4-BE49-F238E27FC236}">
                <a16:creationId xmlns:a16="http://schemas.microsoft.com/office/drawing/2014/main" id="{1B393DC1-91DD-4563-AAFC-60E0D8E99197}"/>
              </a:ext>
            </a:extLst>
          </p:cNvPr>
          <p:cNvSpPr txBox="1">
            <a:spLocks/>
          </p:cNvSpPr>
          <p:nvPr/>
        </p:nvSpPr>
        <p:spPr>
          <a:xfrm>
            <a:off x="1215188" y="4678803"/>
            <a:ext cx="8097412" cy="858416"/>
          </a:xfrm>
          <a:prstGeom prst="rect">
            <a:avLst/>
          </a:prstGeom>
        </p:spPr>
        <p:txBody>
          <a:bodyPr vert="horz" lIns="91440" tIns="45720" rIns="91440" bIns="45720" rtlCol="0">
            <a:normAutofit/>
          </a:bodyPr>
          <a:lstStyle>
            <a:lvl1pPr marL="222885" indent="-222885" algn="l" defTabSz="914400" rtl="0" eaLnBrk="1" latinLnBrk="0" hangingPunct="1">
              <a:lnSpc>
                <a:spcPct val="90000"/>
              </a:lnSpc>
              <a:spcBef>
                <a:spcPts val="1000"/>
              </a:spcBef>
              <a:buFont typeface="Wingdings" panose="05000000000000000000" pitchFamily="2" charset="2"/>
              <a:buChar char="§"/>
              <a:defRPr sz="1365" kern="1200">
                <a:solidFill>
                  <a:schemeClr val="tx1"/>
                </a:solidFill>
                <a:latin typeface="+mn-lt"/>
                <a:ea typeface="+mn-ea"/>
                <a:cs typeface="+mn-cs"/>
              </a:defRPr>
            </a:lvl1pPr>
            <a:lvl2pPr marL="669290" indent="-222885" algn="l" defTabSz="914400" rtl="0" eaLnBrk="1" latinLnBrk="0" hangingPunct="1">
              <a:lnSpc>
                <a:spcPct val="90000"/>
              </a:lnSpc>
              <a:spcBef>
                <a:spcPts val="500"/>
              </a:spcBef>
              <a:buFont typeface="Calibri" panose="020F0502020204030204" pitchFamily="34" charset="0"/>
              <a:buChar char="—"/>
              <a:defRPr sz="1170" kern="1200">
                <a:solidFill>
                  <a:schemeClr val="tx1"/>
                </a:solidFill>
                <a:latin typeface="+mn-lt"/>
                <a:ea typeface="+mn-ea"/>
                <a:cs typeface="+mn-cs"/>
              </a:defRPr>
            </a:lvl2pPr>
            <a:lvl3pPr marL="1115695" indent="-222885" algn="l" defTabSz="914400" rtl="0" eaLnBrk="1" latinLnBrk="0" hangingPunct="1">
              <a:lnSpc>
                <a:spcPct val="90000"/>
              </a:lnSpc>
              <a:spcBef>
                <a:spcPts val="500"/>
              </a:spcBef>
              <a:buFont typeface="Courier New" panose="02070309020205020404" pitchFamily="49" charset="0"/>
              <a:buChar char="o"/>
              <a:defRPr sz="1075"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sz="1200" b="1" dirty="0"/>
              <a:t>DUN &amp; BRADSTREET </a:t>
            </a:r>
            <a:r>
              <a:rPr lang="en-IN" sz="1200" dirty="0"/>
              <a:t>(May 2018 –  Sep 2018)</a:t>
            </a:r>
          </a:p>
          <a:p>
            <a:pPr marL="0" indent="0" algn="just">
              <a:buFont typeface="Wingdings" panose="05000000000000000000" pitchFamily="2" charset="2"/>
              <a:buNone/>
            </a:pPr>
            <a:r>
              <a:rPr lang="en-IN" sz="1000" dirty="0"/>
              <a:t>My project at the D&amp;B, Project Appraisal Services was to ascertain risk related to different projects (green field &amp; expansion). The assessment is done by calculating financial risk (using financial models) and evaluating projects based on market research and technical analysis. I assisted team members in the making of such Techno- economic viability reports.</a:t>
            </a:r>
          </a:p>
        </p:txBody>
      </p:sp>
      <p:sp>
        <p:nvSpPr>
          <p:cNvPr id="39" name="Content Placeholder 1">
            <a:extLst>
              <a:ext uri="{FF2B5EF4-FFF2-40B4-BE49-F238E27FC236}">
                <a16:creationId xmlns:a16="http://schemas.microsoft.com/office/drawing/2014/main" id="{D45B3D3C-8AE2-4567-9712-EFF259041992}"/>
              </a:ext>
            </a:extLst>
          </p:cNvPr>
          <p:cNvSpPr txBox="1">
            <a:spLocks/>
          </p:cNvSpPr>
          <p:nvPr/>
        </p:nvSpPr>
        <p:spPr>
          <a:xfrm>
            <a:off x="1223734" y="5648317"/>
            <a:ext cx="8097412" cy="700969"/>
          </a:xfrm>
          <a:prstGeom prst="rect">
            <a:avLst/>
          </a:prstGeom>
        </p:spPr>
        <p:txBody>
          <a:bodyPr vert="horz" lIns="91440" tIns="45720" rIns="91440" bIns="45720" rtlCol="0">
            <a:normAutofit/>
          </a:bodyPr>
          <a:lstStyle>
            <a:lvl1pPr marL="222885" indent="-222885" algn="l" defTabSz="914400" rtl="0" eaLnBrk="1" latinLnBrk="0" hangingPunct="1">
              <a:lnSpc>
                <a:spcPct val="90000"/>
              </a:lnSpc>
              <a:spcBef>
                <a:spcPts val="1000"/>
              </a:spcBef>
              <a:buFont typeface="Wingdings" panose="05000000000000000000" pitchFamily="2" charset="2"/>
              <a:buChar char="§"/>
              <a:defRPr sz="1365" kern="1200">
                <a:solidFill>
                  <a:schemeClr val="tx1"/>
                </a:solidFill>
                <a:latin typeface="+mn-lt"/>
                <a:ea typeface="+mn-ea"/>
                <a:cs typeface="+mn-cs"/>
              </a:defRPr>
            </a:lvl1pPr>
            <a:lvl2pPr marL="669290" indent="-222885" algn="l" defTabSz="914400" rtl="0" eaLnBrk="1" latinLnBrk="0" hangingPunct="1">
              <a:lnSpc>
                <a:spcPct val="90000"/>
              </a:lnSpc>
              <a:spcBef>
                <a:spcPts val="500"/>
              </a:spcBef>
              <a:buFont typeface="Calibri" panose="020F0502020204030204" pitchFamily="34" charset="0"/>
              <a:buChar char="—"/>
              <a:defRPr sz="1170" kern="1200">
                <a:solidFill>
                  <a:schemeClr val="tx1"/>
                </a:solidFill>
                <a:latin typeface="+mn-lt"/>
                <a:ea typeface="+mn-ea"/>
                <a:cs typeface="+mn-cs"/>
              </a:defRPr>
            </a:lvl2pPr>
            <a:lvl3pPr marL="1115695" indent="-222885" algn="l" defTabSz="914400" rtl="0" eaLnBrk="1" latinLnBrk="0" hangingPunct="1">
              <a:lnSpc>
                <a:spcPct val="90000"/>
              </a:lnSpc>
              <a:spcBef>
                <a:spcPts val="500"/>
              </a:spcBef>
              <a:buFont typeface="Courier New" panose="02070309020205020404" pitchFamily="49" charset="0"/>
              <a:buChar char="o"/>
              <a:defRPr sz="1075"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2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sz="1200" b="1" dirty="0"/>
              <a:t>RELIANCE JIO </a:t>
            </a:r>
            <a:r>
              <a:rPr lang="en-IN" sz="1200" dirty="0"/>
              <a:t>(May 2017 – July 2017)</a:t>
            </a:r>
          </a:p>
          <a:p>
            <a:pPr marL="0" indent="0" algn="just">
              <a:buFont typeface="Wingdings" panose="05000000000000000000" pitchFamily="2" charset="2"/>
              <a:buNone/>
            </a:pPr>
            <a:r>
              <a:rPr lang="en-IN" sz="1000" dirty="0"/>
              <a:t>The main aim of the project was to analyse various Optical networks to assist in the commissioning of new optical-fibre routes and to decommission leased lines. The data for optical networks was analysed by obtaining logical inventory details using GI systems.</a:t>
            </a:r>
          </a:p>
        </p:txBody>
      </p:sp>
      <p:sp>
        <p:nvSpPr>
          <p:cNvPr id="40" name="TextBox 39">
            <a:extLst>
              <a:ext uri="{FF2B5EF4-FFF2-40B4-BE49-F238E27FC236}">
                <a16:creationId xmlns:a16="http://schemas.microsoft.com/office/drawing/2014/main" id="{E783CE69-5B0E-4DBF-8D51-123EBDDFD0AB}"/>
              </a:ext>
            </a:extLst>
          </p:cNvPr>
          <p:cNvSpPr txBox="1"/>
          <p:nvPr/>
        </p:nvSpPr>
        <p:spPr>
          <a:xfrm>
            <a:off x="1298074" y="1350201"/>
            <a:ext cx="7309852" cy="307777"/>
          </a:xfrm>
          <a:prstGeom prst="rect">
            <a:avLst/>
          </a:prstGeom>
          <a:noFill/>
        </p:spPr>
        <p:txBody>
          <a:bodyPr wrap="square" rtlCol="0">
            <a:spAutoFit/>
          </a:bodyPr>
          <a:lstStyle/>
          <a:p>
            <a:r>
              <a:rPr lang="en-IN" sz="1400" b="1" dirty="0"/>
              <a:t>Chicago, Illinois - 60607 • </a:t>
            </a:r>
            <a:r>
              <a:rPr lang="en-IN" sz="1400" b="1" dirty="0">
                <a:hlinkClick r:id="rId8"/>
              </a:rPr>
              <a:t>abalkr2@uic.edu </a:t>
            </a:r>
            <a:r>
              <a:rPr lang="en-IN" sz="1400" b="1" dirty="0"/>
              <a:t>• (312) 900 5619 • </a:t>
            </a:r>
            <a:r>
              <a:rPr lang="en-IN" sz="1400" b="1" dirty="0">
                <a:hlinkClick r:id="rId9"/>
              </a:rPr>
              <a:t>LinkedIn</a:t>
            </a:r>
            <a:r>
              <a:rPr lang="en-IN" sz="1400" b="1" dirty="0"/>
              <a:t> • </a:t>
            </a:r>
            <a:r>
              <a:rPr lang="en-IN" sz="1400" b="1" dirty="0">
                <a:hlinkClick r:id="rId10"/>
              </a:rPr>
              <a:t>Tableau</a:t>
            </a:r>
            <a:r>
              <a:rPr lang="en-IN" sz="1400" b="1" dirty="0"/>
              <a:t> • </a:t>
            </a:r>
            <a:r>
              <a:rPr lang="en-IN" sz="1400" b="1" dirty="0">
                <a:hlinkClick r:id="rId11"/>
              </a:rPr>
              <a:t>GitHub</a:t>
            </a:r>
            <a:r>
              <a:rPr lang="en-IN" sz="1400" b="1" dirty="0"/>
              <a:t> </a:t>
            </a:r>
          </a:p>
        </p:txBody>
      </p:sp>
    </p:spTree>
    <p:extLst>
      <p:ext uri="{BB962C8B-B14F-4D97-AF65-F5344CB8AC3E}">
        <p14:creationId xmlns:p14="http://schemas.microsoft.com/office/powerpoint/2010/main" val="80561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C618E-65F7-4AC6-8D84-51FED75DD6AE}"/>
              </a:ext>
            </a:extLst>
          </p:cNvPr>
          <p:cNvSpPr>
            <a:spLocks noGrp="1"/>
          </p:cNvSpPr>
          <p:nvPr>
            <p:ph idx="1"/>
          </p:nvPr>
        </p:nvSpPr>
        <p:spPr>
          <a:xfrm>
            <a:off x="217015" y="1110952"/>
            <a:ext cx="9472896" cy="5144567"/>
          </a:xfrm>
        </p:spPr>
        <p:txBody>
          <a:bodyPr>
            <a:normAutofit/>
          </a:bodyPr>
          <a:lstStyle/>
          <a:p>
            <a:pPr marL="0" indent="0" algn="just">
              <a:lnSpc>
                <a:spcPct val="200000"/>
              </a:lnSpc>
              <a:buNone/>
            </a:pPr>
            <a:r>
              <a:rPr lang="en-IN" sz="1400" b="1" dirty="0"/>
              <a:t>This presentation is divided into three sections based on the case. These sections are - </a:t>
            </a:r>
          </a:p>
          <a:p>
            <a:pPr marL="342900" indent="-342900" algn="just">
              <a:lnSpc>
                <a:spcPct val="200000"/>
              </a:lnSpc>
              <a:buFont typeface="+mj-lt"/>
              <a:buAutoNum type="arabicPeriod"/>
            </a:pPr>
            <a:r>
              <a:rPr lang="en-IN" sz="1400" b="1" dirty="0"/>
              <a:t>Understanding Product &amp; Customer - </a:t>
            </a:r>
            <a:r>
              <a:rPr lang="en-IN" sz="1400" dirty="0"/>
              <a:t>In this section, I have briefly explained the working of credit scores and then answered the questions from the case in slides 6 &amp; 7.</a:t>
            </a:r>
          </a:p>
          <a:p>
            <a:pPr marL="342900" indent="-342900" algn="just">
              <a:lnSpc>
                <a:spcPct val="200000"/>
              </a:lnSpc>
              <a:buFont typeface="+mj-lt"/>
              <a:buAutoNum type="arabicPeriod"/>
            </a:pPr>
            <a:r>
              <a:rPr lang="en-IN" sz="1400" b="1" dirty="0"/>
              <a:t>Credit Risk </a:t>
            </a:r>
            <a:r>
              <a:rPr lang="en-IN" sz="1400" dirty="0"/>
              <a:t>- In this section, I have used data science concepts to answer the questions. I have used python as the programming language and Google- Colab as the notebook editor. I have also attached the Code &amp; the Jupyter notebook output for your reference.</a:t>
            </a:r>
          </a:p>
          <a:p>
            <a:pPr marL="0" indent="0" algn="just">
              <a:lnSpc>
                <a:spcPct val="200000"/>
              </a:lnSpc>
              <a:buNone/>
            </a:pPr>
            <a:r>
              <a:rPr lang="en-IN" sz="1400" dirty="0"/>
              <a:t> </a:t>
            </a:r>
          </a:p>
          <a:p>
            <a:pPr marL="0" indent="0" algn="just">
              <a:lnSpc>
                <a:spcPct val="200000"/>
              </a:lnSpc>
              <a:buNone/>
            </a:pPr>
            <a:endParaRPr lang="en-IN" sz="1400" dirty="0"/>
          </a:p>
          <a:p>
            <a:pPr marL="342900" indent="-342900" algn="just">
              <a:lnSpc>
                <a:spcPct val="200000"/>
              </a:lnSpc>
              <a:buFont typeface="+mj-lt"/>
              <a:buAutoNum type="arabicPeriod" startAt="3"/>
            </a:pPr>
            <a:r>
              <a:rPr lang="en-IN" sz="1400" b="1" dirty="0"/>
              <a:t>Business Model </a:t>
            </a:r>
            <a:r>
              <a:rPr lang="en-IN" sz="1400" dirty="0"/>
              <a:t>– This section explains the business model &amp; factors that impact profitability. </a:t>
            </a:r>
          </a:p>
        </p:txBody>
      </p:sp>
      <p:sp>
        <p:nvSpPr>
          <p:cNvPr id="3" name="Title 2">
            <a:extLst>
              <a:ext uri="{FF2B5EF4-FFF2-40B4-BE49-F238E27FC236}">
                <a16:creationId xmlns:a16="http://schemas.microsoft.com/office/drawing/2014/main" id="{54D88124-7AF1-41FA-93B1-3966C3285ED6}"/>
              </a:ext>
            </a:extLst>
          </p:cNvPr>
          <p:cNvSpPr>
            <a:spLocks noGrp="1"/>
          </p:cNvSpPr>
          <p:nvPr>
            <p:ph type="title"/>
          </p:nvPr>
        </p:nvSpPr>
        <p:spPr>
          <a:xfrm>
            <a:off x="217015" y="335660"/>
            <a:ext cx="9515432" cy="400713"/>
          </a:xfrm>
        </p:spPr>
        <p:txBody>
          <a:bodyPr/>
          <a:lstStyle/>
          <a:p>
            <a:r>
              <a:rPr lang="en-IN" dirty="0">
                <a:solidFill>
                  <a:schemeClr val="tx1"/>
                </a:solidFill>
              </a:rPr>
              <a:t>Outline</a:t>
            </a:r>
          </a:p>
        </p:txBody>
      </p:sp>
      <p:sp>
        <p:nvSpPr>
          <p:cNvPr id="5" name="Slide Number Placeholder 3">
            <a:extLst>
              <a:ext uri="{FF2B5EF4-FFF2-40B4-BE49-F238E27FC236}">
                <a16:creationId xmlns:a16="http://schemas.microsoft.com/office/drawing/2014/main" id="{D2695392-CBDD-427F-AC16-77AA0556AA0A}"/>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3</a:t>
            </a:fld>
            <a:endParaRPr lang="en-GB" dirty="0">
              <a:solidFill>
                <a:prstClr val="black">
                  <a:tint val="75000"/>
                </a:prstClr>
              </a:solidFill>
            </a:endParaRPr>
          </a:p>
        </p:txBody>
      </p:sp>
      <p:graphicFrame>
        <p:nvGraphicFramePr>
          <p:cNvPr id="9" name="Object 8">
            <a:extLst>
              <a:ext uri="{FF2B5EF4-FFF2-40B4-BE49-F238E27FC236}">
                <a16:creationId xmlns:a16="http://schemas.microsoft.com/office/drawing/2014/main" id="{87907DC4-082B-4D13-BFB7-F87F9772AC13}"/>
              </a:ext>
            </a:extLst>
          </p:cNvPr>
          <p:cNvGraphicFramePr>
            <a:graphicFrameLocks noChangeAspect="1"/>
          </p:cNvGraphicFramePr>
          <p:nvPr>
            <p:extLst>
              <p:ext uri="{D42A27DB-BD31-4B8C-83A1-F6EECF244321}">
                <p14:modId xmlns:p14="http://schemas.microsoft.com/office/powerpoint/2010/main" val="2839554566"/>
              </p:ext>
            </p:extLst>
          </p:nvPr>
        </p:nvGraphicFramePr>
        <p:xfrm>
          <a:off x="3419037" y="4385092"/>
          <a:ext cx="914400" cy="771525"/>
        </p:xfrm>
        <a:graphic>
          <a:graphicData uri="http://schemas.openxmlformats.org/presentationml/2006/ole">
            <mc:AlternateContent xmlns:mc="http://schemas.openxmlformats.org/markup-compatibility/2006">
              <mc:Choice xmlns:v="urn:schemas-microsoft-com:vml" Requires="v">
                <p:oleObj spid="_x0000_s4133"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3419037" y="4385092"/>
                        <a:ext cx="914400" cy="771525"/>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F7045325-70F6-428B-A64E-8637F3916DFA}"/>
              </a:ext>
            </a:extLst>
          </p:cNvPr>
          <p:cNvSpPr txBox="1"/>
          <p:nvPr/>
        </p:nvSpPr>
        <p:spPr>
          <a:xfrm>
            <a:off x="2949736" y="4402183"/>
            <a:ext cx="752030" cy="307777"/>
          </a:xfrm>
          <a:prstGeom prst="rect">
            <a:avLst/>
          </a:prstGeom>
          <a:noFill/>
        </p:spPr>
        <p:txBody>
          <a:bodyPr wrap="square" rtlCol="0">
            <a:spAutoFit/>
          </a:bodyPr>
          <a:lstStyle/>
          <a:p>
            <a:r>
              <a:rPr lang="en-IN" sz="1400" dirty="0"/>
              <a:t>Code - </a:t>
            </a:r>
          </a:p>
        </p:txBody>
      </p:sp>
      <p:sp>
        <p:nvSpPr>
          <p:cNvPr id="11" name="TextBox 10">
            <a:extLst>
              <a:ext uri="{FF2B5EF4-FFF2-40B4-BE49-F238E27FC236}">
                <a16:creationId xmlns:a16="http://schemas.microsoft.com/office/drawing/2014/main" id="{7FC9AA1C-29B1-47BE-B972-4225A1D4D335}"/>
              </a:ext>
            </a:extLst>
          </p:cNvPr>
          <p:cNvSpPr txBox="1"/>
          <p:nvPr/>
        </p:nvSpPr>
        <p:spPr>
          <a:xfrm>
            <a:off x="4645358" y="4385092"/>
            <a:ext cx="1188769" cy="307777"/>
          </a:xfrm>
          <a:prstGeom prst="rect">
            <a:avLst/>
          </a:prstGeom>
          <a:noFill/>
        </p:spPr>
        <p:txBody>
          <a:bodyPr wrap="square" rtlCol="0">
            <a:spAutoFit/>
          </a:bodyPr>
          <a:lstStyle/>
          <a:p>
            <a:r>
              <a:rPr lang="en-IN" sz="1400" dirty="0"/>
              <a:t>PDF Output - </a:t>
            </a:r>
          </a:p>
        </p:txBody>
      </p:sp>
      <p:graphicFrame>
        <p:nvGraphicFramePr>
          <p:cNvPr id="12" name="Object 11">
            <a:extLst>
              <a:ext uri="{FF2B5EF4-FFF2-40B4-BE49-F238E27FC236}">
                <a16:creationId xmlns:a16="http://schemas.microsoft.com/office/drawing/2014/main" id="{0716E2FB-8C4A-4576-BB13-0A7335B911BE}"/>
              </a:ext>
            </a:extLst>
          </p:cNvPr>
          <p:cNvGraphicFramePr>
            <a:graphicFrameLocks noChangeAspect="1"/>
          </p:cNvGraphicFramePr>
          <p:nvPr>
            <p:extLst>
              <p:ext uri="{D42A27DB-BD31-4B8C-83A1-F6EECF244321}">
                <p14:modId xmlns:p14="http://schemas.microsoft.com/office/powerpoint/2010/main" val="3324437259"/>
              </p:ext>
            </p:extLst>
          </p:nvPr>
        </p:nvGraphicFramePr>
        <p:xfrm>
          <a:off x="5551405" y="4366905"/>
          <a:ext cx="914400" cy="771525"/>
        </p:xfrm>
        <a:graphic>
          <a:graphicData uri="http://schemas.openxmlformats.org/presentationml/2006/ole">
            <mc:AlternateContent xmlns:mc="http://schemas.openxmlformats.org/markup-compatibility/2006">
              <mc:Choice xmlns:v="urn:schemas-microsoft-com:vml" Requires="v">
                <p:oleObj spid="_x0000_s4134" name="Acrobat Document" showAsIcon="1" r:id="rId5" imgW="914400" imgH="771764" progId="AcroExch.Document.DC">
                  <p:embed/>
                </p:oleObj>
              </mc:Choice>
              <mc:Fallback>
                <p:oleObj name="Acrobat Document" showAsIcon="1" r:id="rId5" imgW="914400" imgH="771764" progId="AcroExch.Document.DC">
                  <p:embed/>
                  <p:pic>
                    <p:nvPicPr>
                      <p:cNvPr id="0" name=""/>
                      <p:cNvPicPr/>
                      <p:nvPr/>
                    </p:nvPicPr>
                    <p:blipFill>
                      <a:blip r:embed="rId6"/>
                      <a:stretch>
                        <a:fillRect/>
                      </a:stretch>
                    </p:blipFill>
                    <p:spPr>
                      <a:xfrm>
                        <a:off x="5551405" y="4366905"/>
                        <a:ext cx="914400" cy="771525"/>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B5CB2182-5FAC-486D-B726-859254379646}"/>
              </a:ext>
            </a:extLst>
          </p:cNvPr>
          <p:cNvSpPr txBox="1"/>
          <p:nvPr/>
        </p:nvSpPr>
        <p:spPr>
          <a:xfrm>
            <a:off x="3522850" y="3941476"/>
            <a:ext cx="2267837" cy="307777"/>
          </a:xfrm>
          <a:prstGeom prst="rect">
            <a:avLst/>
          </a:prstGeom>
          <a:noFill/>
        </p:spPr>
        <p:txBody>
          <a:bodyPr wrap="square" rtlCol="0">
            <a:spAutoFit/>
          </a:bodyPr>
          <a:lstStyle/>
          <a:p>
            <a:r>
              <a:rPr lang="en-IN" sz="1400" i="1" dirty="0">
                <a:solidFill>
                  <a:schemeClr val="bg2">
                    <a:lumMod val="75000"/>
                  </a:schemeClr>
                </a:solidFill>
              </a:rPr>
              <a:t>Double Click to Open &amp; View</a:t>
            </a:r>
          </a:p>
        </p:txBody>
      </p:sp>
    </p:spTree>
    <p:extLst>
      <p:ext uri="{BB962C8B-B14F-4D97-AF65-F5344CB8AC3E}">
        <p14:creationId xmlns:p14="http://schemas.microsoft.com/office/powerpoint/2010/main" val="170510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CA7C-6315-4DD1-ABEA-515256790286}"/>
              </a:ext>
            </a:extLst>
          </p:cNvPr>
          <p:cNvSpPr>
            <a:spLocks noGrp="1"/>
          </p:cNvSpPr>
          <p:nvPr>
            <p:ph type="title"/>
          </p:nvPr>
        </p:nvSpPr>
        <p:spPr/>
        <p:txBody>
          <a:bodyPr/>
          <a:lstStyle/>
          <a:p>
            <a:r>
              <a:rPr lang="en-IN" i="1" dirty="0">
                <a:solidFill>
                  <a:schemeClr val="tx1"/>
                </a:solidFill>
              </a:rPr>
              <a:t>Understanding Product and Customer</a:t>
            </a:r>
          </a:p>
        </p:txBody>
      </p:sp>
      <p:sp>
        <p:nvSpPr>
          <p:cNvPr id="3" name="Slide Number Placeholder 2">
            <a:extLst>
              <a:ext uri="{FF2B5EF4-FFF2-40B4-BE49-F238E27FC236}">
                <a16:creationId xmlns:a16="http://schemas.microsoft.com/office/drawing/2014/main" id="{33CB7B58-8A7E-4185-BE69-AA6FFB7CF80B}"/>
              </a:ext>
            </a:extLst>
          </p:cNvPr>
          <p:cNvSpPr>
            <a:spLocks noGrp="1"/>
          </p:cNvSpPr>
          <p:nvPr>
            <p:ph type="sldNum" sz="quarter" idx="12"/>
          </p:nvPr>
        </p:nvSpPr>
        <p:spPr/>
        <p:txBody>
          <a:bodyPr/>
          <a:lstStyle/>
          <a:p>
            <a:fld id="{ED2E421F-2FCD-4E31-AAD9-88B9D086B559}" type="slidenum">
              <a:rPr lang="en-GB" smtClean="0"/>
              <a:t>4</a:t>
            </a:fld>
            <a:endParaRPr lang="en-GB" dirty="0"/>
          </a:p>
        </p:txBody>
      </p:sp>
      <p:sp>
        <p:nvSpPr>
          <p:cNvPr id="5" name="Text Placeholder 4">
            <a:extLst>
              <a:ext uri="{FF2B5EF4-FFF2-40B4-BE49-F238E27FC236}">
                <a16:creationId xmlns:a16="http://schemas.microsoft.com/office/drawing/2014/main" id="{28E35EC4-0FED-400F-AC98-46FA16C95C97}"/>
              </a:ext>
            </a:extLst>
          </p:cNvPr>
          <p:cNvSpPr>
            <a:spLocks noGrp="1"/>
          </p:cNvSpPr>
          <p:nvPr>
            <p:ph type="body" sz="quarter" idx="14"/>
          </p:nvPr>
        </p:nvSpPr>
        <p:spPr/>
        <p:txBody>
          <a:bodyPr/>
          <a:lstStyle/>
          <a:p>
            <a:r>
              <a:rPr lang="en-IN" dirty="0"/>
              <a:t>1</a:t>
            </a:r>
          </a:p>
        </p:txBody>
      </p:sp>
      <p:sp>
        <p:nvSpPr>
          <p:cNvPr id="6" name="Content Placeholder 3">
            <a:extLst>
              <a:ext uri="{FF2B5EF4-FFF2-40B4-BE49-F238E27FC236}">
                <a16:creationId xmlns:a16="http://schemas.microsoft.com/office/drawing/2014/main" id="{7A7D3AD3-BC82-4CBE-BA33-873AB30A54B1}"/>
              </a:ext>
            </a:extLst>
          </p:cNvPr>
          <p:cNvSpPr>
            <a:spLocks noGrp="1"/>
          </p:cNvSpPr>
          <p:nvPr>
            <p:ph sz="quarter" idx="13"/>
          </p:nvPr>
        </p:nvSpPr>
        <p:spPr>
          <a:xfrm>
            <a:off x="1067761" y="3408648"/>
            <a:ext cx="8389750" cy="1043711"/>
          </a:xfrm>
        </p:spPr>
        <p:txBody>
          <a:bodyPr/>
          <a:lstStyle/>
          <a:p>
            <a:pPr algn="just"/>
            <a:r>
              <a:rPr lang="en-IN" dirty="0"/>
              <a:t>Happy Money’s personal loan product Payoff is an unsecured instalment loan designed to help people refinance their credit card debt. People who use Payoff loans to pay down their credit card debt usually gain significant interest savings and see their FICO score increase by ~30 points.</a:t>
            </a:r>
          </a:p>
        </p:txBody>
      </p:sp>
    </p:spTree>
    <p:extLst>
      <p:ext uri="{BB962C8B-B14F-4D97-AF65-F5344CB8AC3E}">
        <p14:creationId xmlns:p14="http://schemas.microsoft.com/office/powerpoint/2010/main" val="372722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C618E-65F7-4AC6-8D84-51FED75DD6AE}"/>
              </a:ext>
            </a:extLst>
          </p:cNvPr>
          <p:cNvSpPr>
            <a:spLocks noGrp="1"/>
          </p:cNvSpPr>
          <p:nvPr>
            <p:ph idx="1"/>
          </p:nvPr>
        </p:nvSpPr>
        <p:spPr>
          <a:xfrm>
            <a:off x="217015" y="1110952"/>
            <a:ext cx="9472896" cy="5144567"/>
          </a:xfrm>
        </p:spPr>
        <p:txBody>
          <a:bodyPr>
            <a:normAutofit fontScale="92500" lnSpcReduction="20000"/>
          </a:bodyPr>
          <a:lstStyle/>
          <a:p>
            <a:pPr marL="0" indent="0">
              <a:lnSpc>
                <a:spcPct val="110000"/>
              </a:lnSpc>
              <a:buNone/>
            </a:pPr>
            <a:r>
              <a:rPr lang="en-IN" sz="1400" b="1" dirty="0"/>
              <a:t>Let us first understand, How credit scores are calculated -</a:t>
            </a:r>
          </a:p>
          <a:p>
            <a:pPr algn="just">
              <a:lnSpc>
                <a:spcPct val="110000"/>
              </a:lnSpc>
            </a:pPr>
            <a:r>
              <a:rPr lang="en-IN" sz="1400" dirty="0"/>
              <a:t>Credit bureau companies collect information from Banks, Financial institutions, Credit card companies etc. regarding their customer’s repayments.</a:t>
            </a:r>
          </a:p>
          <a:p>
            <a:pPr algn="just">
              <a:lnSpc>
                <a:spcPct val="110000"/>
              </a:lnSpc>
            </a:pPr>
            <a:r>
              <a:rPr lang="en-IN" sz="1400" dirty="0"/>
              <a:t>The data includes various factors like number of loan obligations, credit utilization, past performance, delinquencies etc. </a:t>
            </a:r>
          </a:p>
          <a:p>
            <a:pPr algn="just">
              <a:lnSpc>
                <a:spcPct val="110000"/>
              </a:lnSpc>
            </a:pPr>
            <a:r>
              <a:rPr lang="en-IN" sz="1400" dirty="0"/>
              <a:t>This data is filtered, cleaned &amp; labelled. </a:t>
            </a:r>
          </a:p>
          <a:p>
            <a:pPr algn="just">
              <a:lnSpc>
                <a:spcPct val="110000"/>
              </a:lnSpc>
            </a:pPr>
            <a:r>
              <a:rPr lang="en-IN" sz="1400" dirty="0"/>
              <a:t>Next, this pre-processed data is passed through a statistical model (machine learning system). The model goes through all the data and creates a function to assign a score for an applicant. (Typically, a Random Forest or Gradient Boosted model is used for this statistical computation).</a:t>
            </a:r>
          </a:p>
          <a:p>
            <a:pPr algn="just">
              <a:lnSpc>
                <a:spcPct val="110000"/>
              </a:lnSpc>
            </a:pPr>
            <a:endParaRPr lang="en-IN" sz="1400" dirty="0"/>
          </a:p>
          <a:p>
            <a:pPr algn="just">
              <a:lnSpc>
                <a:spcPct val="110000"/>
              </a:lnSpc>
            </a:pPr>
            <a:endParaRPr lang="en-IN" sz="1400" dirty="0"/>
          </a:p>
          <a:p>
            <a:pPr marL="0" indent="0" algn="just">
              <a:lnSpc>
                <a:spcPct val="110000"/>
              </a:lnSpc>
              <a:buNone/>
            </a:pPr>
            <a:endParaRPr lang="en-IN" sz="1400" dirty="0"/>
          </a:p>
          <a:p>
            <a:pPr algn="just">
              <a:lnSpc>
                <a:spcPct val="110000"/>
              </a:lnSpc>
            </a:pPr>
            <a:endParaRPr lang="en-IN" sz="1400" dirty="0"/>
          </a:p>
          <a:p>
            <a:pPr algn="just">
              <a:lnSpc>
                <a:spcPct val="110000"/>
              </a:lnSpc>
            </a:pPr>
            <a:r>
              <a:rPr lang="en-IN" sz="1400" dirty="0"/>
              <a:t>Therefore, when a customer applies for a loan, the applicant’s credit score is obtained based on their credit history using the function</a:t>
            </a:r>
          </a:p>
          <a:p>
            <a:pPr algn="just">
              <a:lnSpc>
                <a:spcPct val="110000"/>
              </a:lnSpc>
            </a:pPr>
            <a:r>
              <a:rPr lang="en-IN" sz="1400" dirty="0"/>
              <a:t>From a lender’s perspective, an ideal borrower is an applicant that has </a:t>
            </a:r>
          </a:p>
          <a:p>
            <a:pPr lvl="1" algn="just">
              <a:lnSpc>
                <a:spcPct val="110000"/>
              </a:lnSpc>
            </a:pPr>
            <a:r>
              <a:rPr lang="en-IN" sz="1205" dirty="0"/>
              <a:t>never defaulted on a payment</a:t>
            </a:r>
          </a:p>
          <a:p>
            <a:pPr lvl="1" algn="just">
              <a:lnSpc>
                <a:spcPct val="110000"/>
              </a:lnSpc>
            </a:pPr>
            <a:r>
              <a:rPr lang="en-IN" sz="1205" dirty="0"/>
              <a:t>not taken more credit than they can repay</a:t>
            </a:r>
          </a:p>
          <a:p>
            <a:pPr lvl="1" algn="just">
              <a:lnSpc>
                <a:spcPct val="110000"/>
              </a:lnSpc>
            </a:pPr>
            <a:r>
              <a:rPr lang="en-IN" sz="1205" dirty="0"/>
              <a:t>not been desperate for credit (fewer enquiries)</a:t>
            </a:r>
          </a:p>
          <a:p>
            <a:pPr lvl="1" algn="just">
              <a:lnSpc>
                <a:spcPct val="110000"/>
              </a:lnSpc>
            </a:pPr>
            <a:r>
              <a:rPr lang="en-IN" sz="1205" dirty="0"/>
              <a:t>not utilized their entire credit limit</a:t>
            </a:r>
          </a:p>
          <a:p>
            <a:pPr algn="just">
              <a:lnSpc>
                <a:spcPct val="110000"/>
              </a:lnSpc>
            </a:pPr>
            <a:r>
              <a:rPr lang="en-IN" sz="1400" dirty="0"/>
              <a:t>As a borrower approaches this ideal profile, they are rewarded with an increase in credit score. (&amp; vice versa)</a:t>
            </a:r>
          </a:p>
        </p:txBody>
      </p:sp>
      <p:sp>
        <p:nvSpPr>
          <p:cNvPr id="3" name="Title 2">
            <a:extLst>
              <a:ext uri="{FF2B5EF4-FFF2-40B4-BE49-F238E27FC236}">
                <a16:creationId xmlns:a16="http://schemas.microsoft.com/office/drawing/2014/main" id="{54D88124-7AF1-41FA-93B1-3966C3285ED6}"/>
              </a:ext>
            </a:extLst>
          </p:cNvPr>
          <p:cNvSpPr>
            <a:spLocks noGrp="1"/>
          </p:cNvSpPr>
          <p:nvPr>
            <p:ph type="title"/>
          </p:nvPr>
        </p:nvSpPr>
        <p:spPr>
          <a:xfrm>
            <a:off x="217015" y="252281"/>
            <a:ext cx="9515432" cy="400713"/>
          </a:xfrm>
        </p:spPr>
        <p:txBody>
          <a:bodyPr/>
          <a:lstStyle/>
          <a:p>
            <a:r>
              <a:rPr lang="en-IN" dirty="0"/>
              <a:t>Understanding Product and Customer</a:t>
            </a:r>
          </a:p>
        </p:txBody>
      </p:sp>
      <p:sp>
        <p:nvSpPr>
          <p:cNvPr id="4" name="Content Placeholder 3">
            <a:extLst>
              <a:ext uri="{FF2B5EF4-FFF2-40B4-BE49-F238E27FC236}">
                <a16:creationId xmlns:a16="http://schemas.microsoft.com/office/drawing/2014/main" id="{BD72031F-B3D1-4CD7-A289-5EAEF64FFAC2}"/>
              </a:ext>
            </a:extLst>
          </p:cNvPr>
          <p:cNvSpPr>
            <a:spLocks noGrp="1"/>
          </p:cNvSpPr>
          <p:nvPr>
            <p:ph sz="quarter" idx="13"/>
          </p:nvPr>
        </p:nvSpPr>
        <p:spPr/>
        <p:txBody>
          <a:bodyPr/>
          <a:lstStyle/>
          <a:p>
            <a:r>
              <a:rPr lang="en-IN" dirty="0">
                <a:solidFill>
                  <a:schemeClr val="tx1"/>
                </a:solidFill>
              </a:rPr>
              <a:t>Why do FICO scores increase after customers avail a payoff loan ?</a:t>
            </a:r>
          </a:p>
        </p:txBody>
      </p:sp>
      <p:sp>
        <p:nvSpPr>
          <p:cNvPr id="5" name="Slide Number Placeholder 3">
            <a:extLst>
              <a:ext uri="{FF2B5EF4-FFF2-40B4-BE49-F238E27FC236}">
                <a16:creationId xmlns:a16="http://schemas.microsoft.com/office/drawing/2014/main" id="{D2695392-CBDD-427F-AC16-77AA0556AA0A}"/>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5</a:t>
            </a:fld>
            <a:endParaRPr lang="en-GB" dirty="0">
              <a:solidFill>
                <a:prstClr val="black">
                  <a:tint val="75000"/>
                </a:prstClr>
              </a:solidFill>
            </a:endParaRPr>
          </a:p>
        </p:txBody>
      </p:sp>
      <p:pic>
        <p:nvPicPr>
          <p:cNvPr id="11" name="Picture 10" descr="Shape, square&#10;&#10;Description automatically generated">
            <a:extLst>
              <a:ext uri="{FF2B5EF4-FFF2-40B4-BE49-F238E27FC236}">
                <a16:creationId xmlns:a16="http://schemas.microsoft.com/office/drawing/2014/main" id="{C08FF4B6-39CE-4ECB-B0E8-8F41C3854C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5343" y="3222370"/>
            <a:ext cx="654730" cy="748263"/>
          </a:xfrm>
          <a:prstGeom prst="rect">
            <a:avLst/>
          </a:prstGeom>
        </p:spPr>
      </p:pic>
      <p:pic>
        <p:nvPicPr>
          <p:cNvPr id="12" name="Picture 2" descr="Data Table Svg Png Icon Free Download (#426719) - OnlineWebFonts.COM">
            <a:extLst>
              <a:ext uri="{FF2B5EF4-FFF2-40B4-BE49-F238E27FC236}">
                <a16:creationId xmlns:a16="http://schemas.microsoft.com/office/drawing/2014/main" id="{647C6A88-D50B-4BE7-8B34-D7EDA7D8DB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0570" y="3283612"/>
            <a:ext cx="541368" cy="379168"/>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281BBCF4-F12C-4C6E-8A8C-B6D4BA41C38C}"/>
              </a:ext>
            </a:extLst>
          </p:cNvPr>
          <p:cNvSpPr/>
          <p:nvPr/>
        </p:nvSpPr>
        <p:spPr>
          <a:xfrm>
            <a:off x="2994315" y="3483320"/>
            <a:ext cx="418743" cy="179460"/>
          </a:xfrm>
          <a:prstGeom prst="rightArrow">
            <a:avLst/>
          </a:prstGeom>
          <a:solidFill>
            <a:srgbClr val="F9F4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572A13C-C80C-4511-949C-3CD440B8E046}"/>
              </a:ext>
            </a:extLst>
          </p:cNvPr>
          <p:cNvSpPr txBox="1"/>
          <p:nvPr/>
        </p:nvSpPr>
        <p:spPr>
          <a:xfrm>
            <a:off x="2090570" y="3929280"/>
            <a:ext cx="794761" cy="338554"/>
          </a:xfrm>
          <a:prstGeom prst="rect">
            <a:avLst/>
          </a:prstGeom>
          <a:noFill/>
        </p:spPr>
        <p:txBody>
          <a:bodyPr wrap="square" rtlCol="0">
            <a:spAutoFit/>
          </a:bodyPr>
          <a:lstStyle/>
          <a:p>
            <a:r>
              <a:rPr lang="en-IN" sz="1600" dirty="0"/>
              <a:t>Data</a:t>
            </a:r>
          </a:p>
        </p:txBody>
      </p:sp>
      <p:sp>
        <p:nvSpPr>
          <p:cNvPr id="7" name="Rectangle 6">
            <a:extLst>
              <a:ext uri="{FF2B5EF4-FFF2-40B4-BE49-F238E27FC236}">
                <a16:creationId xmlns:a16="http://schemas.microsoft.com/office/drawing/2014/main" id="{CAC7DDD8-1B9F-4456-A0F2-5C5E7ADFFC5D}"/>
              </a:ext>
            </a:extLst>
          </p:cNvPr>
          <p:cNvSpPr/>
          <p:nvPr/>
        </p:nvSpPr>
        <p:spPr>
          <a:xfrm>
            <a:off x="3674684" y="3222370"/>
            <a:ext cx="1085315" cy="74826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EEBEB1DC-36D8-4C5E-AE84-24BA6DFFDDE6}"/>
              </a:ext>
            </a:extLst>
          </p:cNvPr>
          <p:cNvSpPr/>
          <p:nvPr/>
        </p:nvSpPr>
        <p:spPr>
          <a:xfrm>
            <a:off x="4998969" y="3481709"/>
            <a:ext cx="418743" cy="179460"/>
          </a:xfrm>
          <a:prstGeom prst="rightArrow">
            <a:avLst/>
          </a:prstGeom>
          <a:solidFill>
            <a:srgbClr val="F9F4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B6E8693-BD8A-4B00-88B7-538BD8EB24F3}"/>
              </a:ext>
            </a:extLst>
          </p:cNvPr>
          <p:cNvSpPr/>
          <p:nvPr/>
        </p:nvSpPr>
        <p:spPr>
          <a:xfrm>
            <a:off x="5762484" y="3222370"/>
            <a:ext cx="2099639" cy="7482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descr="Chart, scatter chart&#10;&#10;Description automatically generated">
            <a:extLst>
              <a:ext uri="{FF2B5EF4-FFF2-40B4-BE49-F238E27FC236}">
                <a16:creationId xmlns:a16="http://schemas.microsoft.com/office/drawing/2014/main" id="{B8006595-3B16-4B24-B80A-F968B81FBB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6147" y="3240990"/>
            <a:ext cx="1029163" cy="722228"/>
          </a:xfrm>
          <a:prstGeom prst="rect">
            <a:avLst/>
          </a:prstGeom>
        </p:spPr>
      </p:pic>
      <p:sp>
        <p:nvSpPr>
          <p:cNvPr id="19" name="TextBox 18">
            <a:extLst>
              <a:ext uri="{FF2B5EF4-FFF2-40B4-BE49-F238E27FC236}">
                <a16:creationId xmlns:a16="http://schemas.microsoft.com/office/drawing/2014/main" id="{1EE98BED-44CC-443C-83B2-0150EC0D197A}"/>
              </a:ext>
            </a:extLst>
          </p:cNvPr>
          <p:cNvSpPr txBox="1"/>
          <p:nvPr/>
        </p:nvSpPr>
        <p:spPr>
          <a:xfrm>
            <a:off x="3855901" y="3963218"/>
            <a:ext cx="794761" cy="338554"/>
          </a:xfrm>
          <a:prstGeom prst="rect">
            <a:avLst/>
          </a:prstGeom>
          <a:noFill/>
        </p:spPr>
        <p:txBody>
          <a:bodyPr wrap="square" rtlCol="0">
            <a:spAutoFit/>
          </a:bodyPr>
          <a:lstStyle/>
          <a:p>
            <a:r>
              <a:rPr lang="en-IN" sz="1600" dirty="0"/>
              <a:t>Model</a:t>
            </a:r>
          </a:p>
        </p:txBody>
      </p:sp>
      <p:sp>
        <p:nvSpPr>
          <p:cNvPr id="20" name="TextBox 19">
            <a:extLst>
              <a:ext uri="{FF2B5EF4-FFF2-40B4-BE49-F238E27FC236}">
                <a16:creationId xmlns:a16="http://schemas.microsoft.com/office/drawing/2014/main" id="{FE73B570-2E63-4142-8526-B412BA1EBBCB}"/>
              </a:ext>
            </a:extLst>
          </p:cNvPr>
          <p:cNvSpPr txBox="1"/>
          <p:nvPr/>
        </p:nvSpPr>
        <p:spPr>
          <a:xfrm>
            <a:off x="6375299" y="3929280"/>
            <a:ext cx="1085315" cy="338554"/>
          </a:xfrm>
          <a:prstGeom prst="rect">
            <a:avLst/>
          </a:prstGeom>
          <a:noFill/>
        </p:spPr>
        <p:txBody>
          <a:bodyPr wrap="square" rtlCol="0">
            <a:spAutoFit/>
          </a:bodyPr>
          <a:lstStyle/>
          <a:p>
            <a:r>
              <a:rPr lang="en-IN" sz="1600" dirty="0"/>
              <a:t>Function</a:t>
            </a:r>
          </a:p>
        </p:txBody>
      </p:sp>
      <p:sp>
        <p:nvSpPr>
          <p:cNvPr id="21" name="TextBox 20">
            <a:extLst>
              <a:ext uri="{FF2B5EF4-FFF2-40B4-BE49-F238E27FC236}">
                <a16:creationId xmlns:a16="http://schemas.microsoft.com/office/drawing/2014/main" id="{48EA249F-8F48-4983-9293-275008F20100}"/>
              </a:ext>
            </a:extLst>
          </p:cNvPr>
          <p:cNvSpPr txBox="1"/>
          <p:nvPr/>
        </p:nvSpPr>
        <p:spPr>
          <a:xfrm>
            <a:off x="6544433" y="3252660"/>
            <a:ext cx="1401223" cy="646331"/>
          </a:xfrm>
          <a:prstGeom prst="rect">
            <a:avLst/>
          </a:prstGeom>
          <a:noFill/>
        </p:spPr>
        <p:txBody>
          <a:bodyPr wrap="square" rtlCol="0">
            <a:spAutoFit/>
          </a:bodyPr>
          <a:lstStyle/>
          <a:p>
            <a:r>
              <a:rPr lang="en-IN" sz="1200" dirty="0"/>
              <a:t>No. of loans – 20%</a:t>
            </a:r>
          </a:p>
          <a:p>
            <a:r>
              <a:rPr lang="en-IN" sz="1200" dirty="0"/>
              <a:t>Delinquency – 60%</a:t>
            </a:r>
          </a:p>
          <a:p>
            <a:r>
              <a:rPr lang="en-IN" sz="1200" dirty="0"/>
              <a:t>Others – 20%</a:t>
            </a:r>
          </a:p>
        </p:txBody>
      </p:sp>
      <p:pic>
        <p:nvPicPr>
          <p:cNvPr id="3074" name="Picture 2" descr="Functions and Equations">
            <a:extLst>
              <a:ext uri="{FF2B5EF4-FFF2-40B4-BE49-F238E27FC236}">
                <a16:creationId xmlns:a16="http://schemas.microsoft.com/office/drawing/2014/main" id="{AEF4B96F-3679-46E6-8BDA-32E7F36665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0479" y="3283612"/>
            <a:ext cx="667106" cy="66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22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C618E-65F7-4AC6-8D84-51FED75DD6AE}"/>
              </a:ext>
            </a:extLst>
          </p:cNvPr>
          <p:cNvSpPr>
            <a:spLocks noGrp="1"/>
          </p:cNvSpPr>
          <p:nvPr>
            <p:ph idx="1"/>
          </p:nvPr>
        </p:nvSpPr>
        <p:spPr>
          <a:xfrm>
            <a:off x="217015" y="1187866"/>
            <a:ext cx="9472896" cy="4768553"/>
          </a:xfrm>
        </p:spPr>
        <p:txBody>
          <a:bodyPr>
            <a:normAutofit/>
          </a:bodyPr>
          <a:lstStyle/>
          <a:p>
            <a:pPr marL="0" indent="0">
              <a:lnSpc>
                <a:spcPct val="150000"/>
              </a:lnSpc>
              <a:buNone/>
            </a:pPr>
            <a:r>
              <a:rPr lang="en-IN" sz="1400" b="1" dirty="0"/>
              <a:t>For our specific scenario -</a:t>
            </a:r>
          </a:p>
          <a:p>
            <a:pPr marL="0" indent="0" algn="just">
              <a:lnSpc>
                <a:spcPct val="150000"/>
              </a:lnSpc>
              <a:buNone/>
            </a:pPr>
            <a:r>
              <a:rPr lang="en-IN" sz="1400" dirty="0"/>
              <a:t>When customers with high credit card debt consolidate their debt using a payoff personal loan, they end up making multiple changes to their credit account at the same time. These include –</a:t>
            </a:r>
          </a:p>
          <a:p>
            <a:pPr marL="342900" indent="-342900" algn="just">
              <a:lnSpc>
                <a:spcPct val="150000"/>
              </a:lnSpc>
              <a:buFont typeface="+mj-lt"/>
              <a:buAutoNum type="arabicPeriod"/>
            </a:pPr>
            <a:r>
              <a:rPr lang="en-IN" sz="1400" b="1" dirty="0"/>
              <a:t>Number of Obligations - </a:t>
            </a:r>
            <a:r>
              <a:rPr lang="en-IN" sz="1400" dirty="0"/>
              <a:t>When credit card debt is consolidated, the borrower reduces the number of credit obligations associated with them. This is registered as a positive change and may cause the credit score to increase.</a:t>
            </a:r>
          </a:p>
          <a:p>
            <a:pPr marL="342900" indent="-342900" algn="just">
              <a:lnSpc>
                <a:spcPct val="150000"/>
              </a:lnSpc>
              <a:buFont typeface="+mj-lt"/>
              <a:buAutoNum type="arabicPeriod"/>
            </a:pPr>
            <a:r>
              <a:rPr lang="en-IN" sz="1400" b="1" dirty="0"/>
              <a:t>Credit Utilization - </a:t>
            </a:r>
            <a:r>
              <a:rPr lang="en-IN" sz="1400" dirty="0"/>
              <a:t>A factor with respect to credit cards is their utilization ratio. When credit card debt is eliminated, you basically reduce the utilization. This also causes an increase in the credit score.</a:t>
            </a:r>
          </a:p>
          <a:p>
            <a:pPr marL="342900" indent="-342900" algn="just">
              <a:lnSpc>
                <a:spcPct val="150000"/>
              </a:lnSpc>
              <a:buFont typeface="+mj-lt"/>
              <a:buAutoNum type="arabicPeriod"/>
            </a:pPr>
            <a:r>
              <a:rPr lang="en-IN" sz="1400" b="1" dirty="0"/>
              <a:t>Changes to Credit Mix - </a:t>
            </a:r>
            <a:r>
              <a:rPr lang="en-IN" sz="1400" dirty="0"/>
              <a:t>When an applicant avails a payoff loan, they essentially avail a personal loan. This may be a new type of loan that the customer has availed. This adds to the credit mix of a customer. From a lender’s perspective, the borrower is gaining experience in handling a new type of loan obligation and therefore, seems as a responsible debtor.</a:t>
            </a:r>
          </a:p>
          <a:p>
            <a:pPr marL="342900" indent="-342900" algn="just">
              <a:lnSpc>
                <a:spcPct val="150000"/>
              </a:lnSpc>
              <a:buFont typeface="+mj-lt"/>
              <a:buAutoNum type="arabicPeriod"/>
            </a:pPr>
            <a:r>
              <a:rPr lang="en-IN" sz="1400" b="1" dirty="0"/>
              <a:t>Timely Payments - </a:t>
            </a:r>
            <a:r>
              <a:rPr lang="en-IN" sz="1400" dirty="0"/>
              <a:t>Once the payoff loan is availed and monthly instalments are honoured, the customer approaches the ideal profile of a borrower and therefore will see an increase in the credit score</a:t>
            </a:r>
          </a:p>
          <a:p>
            <a:pPr algn="just"/>
            <a:endParaRPr lang="en-IN" sz="1400" dirty="0"/>
          </a:p>
        </p:txBody>
      </p:sp>
      <p:sp>
        <p:nvSpPr>
          <p:cNvPr id="3" name="Title 2">
            <a:extLst>
              <a:ext uri="{FF2B5EF4-FFF2-40B4-BE49-F238E27FC236}">
                <a16:creationId xmlns:a16="http://schemas.microsoft.com/office/drawing/2014/main" id="{54D88124-7AF1-41FA-93B1-3966C3285ED6}"/>
              </a:ext>
            </a:extLst>
          </p:cNvPr>
          <p:cNvSpPr>
            <a:spLocks noGrp="1"/>
          </p:cNvSpPr>
          <p:nvPr>
            <p:ph type="title"/>
          </p:nvPr>
        </p:nvSpPr>
        <p:spPr>
          <a:xfrm>
            <a:off x="217015" y="252279"/>
            <a:ext cx="9515432" cy="400713"/>
          </a:xfrm>
        </p:spPr>
        <p:txBody>
          <a:bodyPr/>
          <a:lstStyle/>
          <a:p>
            <a:r>
              <a:rPr lang="en-IN" dirty="0"/>
              <a:t>Understanding</a:t>
            </a:r>
            <a:r>
              <a:rPr lang="en-IN" i="1" dirty="0">
                <a:solidFill>
                  <a:schemeClr val="tx1"/>
                </a:solidFill>
              </a:rPr>
              <a:t> </a:t>
            </a:r>
            <a:r>
              <a:rPr lang="en-IN" dirty="0"/>
              <a:t>Product and Customer</a:t>
            </a:r>
          </a:p>
        </p:txBody>
      </p:sp>
      <p:sp>
        <p:nvSpPr>
          <p:cNvPr id="4" name="Content Placeholder 3">
            <a:extLst>
              <a:ext uri="{FF2B5EF4-FFF2-40B4-BE49-F238E27FC236}">
                <a16:creationId xmlns:a16="http://schemas.microsoft.com/office/drawing/2014/main" id="{BD72031F-B3D1-4CD7-A289-5EAEF64FFAC2}"/>
              </a:ext>
            </a:extLst>
          </p:cNvPr>
          <p:cNvSpPr>
            <a:spLocks noGrp="1"/>
          </p:cNvSpPr>
          <p:nvPr>
            <p:ph sz="quarter" idx="13"/>
          </p:nvPr>
        </p:nvSpPr>
        <p:spPr/>
        <p:txBody>
          <a:bodyPr/>
          <a:lstStyle/>
          <a:p>
            <a:r>
              <a:rPr lang="en-IN" dirty="0">
                <a:solidFill>
                  <a:schemeClr val="tx1"/>
                </a:solidFill>
              </a:rPr>
              <a:t>Why do FICO scores increase after customers avail a payoff loan ?</a:t>
            </a:r>
          </a:p>
        </p:txBody>
      </p:sp>
      <p:sp>
        <p:nvSpPr>
          <p:cNvPr id="5" name="Slide Number Placeholder 3">
            <a:extLst>
              <a:ext uri="{FF2B5EF4-FFF2-40B4-BE49-F238E27FC236}">
                <a16:creationId xmlns:a16="http://schemas.microsoft.com/office/drawing/2014/main" id="{D2695392-CBDD-427F-AC16-77AA0556AA0A}"/>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6</a:t>
            </a:fld>
            <a:endParaRPr lang="en-GB" dirty="0">
              <a:solidFill>
                <a:prstClr val="black">
                  <a:tint val="75000"/>
                </a:prstClr>
              </a:solidFill>
            </a:endParaRPr>
          </a:p>
        </p:txBody>
      </p:sp>
    </p:spTree>
    <p:extLst>
      <p:ext uri="{BB962C8B-B14F-4D97-AF65-F5344CB8AC3E}">
        <p14:creationId xmlns:p14="http://schemas.microsoft.com/office/powerpoint/2010/main" val="326242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C618E-65F7-4AC6-8D84-51FED75DD6AE}"/>
              </a:ext>
            </a:extLst>
          </p:cNvPr>
          <p:cNvSpPr>
            <a:spLocks noGrp="1"/>
          </p:cNvSpPr>
          <p:nvPr>
            <p:ph idx="1"/>
          </p:nvPr>
        </p:nvSpPr>
        <p:spPr>
          <a:xfrm>
            <a:off x="217015" y="1110952"/>
            <a:ext cx="9472896" cy="5144567"/>
          </a:xfrm>
        </p:spPr>
        <p:txBody>
          <a:bodyPr>
            <a:normAutofit lnSpcReduction="10000"/>
          </a:bodyPr>
          <a:lstStyle/>
          <a:p>
            <a:pPr marL="0" indent="0" algn="just">
              <a:lnSpc>
                <a:spcPct val="150000"/>
              </a:lnSpc>
              <a:buNone/>
            </a:pPr>
            <a:r>
              <a:rPr lang="en-IN" sz="1400" dirty="0"/>
              <a:t>In general, there are 2 broad reasons that cause borrowers to default on their loans – </a:t>
            </a:r>
          </a:p>
          <a:p>
            <a:pPr marL="342900" indent="-342900" algn="just">
              <a:lnSpc>
                <a:spcPct val="150000"/>
              </a:lnSpc>
              <a:buFont typeface="+mj-lt"/>
              <a:buAutoNum type="arabicPeriod"/>
            </a:pPr>
            <a:r>
              <a:rPr lang="en-IN" sz="1400" b="1" dirty="0"/>
              <a:t>Ability – </a:t>
            </a:r>
            <a:r>
              <a:rPr lang="en-IN" sz="1400" dirty="0"/>
              <a:t>The refers to the financial ability of a borrower to repay</a:t>
            </a:r>
            <a:endParaRPr lang="en-IN" sz="1400" b="1" dirty="0"/>
          </a:p>
          <a:p>
            <a:pPr lvl="1" algn="just">
              <a:lnSpc>
                <a:spcPct val="150000"/>
              </a:lnSpc>
              <a:buFont typeface="Arial" panose="020B0604020202020204" pitchFamily="34" charset="0"/>
              <a:buChar char="•"/>
            </a:pPr>
            <a:r>
              <a:rPr lang="en-IN" sz="1300" dirty="0"/>
              <a:t>A borrower may be Over - Leveraged. For instance, if a borrower has a monthly loan obligation of $100 but, he earns only $75, then he may not be able to pay the loan even if he intends to pay. (This would typically happen if a borrower seeks additional funding after receiving the payoff loan)</a:t>
            </a:r>
          </a:p>
          <a:p>
            <a:pPr lvl="1" algn="just">
              <a:lnSpc>
                <a:spcPct val="150000"/>
              </a:lnSpc>
              <a:buFont typeface="Arial" panose="020B0604020202020204" pitchFamily="34" charset="0"/>
              <a:buChar char="•"/>
            </a:pPr>
            <a:r>
              <a:rPr lang="en-IN" sz="1300" dirty="0"/>
              <a:t>In case a borrower’s income stream is not aligned with the loan due dates, the borrower may default.</a:t>
            </a:r>
          </a:p>
          <a:p>
            <a:pPr marL="446405" lvl="1" indent="0" algn="just">
              <a:lnSpc>
                <a:spcPct val="150000"/>
              </a:lnSpc>
              <a:buNone/>
            </a:pPr>
            <a:r>
              <a:rPr lang="en-IN" sz="1300" dirty="0"/>
              <a:t>      For instance - </a:t>
            </a:r>
          </a:p>
          <a:p>
            <a:pPr lvl="1" algn="just">
              <a:lnSpc>
                <a:spcPct val="150000"/>
              </a:lnSpc>
              <a:buFont typeface="Arial" panose="020B0604020202020204" pitchFamily="34" charset="0"/>
              <a:buChar char="•"/>
            </a:pPr>
            <a:endParaRPr lang="en-IN" sz="1300" dirty="0"/>
          </a:p>
          <a:p>
            <a:pPr lvl="1" algn="just">
              <a:lnSpc>
                <a:spcPct val="150000"/>
              </a:lnSpc>
              <a:buFont typeface="Arial" panose="020B0604020202020204" pitchFamily="34" charset="0"/>
              <a:buChar char="•"/>
            </a:pPr>
            <a:endParaRPr lang="en-IN" sz="1300" dirty="0"/>
          </a:p>
          <a:p>
            <a:pPr lvl="1" algn="just">
              <a:lnSpc>
                <a:spcPct val="150000"/>
              </a:lnSpc>
              <a:buFont typeface="Arial" panose="020B0604020202020204" pitchFamily="34" charset="0"/>
              <a:buChar char="•"/>
            </a:pPr>
            <a:endParaRPr lang="en-IN" sz="1300" dirty="0"/>
          </a:p>
          <a:p>
            <a:pPr lvl="1" algn="just">
              <a:lnSpc>
                <a:spcPct val="150000"/>
              </a:lnSpc>
              <a:buFont typeface="Arial" panose="020B0604020202020204" pitchFamily="34" charset="0"/>
              <a:buChar char="•"/>
            </a:pPr>
            <a:r>
              <a:rPr lang="en-IN" sz="1300" dirty="0"/>
              <a:t>The borrower may have encountered an unforeseen circumstance like a road accident. This may cause them to skip on loan repayments in order to tend to the circumstance.</a:t>
            </a:r>
          </a:p>
          <a:p>
            <a:pPr marL="342900" indent="-342900" algn="just">
              <a:lnSpc>
                <a:spcPct val="150000"/>
              </a:lnSpc>
              <a:buFont typeface="+mj-lt"/>
              <a:buAutoNum type="arabicPeriod"/>
            </a:pPr>
            <a:r>
              <a:rPr lang="en-IN" sz="1400" b="1" dirty="0"/>
              <a:t>Intent - </a:t>
            </a:r>
            <a:r>
              <a:rPr lang="en-IN" sz="1400" dirty="0"/>
              <a:t>This refers to the willingness of a borrower to repay.</a:t>
            </a:r>
          </a:p>
          <a:p>
            <a:pPr lvl="1" algn="just">
              <a:lnSpc>
                <a:spcPct val="150000"/>
              </a:lnSpc>
              <a:buFont typeface="Arial" panose="020B0604020202020204" pitchFamily="34" charset="0"/>
              <a:buChar char="•"/>
            </a:pPr>
            <a:r>
              <a:rPr lang="en-IN" sz="1300" dirty="0"/>
              <a:t>It is a very undesirable scenario as a lender, if the borrower does not intend to honour their obligation. (For instance – Businessman Vijay Mallya defaulting on his business loans)</a:t>
            </a:r>
            <a:endParaRPr lang="en-IN" sz="1300" b="1" dirty="0"/>
          </a:p>
        </p:txBody>
      </p:sp>
      <p:sp>
        <p:nvSpPr>
          <p:cNvPr id="3" name="Title 2">
            <a:extLst>
              <a:ext uri="{FF2B5EF4-FFF2-40B4-BE49-F238E27FC236}">
                <a16:creationId xmlns:a16="http://schemas.microsoft.com/office/drawing/2014/main" id="{54D88124-7AF1-41FA-93B1-3966C3285ED6}"/>
              </a:ext>
            </a:extLst>
          </p:cNvPr>
          <p:cNvSpPr>
            <a:spLocks noGrp="1"/>
          </p:cNvSpPr>
          <p:nvPr>
            <p:ph type="title"/>
          </p:nvPr>
        </p:nvSpPr>
        <p:spPr>
          <a:xfrm>
            <a:off x="217015" y="252279"/>
            <a:ext cx="9515432" cy="400713"/>
          </a:xfrm>
        </p:spPr>
        <p:txBody>
          <a:bodyPr/>
          <a:lstStyle/>
          <a:p>
            <a:r>
              <a:rPr lang="en-IN" dirty="0"/>
              <a:t>Understanding</a:t>
            </a:r>
            <a:r>
              <a:rPr lang="en-IN" i="1" dirty="0">
                <a:solidFill>
                  <a:schemeClr val="tx1"/>
                </a:solidFill>
              </a:rPr>
              <a:t> </a:t>
            </a:r>
            <a:r>
              <a:rPr lang="en-IN" dirty="0"/>
              <a:t>Product and Customer</a:t>
            </a:r>
          </a:p>
        </p:txBody>
      </p:sp>
      <p:sp>
        <p:nvSpPr>
          <p:cNvPr id="4" name="Content Placeholder 3">
            <a:extLst>
              <a:ext uri="{FF2B5EF4-FFF2-40B4-BE49-F238E27FC236}">
                <a16:creationId xmlns:a16="http://schemas.microsoft.com/office/drawing/2014/main" id="{BD72031F-B3D1-4CD7-A289-5EAEF64FFAC2}"/>
              </a:ext>
            </a:extLst>
          </p:cNvPr>
          <p:cNvSpPr>
            <a:spLocks noGrp="1"/>
          </p:cNvSpPr>
          <p:nvPr>
            <p:ph sz="quarter" idx="13"/>
          </p:nvPr>
        </p:nvSpPr>
        <p:spPr/>
        <p:txBody>
          <a:bodyPr/>
          <a:lstStyle/>
          <a:p>
            <a:r>
              <a:rPr lang="en-IN" dirty="0">
                <a:solidFill>
                  <a:schemeClr val="tx1"/>
                </a:solidFill>
              </a:rPr>
              <a:t>Major reasons for people to default on their Payoff personal loan</a:t>
            </a:r>
          </a:p>
        </p:txBody>
      </p:sp>
      <p:sp>
        <p:nvSpPr>
          <p:cNvPr id="5" name="Slide Number Placeholder 3">
            <a:extLst>
              <a:ext uri="{FF2B5EF4-FFF2-40B4-BE49-F238E27FC236}">
                <a16:creationId xmlns:a16="http://schemas.microsoft.com/office/drawing/2014/main" id="{D2695392-CBDD-427F-AC16-77AA0556AA0A}"/>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7</a:t>
            </a:fld>
            <a:endParaRPr lang="en-GB" dirty="0">
              <a:solidFill>
                <a:prstClr val="black">
                  <a:tint val="75000"/>
                </a:prstClr>
              </a:solidFill>
            </a:endParaRPr>
          </a:p>
        </p:txBody>
      </p:sp>
      <p:graphicFrame>
        <p:nvGraphicFramePr>
          <p:cNvPr id="7" name="Table 6">
            <a:extLst>
              <a:ext uri="{FF2B5EF4-FFF2-40B4-BE49-F238E27FC236}">
                <a16:creationId xmlns:a16="http://schemas.microsoft.com/office/drawing/2014/main" id="{13745CDF-6FBD-4EF9-A230-11BC34501E98}"/>
              </a:ext>
            </a:extLst>
          </p:cNvPr>
          <p:cNvGraphicFramePr>
            <a:graphicFrameLocks noGrp="1"/>
          </p:cNvGraphicFramePr>
          <p:nvPr>
            <p:extLst>
              <p:ext uri="{D42A27DB-BD31-4B8C-83A1-F6EECF244321}">
                <p14:modId xmlns:p14="http://schemas.microsoft.com/office/powerpoint/2010/main" val="1790893487"/>
              </p:ext>
            </p:extLst>
          </p:nvPr>
        </p:nvGraphicFramePr>
        <p:xfrm>
          <a:off x="2198443" y="3233239"/>
          <a:ext cx="5232996" cy="1143000"/>
        </p:xfrm>
        <a:graphic>
          <a:graphicData uri="http://schemas.openxmlformats.org/drawingml/2006/table">
            <a:tbl>
              <a:tblPr/>
              <a:tblGrid>
                <a:gridCol w="532282">
                  <a:extLst>
                    <a:ext uri="{9D8B030D-6E8A-4147-A177-3AD203B41FA5}">
                      <a16:colId xmlns:a16="http://schemas.microsoft.com/office/drawing/2014/main" val="3068708299"/>
                    </a:ext>
                  </a:extLst>
                </a:gridCol>
                <a:gridCol w="838344">
                  <a:extLst>
                    <a:ext uri="{9D8B030D-6E8A-4147-A177-3AD203B41FA5}">
                      <a16:colId xmlns:a16="http://schemas.microsoft.com/office/drawing/2014/main" val="3360155437"/>
                    </a:ext>
                  </a:extLst>
                </a:gridCol>
                <a:gridCol w="1297437">
                  <a:extLst>
                    <a:ext uri="{9D8B030D-6E8A-4147-A177-3AD203B41FA5}">
                      <a16:colId xmlns:a16="http://schemas.microsoft.com/office/drawing/2014/main" val="4191326466"/>
                    </a:ext>
                  </a:extLst>
                </a:gridCol>
                <a:gridCol w="838344">
                  <a:extLst>
                    <a:ext uri="{9D8B030D-6E8A-4147-A177-3AD203B41FA5}">
                      <a16:colId xmlns:a16="http://schemas.microsoft.com/office/drawing/2014/main" val="1858041645"/>
                    </a:ext>
                  </a:extLst>
                </a:gridCol>
                <a:gridCol w="1726589">
                  <a:extLst>
                    <a:ext uri="{9D8B030D-6E8A-4147-A177-3AD203B41FA5}">
                      <a16:colId xmlns:a16="http://schemas.microsoft.com/office/drawing/2014/main" val="3386530892"/>
                    </a:ext>
                  </a:extLst>
                </a:gridCol>
              </a:tblGrid>
              <a:tr h="190500">
                <a:tc rowSpan="2">
                  <a:txBody>
                    <a:bodyPr/>
                    <a:lstStyle/>
                    <a:p>
                      <a:pPr algn="ctr" fontAlgn="ctr"/>
                      <a:r>
                        <a:rPr lang="en-IN" sz="1100" b="1" i="0" u="none" strike="noStrike">
                          <a:solidFill>
                            <a:srgbClr val="FFFFFF"/>
                          </a:solidFill>
                          <a:effectLst/>
                          <a:latin typeface="Calibri" panose="020F0502020204030204" pitchFamily="34" charset="0"/>
                        </a:rPr>
                        <a:t>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2">
                  <a:txBody>
                    <a:bodyPr/>
                    <a:lstStyle/>
                    <a:p>
                      <a:pPr algn="ctr" fontAlgn="ctr"/>
                      <a:r>
                        <a:rPr lang="en-IN" sz="1100" b="1" i="0" u="none" strike="noStrike">
                          <a:solidFill>
                            <a:srgbClr val="FFFFFF"/>
                          </a:solidFill>
                          <a:effectLst/>
                          <a:latin typeface="Calibri" panose="020F0502020204030204" pitchFamily="34" charset="0"/>
                        </a:rPr>
                        <a:t>Before consolidation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IN"/>
                    </a:p>
                  </a:txBody>
                  <a:tcPr/>
                </a:tc>
                <a:tc gridSpan="2">
                  <a:txBody>
                    <a:bodyPr/>
                    <a:lstStyle/>
                    <a:p>
                      <a:pPr algn="ctr" fontAlgn="ctr"/>
                      <a:r>
                        <a:rPr lang="en-IN" sz="1100" b="1" i="0" u="none" strike="noStrike">
                          <a:solidFill>
                            <a:srgbClr val="FFFFFF"/>
                          </a:solidFill>
                          <a:effectLst/>
                          <a:latin typeface="Calibri" panose="020F0502020204030204" pitchFamily="34" charset="0"/>
                        </a:rPr>
                        <a:t>After consolidation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endParaRPr lang="en-IN"/>
                    </a:p>
                  </a:txBody>
                  <a:tcPr/>
                </a:tc>
                <a:extLst>
                  <a:ext uri="{0D108BD9-81ED-4DB2-BD59-A6C34878D82A}">
                    <a16:rowId xmlns:a16="http://schemas.microsoft.com/office/drawing/2014/main" val="1741504264"/>
                  </a:ext>
                </a:extLst>
              </a:tr>
              <a:tr h="190500">
                <a:tc vMerge="1">
                  <a:txBody>
                    <a:bodyPr/>
                    <a:lstStyle/>
                    <a:p>
                      <a:endParaRPr lang="en-IN"/>
                    </a:p>
                  </a:txBody>
                  <a:tcPr/>
                </a:tc>
                <a:tc>
                  <a:txBody>
                    <a:bodyPr/>
                    <a:lstStyle/>
                    <a:p>
                      <a:pPr algn="ctr" fontAlgn="ctr"/>
                      <a:r>
                        <a:rPr lang="en-IN" sz="1100" b="1" i="0" u="none" strike="noStrike">
                          <a:solidFill>
                            <a:srgbClr val="FFFFFF"/>
                          </a:solidFill>
                          <a:effectLst/>
                          <a:latin typeface="Calibri" panose="020F0502020204030204" pitchFamily="34" charset="0"/>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IN" sz="1100" b="1" i="0" u="none" strike="noStrike">
                          <a:solidFill>
                            <a:srgbClr val="FFFFFF"/>
                          </a:solidFill>
                          <a:effectLst/>
                          <a:latin typeface="Calibri" panose="020F0502020204030204" pitchFamily="34" charset="0"/>
                        </a:rPr>
                        <a:t>Obligation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IN" sz="1100" b="1" i="0" u="none" strike="noStrike">
                          <a:solidFill>
                            <a:srgbClr val="FFFFFF"/>
                          </a:solidFill>
                          <a:effectLst/>
                          <a:latin typeface="Calibri" panose="020F0502020204030204" pitchFamily="34" charset="0"/>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IN" sz="1100" b="1" i="0" u="none" strike="noStrike">
                          <a:solidFill>
                            <a:srgbClr val="FFFFFF"/>
                          </a:solidFill>
                          <a:effectLst/>
                          <a:latin typeface="Calibri" panose="020F0502020204030204" pitchFamily="34" charset="0"/>
                        </a:rPr>
                        <a:t>Obligation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70254715"/>
                  </a:ext>
                </a:extLst>
              </a:tr>
              <a:tr h="190500">
                <a:tc>
                  <a:txBody>
                    <a:bodyPr/>
                    <a:lstStyle/>
                    <a:p>
                      <a:pPr algn="ctr" fontAlgn="ctr"/>
                      <a:r>
                        <a:rPr lang="en-IN" sz="1100" b="0" i="0" u="none" strike="noStrike">
                          <a:solidFill>
                            <a:srgbClr val="000000"/>
                          </a:solidFill>
                          <a:effectLst/>
                          <a:latin typeface="Calibri" panose="020F0502020204030204" pitchFamily="34" charset="0"/>
                        </a:rPr>
                        <a:t>Week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Job 1 - $1000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Job 1 - $1000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0221444"/>
                  </a:ext>
                </a:extLst>
              </a:tr>
              <a:tr h="190500">
                <a:tc>
                  <a:txBody>
                    <a:bodyPr/>
                    <a:lstStyle/>
                    <a:p>
                      <a:pPr algn="ctr" fontAlgn="ctr"/>
                      <a:r>
                        <a:rPr lang="en-IN" sz="1100" b="0" i="0" u="none" strike="noStrike">
                          <a:solidFill>
                            <a:srgbClr val="000000"/>
                          </a:solidFill>
                          <a:effectLst/>
                          <a:latin typeface="Calibri" panose="020F0502020204030204" pitchFamily="34" charset="0"/>
                        </a:rPr>
                        <a:t>Week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Credit Card 1 - $ 700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Consolidated Loan - $ 1400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0143028"/>
                  </a:ext>
                </a:extLst>
              </a:tr>
              <a:tr h="190500">
                <a:tc>
                  <a:txBody>
                    <a:bodyPr/>
                    <a:lstStyle/>
                    <a:p>
                      <a:pPr algn="ctr" fontAlgn="ctr"/>
                      <a:r>
                        <a:rPr lang="en-IN" sz="1100" b="0" i="0" u="none" strike="noStrike">
                          <a:solidFill>
                            <a:srgbClr val="000000"/>
                          </a:solidFill>
                          <a:effectLst/>
                          <a:latin typeface="Calibri" panose="020F0502020204030204" pitchFamily="34" charset="0"/>
                        </a:rPr>
                        <a:t>Week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Job 2 - $1000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Job 2 - $1000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7616507"/>
                  </a:ext>
                </a:extLst>
              </a:tr>
              <a:tr h="190500">
                <a:tc>
                  <a:txBody>
                    <a:bodyPr/>
                    <a:lstStyle/>
                    <a:p>
                      <a:pPr algn="ctr" fontAlgn="ctr"/>
                      <a:r>
                        <a:rPr lang="en-IN" sz="1100" b="0" i="0" u="none" strike="noStrike">
                          <a:solidFill>
                            <a:srgbClr val="000000"/>
                          </a:solidFill>
                          <a:effectLst/>
                          <a:latin typeface="Calibri" panose="020F0502020204030204" pitchFamily="34" charset="0"/>
                        </a:rPr>
                        <a:t>Week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Credit Card 2 - $ 700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361680"/>
                  </a:ext>
                </a:extLst>
              </a:tr>
            </a:tbl>
          </a:graphicData>
        </a:graphic>
      </p:graphicFrame>
    </p:spTree>
    <p:extLst>
      <p:ext uri="{BB962C8B-B14F-4D97-AF65-F5344CB8AC3E}">
        <p14:creationId xmlns:p14="http://schemas.microsoft.com/office/powerpoint/2010/main" val="380235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CA7C-6315-4DD1-ABEA-515256790286}"/>
              </a:ext>
            </a:extLst>
          </p:cNvPr>
          <p:cNvSpPr>
            <a:spLocks noGrp="1"/>
          </p:cNvSpPr>
          <p:nvPr>
            <p:ph type="title"/>
          </p:nvPr>
        </p:nvSpPr>
        <p:spPr/>
        <p:txBody>
          <a:bodyPr/>
          <a:lstStyle/>
          <a:p>
            <a:r>
              <a:rPr lang="en-IN" i="1" dirty="0"/>
              <a:t>Credit Risk</a:t>
            </a:r>
          </a:p>
        </p:txBody>
      </p:sp>
      <p:sp>
        <p:nvSpPr>
          <p:cNvPr id="3" name="Slide Number Placeholder 2">
            <a:extLst>
              <a:ext uri="{FF2B5EF4-FFF2-40B4-BE49-F238E27FC236}">
                <a16:creationId xmlns:a16="http://schemas.microsoft.com/office/drawing/2014/main" id="{33CB7B58-8A7E-4185-BE69-AA6FFB7CF80B}"/>
              </a:ext>
            </a:extLst>
          </p:cNvPr>
          <p:cNvSpPr>
            <a:spLocks noGrp="1"/>
          </p:cNvSpPr>
          <p:nvPr>
            <p:ph type="sldNum" sz="quarter" idx="12"/>
          </p:nvPr>
        </p:nvSpPr>
        <p:spPr/>
        <p:txBody>
          <a:bodyPr/>
          <a:lstStyle/>
          <a:p>
            <a:fld id="{ED2E421F-2FCD-4E31-AAD9-88B9D086B559}" type="slidenum">
              <a:rPr lang="en-GB" smtClean="0"/>
              <a:t>8</a:t>
            </a:fld>
            <a:endParaRPr lang="en-GB" dirty="0"/>
          </a:p>
        </p:txBody>
      </p:sp>
      <p:sp>
        <p:nvSpPr>
          <p:cNvPr id="5" name="Text Placeholder 4">
            <a:extLst>
              <a:ext uri="{FF2B5EF4-FFF2-40B4-BE49-F238E27FC236}">
                <a16:creationId xmlns:a16="http://schemas.microsoft.com/office/drawing/2014/main" id="{28E35EC4-0FED-400F-AC98-46FA16C95C97}"/>
              </a:ext>
            </a:extLst>
          </p:cNvPr>
          <p:cNvSpPr>
            <a:spLocks noGrp="1"/>
          </p:cNvSpPr>
          <p:nvPr>
            <p:ph type="body" sz="quarter" idx="14"/>
          </p:nvPr>
        </p:nvSpPr>
        <p:spPr/>
        <p:txBody>
          <a:bodyPr/>
          <a:lstStyle/>
          <a:p>
            <a:r>
              <a:rPr lang="en-IN" dirty="0"/>
              <a:t>2</a:t>
            </a:r>
          </a:p>
        </p:txBody>
      </p:sp>
      <p:sp>
        <p:nvSpPr>
          <p:cNvPr id="6" name="Content Placeholder 3">
            <a:extLst>
              <a:ext uri="{FF2B5EF4-FFF2-40B4-BE49-F238E27FC236}">
                <a16:creationId xmlns:a16="http://schemas.microsoft.com/office/drawing/2014/main" id="{C1F133A0-42AA-4BE8-AF44-264740F80E32}"/>
              </a:ext>
            </a:extLst>
          </p:cNvPr>
          <p:cNvSpPr>
            <a:spLocks noGrp="1"/>
          </p:cNvSpPr>
          <p:nvPr>
            <p:ph sz="quarter" idx="13"/>
          </p:nvPr>
        </p:nvSpPr>
        <p:spPr>
          <a:xfrm>
            <a:off x="1067761" y="3408648"/>
            <a:ext cx="8389750" cy="1043711"/>
          </a:xfrm>
        </p:spPr>
        <p:txBody>
          <a:bodyPr/>
          <a:lstStyle/>
          <a:p>
            <a:pPr algn="just"/>
            <a:r>
              <a:rPr lang="en-IN" dirty="0"/>
              <a:t>In the Risk Dataset, you have a list of application stage attributes and the final credit performance result of past applicants. The “bad flag” represents the list of customers who defaulted on our loan.</a:t>
            </a:r>
          </a:p>
        </p:txBody>
      </p:sp>
    </p:spTree>
    <p:extLst>
      <p:ext uri="{BB962C8B-B14F-4D97-AF65-F5344CB8AC3E}">
        <p14:creationId xmlns:p14="http://schemas.microsoft.com/office/powerpoint/2010/main" val="74237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41B213-5EC9-4ABF-8F92-338C42DAFC6B}"/>
              </a:ext>
            </a:extLst>
          </p:cNvPr>
          <p:cNvSpPr>
            <a:spLocks noGrp="1"/>
          </p:cNvSpPr>
          <p:nvPr>
            <p:ph type="title"/>
          </p:nvPr>
        </p:nvSpPr>
        <p:spPr>
          <a:xfrm>
            <a:off x="195284" y="281957"/>
            <a:ext cx="9515432" cy="400713"/>
          </a:xfrm>
        </p:spPr>
        <p:txBody>
          <a:bodyPr/>
          <a:lstStyle/>
          <a:p>
            <a:r>
              <a:rPr lang="en-IN" dirty="0"/>
              <a:t>Credit Risk</a:t>
            </a:r>
          </a:p>
        </p:txBody>
      </p:sp>
      <p:sp>
        <p:nvSpPr>
          <p:cNvPr id="6" name="Slide Number Placeholder 3">
            <a:extLst>
              <a:ext uri="{FF2B5EF4-FFF2-40B4-BE49-F238E27FC236}">
                <a16:creationId xmlns:a16="http://schemas.microsoft.com/office/drawing/2014/main" id="{9FB3BA8F-5396-46F9-9860-E80343C265F3}"/>
              </a:ext>
            </a:extLst>
          </p:cNvPr>
          <p:cNvSpPr>
            <a:spLocks noGrp="1"/>
          </p:cNvSpPr>
          <p:nvPr>
            <p:ph type="sldNum" sz="quarter" idx="12"/>
          </p:nvPr>
        </p:nvSpPr>
        <p:spPr>
          <a:xfrm>
            <a:off x="7448531" y="6492875"/>
            <a:ext cx="2228850" cy="365125"/>
          </a:xfrm>
        </p:spPr>
        <p:txBody>
          <a:bodyPr/>
          <a:lstStyle/>
          <a:p>
            <a:fld id="{ED2E421F-2FCD-4E31-AAD9-88B9D086B559}" type="slidenum">
              <a:rPr lang="en-GB" smtClean="0">
                <a:solidFill>
                  <a:prstClr val="black">
                    <a:tint val="75000"/>
                  </a:prstClr>
                </a:solidFill>
              </a:rPr>
              <a:t>9</a:t>
            </a:fld>
            <a:endParaRPr lang="en-GB" dirty="0">
              <a:solidFill>
                <a:prstClr val="black">
                  <a:tint val="75000"/>
                </a:prstClr>
              </a:solidFill>
            </a:endParaRPr>
          </a:p>
        </p:txBody>
      </p:sp>
      <p:sp>
        <p:nvSpPr>
          <p:cNvPr id="8" name="Content Placeholder 1">
            <a:extLst>
              <a:ext uri="{FF2B5EF4-FFF2-40B4-BE49-F238E27FC236}">
                <a16:creationId xmlns:a16="http://schemas.microsoft.com/office/drawing/2014/main" id="{0FF2309F-4A58-420E-8D86-6BA4ACAE78C8}"/>
              </a:ext>
            </a:extLst>
          </p:cNvPr>
          <p:cNvSpPr>
            <a:spLocks noGrp="1"/>
          </p:cNvSpPr>
          <p:nvPr>
            <p:ph idx="1"/>
          </p:nvPr>
        </p:nvSpPr>
        <p:spPr>
          <a:xfrm>
            <a:off x="217015" y="1110952"/>
            <a:ext cx="9472896" cy="5144567"/>
          </a:xfrm>
        </p:spPr>
        <p:txBody>
          <a:bodyPr>
            <a:normAutofit/>
          </a:bodyPr>
          <a:lstStyle/>
          <a:p>
            <a:pPr marL="0" indent="0" algn="just">
              <a:lnSpc>
                <a:spcPct val="150000"/>
              </a:lnSpc>
              <a:buNone/>
            </a:pPr>
            <a:r>
              <a:rPr lang="en-IN" sz="1400" b="1" dirty="0"/>
              <a:t>Dataset Details – </a:t>
            </a:r>
          </a:p>
          <a:p>
            <a:pPr lvl="1" algn="just">
              <a:lnSpc>
                <a:spcPct val="150000"/>
              </a:lnSpc>
              <a:buFont typeface="Arial" panose="020B0604020202020204" pitchFamily="34" charset="0"/>
              <a:buChar char="•"/>
            </a:pPr>
            <a:r>
              <a:rPr lang="en-IN" sz="1400" dirty="0"/>
              <a:t>The data has 95633 rows with 6 features or independent variables &amp; 1 target or dependent variable</a:t>
            </a:r>
          </a:p>
          <a:p>
            <a:pPr lvl="1" algn="just">
              <a:lnSpc>
                <a:spcPct val="150000"/>
              </a:lnSpc>
              <a:buFont typeface="Arial" panose="020B0604020202020204" pitchFamily="34" charset="0"/>
              <a:buChar char="•"/>
            </a:pPr>
            <a:r>
              <a:rPr lang="en-IN" sz="1400" dirty="0"/>
              <a:t>The independent variables are numeric (integer &amp; float)</a:t>
            </a:r>
          </a:p>
          <a:p>
            <a:pPr lvl="1" algn="just">
              <a:lnSpc>
                <a:spcPct val="150000"/>
              </a:lnSpc>
              <a:buFont typeface="Arial" panose="020B0604020202020204" pitchFamily="34" charset="0"/>
              <a:buChar char="•"/>
            </a:pPr>
            <a:r>
              <a:rPr lang="en-IN" sz="1400" dirty="0"/>
              <a:t>There are no missing values</a:t>
            </a:r>
          </a:p>
          <a:p>
            <a:pPr lvl="1" algn="just">
              <a:lnSpc>
                <a:spcPct val="150000"/>
              </a:lnSpc>
              <a:buFont typeface="Arial" panose="020B0604020202020204" pitchFamily="34" charset="0"/>
              <a:buChar char="•"/>
            </a:pPr>
            <a:r>
              <a:rPr lang="en-IN" sz="1400" dirty="0"/>
              <a:t>There are 51 instances of negative credit card balances. (This is possible if the card holder was rewarded or refunded)</a:t>
            </a:r>
          </a:p>
          <a:p>
            <a:pPr lvl="1" algn="just">
              <a:lnSpc>
                <a:spcPct val="150000"/>
              </a:lnSpc>
              <a:buFont typeface="Arial" panose="020B0604020202020204" pitchFamily="34" charset="0"/>
              <a:buChar char="•"/>
            </a:pPr>
            <a:r>
              <a:rPr lang="en-IN" sz="1400" dirty="0"/>
              <a:t>The dependent variable is a binary classification that tells us if a payoff loan applicant defaulted</a:t>
            </a:r>
          </a:p>
          <a:p>
            <a:pPr lvl="1" algn="just">
              <a:lnSpc>
                <a:spcPct val="150000"/>
              </a:lnSpc>
              <a:buFont typeface="Arial" panose="020B0604020202020204" pitchFamily="34" charset="0"/>
              <a:buChar char="•"/>
            </a:pPr>
            <a:r>
              <a:rPr lang="en-IN" sz="1400" dirty="0"/>
              <a:t>Out of the 95633 data points, 84820 are non-defaulters whereas the remaining 10813 are defaulters</a:t>
            </a:r>
          </a:p>
          <a:p>
            <a:pPr marL="0" indent="0" algn="just">
              <a:lnSpc>
                <a:spcPct val="150000"/>
              </a:lnSpc>
              <a:buNone/>
            </a:pPr>
            <a:r>
              <a:rPr lang="en-IN" sz="1595" b="1" dirty="0"/>
              <a:t>Approach – </a:t>
            </a:r>
          </a:p>
          <a:p>
            <a:pPr lvl="1" algn="just">
              <a:lnSpc>
                <a:spcPct val="150000"/>
              </a:lnSpc>
              <a:buFont typeface="Arial" panose="020B0604020202020204" pitchFamily="34" charset="0"/>
              <a:buChar char="•"/>
            </a:pPr>
            <a:r>
              <a:rPr lang="en-IN" sz="1400" dirty="0"/>
              <a:t>In order to understand which score better separates the applicants and also to know their effect on prediction, one can compute Variable importance (feature importance)</a:t>
            </a:r>
          </a:p>
          <a:p>
            <a:pPr lvl="1" algn="just">
              <a:lnSpc>
                <a:spcPct val="150000"/>
              </a:lnSpc>
              <a:buFont typeface="Arial" panose="020B0604020202020204" pitchFamily="34" charset="0"/>
              <a:buChar char="•"/>
            </a:pPr>
            <a:r>
              <a:rPr lang="en-IN" sz="1400" dirty="0"/>
              <a:t>Feature importance can be calculated using Correlation coefficients (for continuous variables), stepwise selection, using models like regression, decision trees, random forests, extreme gradient boosting, k-</a:t>
            </a:r>
            <a:r>
              <a:rPr lang="en-IN" sz="1400" dirty="0" err="1"/>
              <a:t>nn</a:t>
            </a:r>
            <a:r>
              <a:rPr lang="en-IN" sz="1400" dirty="0"/>
              <a:t> etc.</a:t>
            </a:r>
          </a:p>
          <a:p>
            <a:pPr lvl="1" algn="just">
              <a:lnSpc>
                <a:spcPct val="150000"/>
              </a:lnSpc>
              <a:buFont typeface="Arial" panose="020B0604020202020204" pitchFamily="34" charset="0"/>
              <a:buChar char="•"/>
            </a:pPr>
            <a:r>
              <a:rPr lang="en-IN" sz="1400" dirty="0"/>
              <a:t>I have used 2 models – A decision tree &amp; a random forest model to assess feature importance</a:t>
            </a:r>
          </a:p>
        </p:txBody>
      </p:sp>
    </p:spTree>
    <p:extLst>
      <p:ext uri="{BB962C8B-B14F-4D97-AF65-F5344CB8AC3E}">
        <p14:creationId xmlns:p14="http://schemas.microsoft.com/office/powerpoint/2010/main" val="8609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1925</TotalTime>
  <Words>2233</Words>
  <Application>Microsoft Office PowerPoint</Application>
  <PresentationFormat>A4 Paper (210x297 mm)</PresentationFormat>
  <Paragraphs>207</Paragraphs>
  <Slides>15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6" baseType="lpstr">
      <vt:lpstr>Aharoni</vt:lpstr>
      <vt:lpstr>Arial</vt:lpstr>
      <vt:lpstr>Calibri</vt:lpstr>
      <vt:lpstr>Calibri Light</vt:lpstr>
      <vt:lpstr>Courier New</vt:lpstr>
      <vt:lpstr>Segoe UI</vt:lpstr>
      <vt:lpstr>Segoe UI Light</vt:lpstr>
      <vt:lpstr>Wingdings</vt:lpstr>
      <vt:lpstr>Office Theme</vt:lpstr>
      <vt:lpstr>Package</vt:lpstr>
      <vt:lpstr>Adobe Acrobat Document</vt:lpstr>
      <vt:lpstr>PowerPoint Presentation</vt:lpstr>
      <vt:lpstr>About Me</vt:lpstr>
      <vt:lpstr>Outline</vt:lpstr>
      <vt:lpstr>Understanding Product and Customer</vt:lpstr>
      <vt:lpstr>Understanding Product and Customer</vt:lpstr>
      <vt:lpstr>Understanding Product and Customer</vt:lpstr>
      <vt:lpstr>Understanding Product and Customer</vt:lpstr>
      <vt:lpstr>Credit Risk</vt:lpstr>
      <vt:lpstr>Credit Risk</vt:lpstr>
      <vt:lpstr>Credit Risk</vt:lpstr>
      <vt:lpstr>Credit Risk</vt:lpstr>
      <vt:lpstr>Business Model</vt:lpstr>
      <vt:lpstr>Business Model</vt:lpstr>
      <vt:lpstr>Business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Harsh.Kedia@motilaloswal.com</dc:creator>
  <cp:lastModifiedBy>Balkrishna, Anirudha</cp:lastModifiedBy>
  <cp:revision>1388</cp:revision>
  <cp:lastPrinted>2018-07-11T15:37:00Z</cp:lastPrinted>
  <dcterms:created xsi:type="dcterms:W3CDTF">2014-11-24T02:53:00Z</dcterms:created>
  <dcterms:modified xsi:type="dcterms:W3CDTF">2022-02-24T02:22:51Z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