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Insurance claim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0627" y="6041834"/>
            <a:ext cx="1939636" cy="470177"/>
          </a:xfrm>
        </p:spPr>
        <p:txBody>
          <a:bodyPr>
            <a:normAutofit/>
          </a:bodyPr>
          <a:lstStyle/>
          <a:p>
            <a:r>
              <a:rPr lang="en-US" dirty="0" err="1"/>
              <a:t>Anirudh.m.v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3B6259-F5FA-4AF8-BDA5-8C880DA44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19" y="1358729"/>
            <a:ext cx="4181475" cy="2781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B61F01-AB81-42C3-A6BA-2C566D19F4AB}"/>
              </a:ext>
            </a:extLst>
          </p:cNvPr>
          <p:cNvSpPr txBox="1"/>
          <p:nvPr/>
        </p:nvSpPr>
        <p:spPr>
          <a:xfrm>
            <a:off x="568409" y="569267"/>
            <a:ext cx="1940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Bar plot</a:t>
            </a:r>
            <a:endParaRPr lang="en-IN" sz="2800" b="1" dirty="0"/>
          </a:p>
        </p:txBody>
      </p:sp>
      <p:pic>
        <p:nvPicPr>
          <p:cNvPr id="5" name="Google Shape;253;p11">
            <a:extLst>
              <a:ext uri="{FF2B5EF4-FFF2-40B4-BE49-F238E27FC236}">
                <a16:creationId xmlns:a16="http://schemas.microsoft.com/office/drawing/2014/main" id="{8443B25E-FC2C-4EAB-BC4A-40222C97436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9466" y="4341665"/>
            <a:ext cx="2516211" cy="1947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9EC7D9-91C8-4678-9790-365E8E593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678" y="1368254"/>
            <a:ext cx="4210050" cy="2771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C191D2-6067-40C3-B5D3-2F376F915D21}"/>
              </a:ext>
            </a:extLst>
          </p:cNvPr>
          <p:cNvSpPr txBox="1"/>
          <p:nvPr/>
        </p:nvSpPr>
        <p:spPr>
          <a:xfrm>
            <a:off x="6647678" y="4341665"/>
            <a:ext cx="4028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the plot represents that the admission type with Emergency situation are high.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3284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EF2766-EBC7-4323-8BC8-BFA46CBE4514}"/>
              </a:ext>
            </a:extLst>
          </p:cNvPr>
          <p:cNvSpPr txBox="1"/>
          <p:nvPr/>
        </p:nvSpPr>
        <p:spPr>
          <a:xfrm>
            <a:off x="481915" y="506630"/>
            <a:ext cx="3694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OUTLIER DETECTION</a:t>
            </a:r>
            <a:endParaRPr lang="en-IN" sz="2800" b="1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0D948-9877-443F-816F-033E7EDF4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06" y="1029850"/>
            <a:ext cx="3692078" cy="251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6CA013-77AE-450B-BC97-E06B7AC7F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584" y="1034613"/>
            <a:ext cx="3838834" cy="25107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C06C70-0C5C-4959-8FB5-6DFC77C99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32" y="3542640"/>
            <a:ext cx="4057512" cy="27418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8120E9-BA50-42A0-8C57-452419823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319" y="3656852"/>
            <a:ext cx="3859364" cy="25107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F9BD78-33E7-4B29-AEF4-E6791D9ACA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4513" y="2341074"/>
            <a:ext cx="4026622" cy="240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83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90AB11-5E06-4DF7-A099-B1707EBA853F}"/>
              </a:ext>
            </a:extLst>
          </p:cNvPr>
          <p:cNvSpPr txBox="1"/>
          <p:nvPr/>
        </p:nvSpPr>
        <p:spPr>
          <a:xfrm>
            <a:off x="432487" y="593125"/>
            <a:ext cx="5436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CORRELATION OF THE DATASET</a:t>
            </a:r>
            <a:endParaRPr lang="en-IN" sz="28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9BAA5-E9ED-4F7F-815E-DDE06BD9D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34" y="1261474"/>
            <a:ext cx="5076825" cy="5334000"/>
          </a:xfrm>
          <a:prstGeom prst="rect">
            <a:avLst/>
          </a:prstGeom>
        </p:spPr>
      </p:pic>
      <p:pic>
        <p:nvPicPr>
          <p:cNvPr id="5" name="Google Shape;205;p7">
            <a:extLst>
              <a:ext uri="{FF2B5EF4-FFF2-40B4-BE49-F238E27FC236}">
                <a16:creationId xmlns:a16="http://schemas.microsoft.com/office/drawing/2014/main" id="{82A103D2-5D21-419F-97DA-AD1B3FBFA43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9459" y="1374633"/>
            <a:ext cx="6208239" cy="52208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0492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736726-DEC8-453B-8402-247109215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82" y="920964"/>
            <a:ext cx="10258425" cy="2371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C678C4-7630-4F63-BFC5-9BD2027DC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40" y="3547165"/>
            <a:ext cx="5974363" cy="306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88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2885F9-4831-41CC-9365-07E14A55F266}"/>
              </a:ext>
            </a:extLst>
          </p:cNvPr>
          <p:cNvSpPr txBox="1"/>
          <p:nvPr/>
        </p:nvSpPr>
        <p:spPr>
          <a:xfrm>
            <a:off x="454111" y="624701"/>
            <a:ext cx="60980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+mj-lt"/>
              </a:rPr>
              <a:t>Upsampling before splitting the data into train &amp;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5D6D0E-F947-4E39-AB22-DAEAC9169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23" y="1694291"/>
            <a:ext cx="8936896" cy="379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90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2CC166-7071-4FBB-9EBC-6722D9492E67}"/>
              </a:ext>
            </a:extLst>
          </p:cNvPr>
          <p:cNvSpPr txBox="1"/>
          <p:nvPr/>
        </p:nvSpPr>
        <p:spPr>
          <a:xfrm>
            <a:off x="432486" y="556054"/>
            <a:ext cx="2983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MODEL BUILDING</a:t>
            </a:r>
            <a:endParaRPr lang="en-IN" sz="28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6ED8F-9DD8-458B-B0CE-85E8FEEDC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54" y="1261934"/>
            <a:ext cx="60864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47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29403B-832E-4894-B804-556CFEC91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908" y="809412"/>
            <a:ext cx="6003453" cy="564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74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592069-E562-4FED-A7E3-4A41592C4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550" y="1200665"/>
            <a:ext cx="5513045" cy="54859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091653-3BE5-407A-A66B-B89A85D1EC4E}"/>
              </a:ext>
            </a:extLst>
          </p:cNvPr>
          <p:cNvSpPr txBox="1"/>
          <p:nvPr/>
        </p:nvSpPr>
        <p:spPr>
          <a:xfrm>
            <a:off x="481914" y="556055"/>
            <a:ext cx="6466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MODEL BUILDING FOR WHOLE DATASET</a:t>
            </a:r>
            <a:endParaRPr lang="en-I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8634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FD34A7-E894-4E04-BCCD-ACE215967FF0}"/>
              </a:ext>
            </a:extLst>
          </p:cNvPr>
          <p:cNvSpPr txBox="1"/>
          <p:nvPr/>
        </p:nvSpPr>
        <p:spPr>
          <a:xfrm flipH="1">
            <a:off x="564702" y="568411"/>
            <a:ext cx="2845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FINAL SCORES</a:t>
            </a:r>
            <a:endParaRPr lang="en-IN" sz="28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EEDB9-1F60-4CD6-AE55-75704E0ED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02" y="1314450"/>
            <a:ext cx="94202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92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BDBA3C-B098-410A-BC49-1CFE0877D49E}"/>
              </a:ext>
            </a:extLst>
          </p:cNvPr>
          <p:cNvSpPr txBox="1"/>
          <p:nvPr/>
        </p:nvSpPr>
        <p:spPr>
          <a:xfrm>
            <a:off x="481914" y="617839"/>
            <a:ext cx="3694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MODEL DEPLOYMENT</a:t>
            </a:r>
            <a:endParaRPr lang="en-IN" sz="28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73D1B7-715E-4D4B-96C2-3D2C66F64896}"/>
              </a:ext>
            </a:extLst>
          </p:cNvPr>
          <p:cNvSpPr txBox="1"/>
          <p:nvPr/>
        </p:nvSpPr>
        <p:spPr>
          <a:xfrm>
            <a:off x="481914" y="1242540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 b="1" dirty="0">
                <a:ea typeface="Comic Sans MS"/>
                <a:cs typeface="Comic Sans MS"/>
                <a:sym typeface="Comic Sans MS"/>
              </a:rPr>
              <a:t>( FLASK, Streamlit ) </a:t>
            </a:r>
            <a:endParaRPr lang="en-IN" dirty="0"/>
          </a:p>
        </p:txBody>
      </p:sp>
      <p:pic>
        <p:nvPicPr>
          <p:cNvPr id="5" name="Google Shape;548;p46">
            <a:extLst>
              <a:ext uri="{FF2B5EF4-FFF2-40B4-BE49-F238E27FC236}">
                <a16:creationId xmlns:a16="http://schemas.microsoft.com/office/drawing/2014/main" id="{2C1B8EBC-72FD-4601-A770-88297FB0062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76583" y="617839"/>
            <a:ext cx="7698259" cy="60053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262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E6000-5F99-4A27-BF0B-5C3CB01FA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82" y="-113390"/>
            <a:ext cx="11029616" cy="1188720"/>
          </a:xfrm>
        </p:spPr>
        <p:txBody>
          <a:bodyPr/>
          <a:lstStyle/>
          <a:p>
            <a:r>
              <a:rPr lang="en-US" dirty="0"/>
              <a:t>history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1962B-1BE0-43E2-B5E1-50D00CBC6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989" y="351425"/>
            <a:ext cx="11029615" cy="3634486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Insurance fraud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any act committed to 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defraud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 insurance process. It occurs when a claimant attempts to obtain some benefit or advantage they are not entitled to, or when an insurer knowingly denies some benefit that is due.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Insurance fraud has existed since the beginning of insurance as a commercial enterprise.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nsurance fraud are diverse and occur in all areas of insurance. Insurance crimes also range in severity, from slightly exaggerating claims to deliberately causing accidents or damage.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C3204-03EB-48B4-A497-05541B3B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762" y="3429000"/>
            <a:ext cx="5587314" cy="32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65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910AB1-F75C-4FDC-95B9-3CC42CA8B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762125"/>
            <a:ext cx="7620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0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661C-5D54-4857-964E-15F6FEC9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38" y="-125747"/>
            <a:ext cx="11029616" cy="1188720"/>
          </a:xfrm>
        </p:spPr>
        <p:txBody>
          <a:bodyPr/>
          <a:lstStyle/>
          <a:p>
            <a:r>
              <a:rPr lang="en-US" dirty="0"/>
              <a:t>Problems faced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19A23F2-8D9C-45B7-A1E5-EC1757CBD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389" y="1531991"/>
            <a:ext cx="8266526" cy="4362182"/>
          </a:xfrm>
        </p:spPr>
      </p:pic>
    </p:spTree>
    <p:extLst>
      <p:ext uri="{BB962C8B-B14F-4D97-AF65-F5344CB8AC3E}">
        <p14:creationId xmlns:p14="http://schemas.microsoft.com/office/powerpoint/2010/main" val="2686060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BD77-FF5F-4049-812F-D16DDBCE8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81" y="-113390"/>
            <a:ext cx="11029616" cy="1188720"/>
          </a:xfrm>
        </p:spPr>
        <p:txBody>
          <a:bodyPr/>
          <a:lstStyle/>
          <a:p>
            <a:r>
              <a:rPr lang="en-US" dirty="0"/>
              <a:t>Business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3BAA8-A583-4832-B5A9-38155F2B7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344" y="480970"/>
            <a:ext cx="11029615" cy="3634486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Insurance Claim Detector is used by the insurance company to decide whether the claimed insurance is </a:t>
            </a:r>
            <a:r>
              <a:rPr lang="en-IN" sz="1800" b="1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Fraud</a:t>
            </a:r>
            <a:r>
              <a:rPr lang="en-IN" sz="18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IN" sz="1800" b="1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Genuine</a:t>
            </a:r>
            <a:r>
              <a:rPr lang="en-IN" sz="18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It is an insurance company which provides insurance to Hospitals, depending upon those hospital's details. This model can be used in such a way that by entering hospital details the model will predict whether that particular hospital which claimed for insurance is Fraud or Genuine.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41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FF13C-D1F4-4818-A139-8AB17F0C3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-125747"/>
            <a:ext cx="11029616" cy="1188720"/>
          </a:xfrm>
        </p:spPr>
        <p:txBody>
          <a:bodyPr/>
          <a:lstStyle/>
          <a:p>
            <a:r>
              <a:rPr lang="en-US" dirty="0"/>
              <a:t>Dataset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B592B-4CDF-4C7A-84BA-CD08F923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6074"/>
            <a:ext cx="11029615" cy="3634486"/>
          </a:xfrm>
        </p:spPr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Total number of records  : 1048575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Total number of features : 24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Google Shape;168;p4">
            <a:extLst>
              <a:ext uri="{FF2B5EF4-FFF2-40B4-BE49-F238E27FC236}">
                <a16:creationId xmlns:a16="http://schemas.microsoft.com/office/drawing/2014/main" id="{61F85E7A-1D97-4171-B099-2EAED280872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1203" y="2348690"/>
            <a:ext cx="10517746" cy="36900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805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F772-AF54-4209-A06D-50DFFEB10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38" y="0"/>
            <a:ext cx="11029616" cy="1188720"/>
          </a:xfrm>
        </p:spPr>
        <p:txBody>
          <a:bodyPr/>
          <a:lstStyle/>
          <a:p>
            <a:r>
              <a:rPr lang="en-US" sz="2800" b="1" dirty="0">
                <a:latin typeface="Raleway" pitchFamily="2" charset="0"/>
              </a:rPr>
              <a:t>DATA 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B9678-9851-4028-B6C7-5E814FB4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340" y="1445740"/>
            <a:ext cx="5613660" cy="3323967"/>
          </a:xfrm>
        </p:spPr>
        <p:txBody>
          <a:bodyPr>
            <a:normAutofit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a) Is missing or any null values in our dataset ?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   True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b) How many is total counts of the missing entries?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   7410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c) In which feature, we have majority of the missing values?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   </a:t>
            </a:r>
            <a:r>
              <a:rPr lang="en-US" sz="1800" b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area_service</a:t>
            </a:r>
            <a:r>
              <a:rPr lang="en-US" sz="18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   </a:t>
            </a:r>
            <a:r>
              <a:rPr lang="en-US" sz="1800" b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hospital_id</a:t>
            </a:r>
            <a:endParaRPr lang="en-US" sz="1800" b="1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   </a:t>
            </a:r>
            <a:r>
              <a:rPr lang="en-US" sz="1800" b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hospital_county</a:t>
            </a:r>
            <a:r>
              <a:rPr lang="en-US" sz="1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Google Shape;320;p17">
            <a:extLst>
              <a:ext uri="{FF2B5EF4-FFF2-40B4-BE49-F238E27FC236}">
                <a16:creationId xmlns:a16="http://schemas.microsoft.com/office/drawing/2014/main" id="{2430BAB3-C441-4BB3-AE70-63FD9876C9E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23939" y="1003633"/>
            <a:ext cx="3389424" cy="4850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807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1724-65D1-4655-986A-87904F652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38" y="0"/>
            <a:ext cx="11029616" cy="1188720"/>
          </a:xfrm>
        </p:spPr>
        <p:txBody>
          <a:bodyPr/>
          <a:lstStyle/>
          <a:p>
            <a:r>
              <a:rPr lang="en-US" dirty="0"/>
              <a:t>Handling duplicates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C197D0-3897-4F5B-9183-F52B6D38C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584" y="1825088"/>
            <a:ext cx="3981450" cy="2590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0D97A1-55B4-402B-84ED-887C713BA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717" y="1346242"/>
            <a:ext cx="38671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63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DA4C-BCF2-4908-9378-FE1063D90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81" y="-88676"/>
            <a:ext cx="11029616" cy="1188720"/>
          </a:xfrm>
        </p:spPr>
        <p:txBody>
          <a:bodyPr/>
          <a:lstStyle/>
          <a:p>
            <a:r>
              <a:rPr lang="en-US" dirty="0"/>
              <a:t>Data visualization </a:t>
            </a:r>
            <a:endParaRPr lang="en-IN" dirty="0"/>
          </a:p>
        </p:txBody>
      </p:sp>
      <p:pic>
        <p:nvPicPr>
          <p:cNvPr id="4" name="Google Shape;227;p9">
            <a:extLst>
              <a:ext uri="{FF2B5EF4-FFF2-40B4-BE49-F238E27FC236}">
                <a16:creationId xmlns:a16="http://schemas.microsoft.com/office/drawing/2014/main" id="{D638453A-C8D9-42F0-8635-ADD2993B7ADE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382884" y="1620044"/>
            <a:ext cx="5076825" cy="32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28;p9">
            <a:extLst>
              <a:ext uri="{FF2B5EF4-FFF2-40B4-BE49-F238E27FC236}">
                <a16:creationId xmlns:a16="http://schemas.microsoft.com/office/drawing/2014/main" id="{3144B029-CC23-45B2-AAA9-4D46CFCB90D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6858" y="2319740"/>
            <a:ext cx="2382258" cy="18486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EE981E-0160-41D5-AE2D-7CBD632FC946}"/>
              </a:ext>
            </a:extLst>
          </p:cNvPr>
          <p:cNvSpPr txBox="1"/>
          <p:nvPr/>
        </p:nvSpPr>
        <p:spPr>
          <a:xfrm>
            <a:off x="627104" y="5441434"/>
            <a:ext cx="104816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 variable have highly imbalance proportion of valid to fraud claims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Ratio of valid claims to fraud claims is about 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75:25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23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C7F724-C100-49E7-85F8-FCF4B5C746A3}"/>
              </a:ext>
            </a:extLst>
          </p:cNvPr>
          <p:cNvSpPr txBox="1"/>
          <p:nvPr/>
        </p:nvSpPr>
        <p:spPr>
          <a:xfrm>
            <a:off x="491182" y="760626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dirty="0" err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area_service</a:t>
            </a:r>
            <a:endParaRPr lang="en-US" sz="1800" dirty="0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238;p10">
            <a:extLst>
              <a:ext uri="{FF2B5EF4-FFF2-40B4-BE49-F238E27FC236}">
                <a16:creationId xmlns:a16="http://schemas.microsoft.com/office/drawing/2014/main" id="{E9E49DB4-E92F-4AFB-A521-90EB97B365A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9520" y="1129959"/>
            <a:ext cx="3601270" cy="300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44;p10">
            <a:extLst>
              <a:ext uri="{FF2B5EF4-FFF2-40B4-BE49-F238E27FC236}">
                <a16:creationId xmlns:a16="http://schemas.microsoft.com/office/drawing/2014/main" id="{FC91FE77-BC8D-48E4-A3A4-F6F8E6FA3A2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49230"/>
          <a:stretch/>
        </p:blipFill>
        <p:spPr>
          <a:xfrm>
            <a:off x="301666" y="4674045"/>
            <a:ext cx="2619375" cy="1595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42;p10">
            <a:extLst>
              <a:ext uri="{FF2B5EF4-FFF2-40B4-BE49-F238E27FC236}">
                <a16:creationId xmlns:a16="http://schemas.microsoft.com/office/drawing/2014/main" id="{A9DE74CD-6CD6-4CBC-8184-DD37166EE43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0176"/>
          <a:stretch/>
        </p:blipFill>
        <p:spPr>
          <a:xfrm>
            <a:off x="2921041" y="4674045"/>
            <a:ext cx="2619375" cy="156609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49C4FA-D439-4DEE-8EC0-4AF7B582BD2B}"/>
              </a:ext>
            </a:extLst>
          </p:cNvPr>
          <p:cNvSpPr txBox="1"/>
          <p:nvPr/>
        </p:nvSpPr>
        <p:spPr>
          <a:xfrm>
            <a:off x="6589240" y="760626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) age</a:t>
            </a:r>
            <a:endParaRPr lang="en-US" dirty="0"/>
          </a:p>
        </p:txBody>
      </p:sp>
      <p:pic>
        <p:nvPicPr>
          <p:cNvPr id="9" name="Google Shape;237;p10">
            <a:extLst>
              <a:ext uri="{FF2B5EF4-FFF2-40B4-BE49-F238E27FC236}">
                <a16:creationId xmlns:a16="http://schemas.microsoft.com/office/drawing/2014/main" id="{031DBC34-1E82-4E1E-B244-44267B5AED9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75770" y="1248705"/>
            <a:ext cx="3824035" cy="300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43;p10">
            <a:extLst>
              <a:ext uri="{FF2B5EF4-FFF2-40B4-BE49-F238E27FC236}">
                <a16:creationId xmlns:a16="http://schemas.microsoft.com/office/drawing/2014/main" id="{30C92D37-CC59-418C-87C0-50F47803BB5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b="49478"/>
          <a:stretch/>
        </p:blipFill>
        <p:spPr>
          <a:xfrm>
            <a:off x="6651586" y="4826958"/>
            <a:ext cx="2057400" cy="1270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45;p10">
            <a:extLst>
              <a:ext uri="{FF2B5EF4-FFF2-40B4-BE49-F238E27FC236}">
                <a16:creationId xmlns:a16="http://schemas.microsoft.com/office/drawing/2014/main" id="{6FBDFD96-70EB-43CF-8087-0C30E62CC7A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49479"/>
          <a:stretch/>
        </p:blipFill>
        <p:spPr>
          <a:xfrm>
            <a:off x="9270959" y="4836753"/>
            <a:ext cx="2057400" cy="1270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4640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{AD2C1C5A-F9E9-4E5C-9AF6-D41D7EA8864C}tf33552983_win32</Template>
  <TotalTime>2370</TotalTime>
  <Words>319</Words>
  <Application>Microsoft Office PowerPoint</Application>
  <PresentationFormat>Widescreen</PresentationFormat>
  <Paragraphs>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Comic Sans MS</vt:lpstr>
      <vt:lpstr>Franklin Gothic Book</vt:lpstr>
      <vt:lpstr>Franklin Gothic Demi</vt:lpstr>
      <vt:lpstr>Raleway</vt:lpstr>
      <vt:lpstr>Segoe UI</vt:lpstr>
      <vt:lpstr>Wingdings</vt:lpstr>
      <vt:lpstr>Wingdings 2</vt:lpstr>
      <vt:lpstr>DividendVTI</vt:lpstr>
      <vt:lpstr>Insurance claim fraud detection</vt:lpstr>
      <vt:lpstr>history</vt:lpstr>
      <vt:lpstr>Problems faced </vt:lpstr>
      <vt:lpstr>Business objective</vt:lpstr>
      <vt:lpstr>Dataset details</vt:lpstr>
      <vt:lpstr>DATA PREPROCESSING</vt:lpstr>
      <vt:lpstr>Handling duplicates</vt:lpstr>
      <vt:lpstr>Data visualization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claim fraud detection</dc:title>
  <dc:creator>Anirudh M V</dc:creator>
  <cp:lastModifiedBy>Anirudh M V</cp:lastModifiedBy>
  <cp:revision>3</cp:revision>
  <dcterms:created xsi:type="dcterms:W3CDTF">2021-10-17T18:32:01Z</dcterms:created>
  <dcterms:modified xsi:type="dcterms:W3CDTF">2021-10-19T10:02:46Z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