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3.xml" ContentType="application/inkml+xml"/>
  <Override PartName="/ppt/ink/ink4.xml" ContentType="application/inkml+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60" r:id="rId3"/>
    <p:sldId id="257" r:id="rId4"/>
    <p:sldId id="258" r:id="rId5"/>
    <p:sldId id="267" r:id="rId6"/>
    <p:sldId id="268" r:id="rId7"/>
    <p:sldId id="269" r:id="rId8"/>
    <p:sldId id="270" r:id="rId9"/>
    <p:sldId id="259" r:id="rId10"/>
    <p:sldId id="266" r:id="rId11"/>
    <p:sldId id="261" r:id="rId12"/>
    <p:sldId id="275" r:id="rId13"/>
    <p:sldId id="262" r:id="rId14"/>
    <p:sldId id="263" r:id="rId15"/>
    <p:sldId id="264" r:id="rId16"/>
    <p:sldId id="273" r:id="rId17"/>
    <p:sldId id="274" r:id="rId18"/>
    <p:sldId id="276" r:id="rId19"/>
    <p:sldId id="277" r:id="rId20"/>
    <p:sldId id="278" r:id="rId21"/>
    <p:sldId id="279" r:id="rId22"/>
    <p:sldId id="282" r:id="rId23"/>
    <p:sldId id="280" r:id="rId24"/>
    <p:sldId id="281" r:id="rId25"/>
    <p:sldId id="283" r:id="rId26"/>
    <p:sldId id="265" r:id="rId27"/>
    <p:sldId id="284" r:id="rId28"/>
    <p:sldId id="285" r:id="rId29"/>
    <p:sldId id="286" r:id="rId30"/>
    <p:sldId id="272" r:id="rId31"/>
    <p:sldId id="271" r:id="rId32"/>
    <p:sldId id="287"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AZ9V5FF7DktJhrvb6T6OK1ZNVb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17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14:34:22.03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14:34:22.032"/>
    </inkml:context>
    <inkml:brush xml:id="br0">
      <inkml:brushProperty name="width" value="0.35" units="cm"/>
      <inkml:brushProperty name="height" value="0.35" units="cm"/>
      <inkml:brushProperty name="color" value="#FFFFFF"/>
    </inkml:brush>
  </inkml:definitions>
  <inkml:trace contextRef="#ctx0" brushRef="#br0">1 0 24575,'471'168'0,"-21"35"0,-416-184 0,-2 2 0,39 32 0,-28-20 0,-39-31 0,0 1 0,0-1 0,0 0 0,0-1 0,0 1 0,0-1 0,0 1 0,1-1 0,-1-1 0,0 1 0,7 0 0,-4 0 0,176 22 0,228 33 0,224 58 0,-626-112-195,0-1 0,0 1 0,-1 0 0,1 1 0,-1 0 0,16 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14:35:02.94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14:35:02.94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6T14:35:15.54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854a83297b_2_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1854a83297b_2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1854a83297b_2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a519592407_1_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1a519592407_1_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1a519592407_1_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8641ce9a02_0_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18641ce9a02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8641ce9a02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a519592407_1_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1a519592407_1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1a519592407_1_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a519592407_1_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1a519592407_1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1a519592407_1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a519592407_1_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1a519592407_1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1a519592407_1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a519592407_1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7" name="Google Shape;317;g1a519592407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g1a519592407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a519592407_1_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g1a519592407_1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1a519592407_1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a519592407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1a519592407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a519592407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a519592407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1a519592407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a519592407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9265288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a519592407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1a519592407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a519592407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793558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a519592407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1a519592407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a519592407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1795769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a519592407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1a519592407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a519592407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7351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8641ce9a02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18641ce9a02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8641ce9a02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a519592407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1a519592407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a519592407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88887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a519592407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1a519592407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a519592407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3080459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a519592407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1a519592407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a519592407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997841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a519592407_1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1a519592407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1a519592407_1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a519592407_1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g1a519592407_1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a519592407_1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288625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54a83297b_2_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1854a83297b_2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1854a83297b_2_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54a83297b_2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g1854a83297b_2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854a83297b_2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50.png"/><Relationship Id="rId4" Type="http://schemas.openxmlformats.org/officeDocument/2006/relationships/customXml" Target="../ink/ink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image" Target="../media/image7.png"/><Relationship Id="rId4" Type="http://schemas.openxmlformats.org/officeDocument/2006/relationships/customXml" Target="../ink/ink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Object_detection" TargetMode="External"/><Relationship Id="rId3" Type="http://schemas.openxmlformats.org/officeDocument/2006/relationships/image" Target="../media/image1.jpg"/><Relationship Id="rId7" Type="http://schemas.openxmlformats.org/officeDocument/2006/relationships/hyperlink" Target="https://en.wikipedia.org/wiki/Magnetic_resonance_imagin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en.wikipedia.org/wiki/CT_scan" TargetMode="External"/><Relationship Id="rId5" Type="http://schemas.openxmlformats.org/officeDocument/2006/relationships/hyperlink" Target="https://en.wikipedia.org/wiki/Volume_rendering" TargetMode="External"/><Relationship Id="rId10" Type="http://schemas.openxmlformats.org/officeDocument/2006/relationships/hyperlink" Target="https://en.wikipedia.org/wiki/Face_detection" TargetMode="External"/><Relationship Id="rId4" Type="http://schemas.openxmlformats.org/officeDocument/2006/relationships/hyperlink" Target="https://en.wikipedia.org/wiki/Medical_imaging" TargetMode="External"/><Relationship Id="rId9" Type="http://schemas.openxmlformats.org/officeDocument/2006/relationships/hyperlink" Target="https://en.wikipedia.org/wiki/Pedestrian_detecti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s://ieeexplore.ieee.org/document/8681706" TargetMode="External"/><Relationship Id="rId13" Type="http://schemas.openxmlformats.org/officeDocument/2006/relationships/hyperlink" Target="https://uaeu.pure.elsevier.com/en/publications/mh-unet-a-multi-scale-hierarchical-based-architecture-for-medical" TargetMode="External"/><Relationship Id="rId3" Type="http://schemas.openxmlformats.org/officeDocument/2006/relationships/image" Target="../media/image1.jpg"/><Relationship Id="rId7" Type="http://schemas.openxmlformats.org/officeDocument/2006/relationships/hyperlink" Target="https://ieeexplore.ieee.org/abstract/document/9446143" TargetMode="External"/><Relationship Id="rId12" Type="http://schemas.openxmlformats.org/officeDocument/2006/relationships/hyperlink" Target="https://www.scirp.org/reference/referencespapers.aspx?referenceid=2891779"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hyperlink" Target="https://ieeexplore.ieee.org/document/9745574" TargetMode="External"/><Relationship Id="rId11" Type="http://schemas.openxmlformats.org/officeDocument/2006/relationships/hyperlink" Target="https://ieeexplore.ieee.org/abstract/document/9584849" TargetMode="External"/><Relationship Id="rId5" Type="http://schemas.openxmlformats.org/officeDocument/2006/relationships/hyperlink" Target="https://pubmed.ncbi.nlm.nih.gov/33544895/" TargetMode="External"/><Relationship Id="rId10" Type="http://schemas.openxmlformats.org/officeDocument/2006/relationships/hyperlink" Target="https://ieeexplore.ieee.org/document/8736616" TargetMode="External"/><Relationship Id="rId4" Type="http://schemas.openxmlformats.org/officeDocument/2006/relationships/hyperlink" Target="https://ieeexplore.ieee.org/document/8621552" TargetMode="External"/><Relationship Id="rId9" Type="http://schemas.openxmlformats.org/officeDocument/2006/relationships/hyperlink" Target="https://ieeexplore.ieee.org/document/8759292"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89" name="Google Shape;89;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90" name="Google Shape;90;p1" descr="C:\Documents and Settings\ADMIN\Desktop\Courses Offered.jpg"/>
          <p:cNvPicPr preferRelativeResize="0"/>
          <p:nvPr/>
        </p:nvPicPr>
        <p:blipFill rotWithShape="1">
          <a:blip r:embed="rId3">
            <a:alphaModFix/>
          </a:blip>
          <a:srcRect/>
          <a:stretch/>
        </p:blipFill>
        <p:spPr>
          <a:xfrm>
            <a:off x="0" y="13252"/>
            <a:ext cx="9144000" cy="6858000"/>
          </a:xfrm>
          <a:prstGeom prst="rect">
            <a:avLst/>
          </a:prstGeom>
          <a:noFill/>
          <a:ln>
            <a:noFill/>
          </a:ln>
        </p:spPr>
      </p:pic>
      <p:sp>
        <p:nvSpPr>
          <p:cNvPr id="91" name="Google Shape;91;p1"/>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i="0" u="none" strike="noStrike" cap="none">
                <a:solidFill>
                  <a:schemeClr val="dk1"/>
                </a:solidFill>
                <a:latin typeface="Calibri"/>
                <a:ea typeface="Calibri"/>
                <a:cs typeface="Calibri"/>
                <a:sym typeface="Calibri"/>
              </a:rPr>
              <a:t>Department of Computer Science &amp; Engineering, DSCE</a:t>
            </a:r>
            <a:endParaRPr/>
          </a:p>
        </p:txBody>
      </p:sp>
      <p:sp>
        <p:nvSpPr>
          <p:cNvPr id="92" name="Google Shape;92;p1"/>
          <p:cNvSpPr txBox="1"/>
          <p:nvPr/>
        </p:nvSpPr>
        <p:spPr>
          <a:xfrm>
            <a:off x="1295400" y="533400"/>
            <a:ext cx="7391400"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Times New Roman"/>
                <a:ea typeface="Times New Roman"/>
                <a:cs typeface="Times New Roman"/>
                <a:sym typeface="Times New Roman"/>
              </a:rPr>
              <a:t>An Optimized approach for Automatic left ventricle detection and  Segmentation</a:t>
            </a:r>
            <a:endParaRPr sz="3200">
              <a:solidFill>
                <a:schemeClr val="dk1"/>
              </a:solidFill>
              <a:latin typeface="Times New Roman"/>
              <a:ea typeface="Times New Roman"/>
              <a:cs typeface="Times New Roman"/>
              <a:sym typeface="Times New Roman"/>
            </a:endParaRPr>
          </a:p>
        </p:txBody>
      </p:sp>
      <p:sp>
        <p:nvSpPr>
          <p:cNvPr id="93" name="Google Shape;93;p1"/>
          <p:cNvSpPr txBox="1"/>
          <p:nvPr/>
        </p:nvSpPr>
        <p:spPr>
          <a:xfrm>
            <a:off x="1295400" y="2362200"/>
            <a:ext cx="44958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Team Members</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1. Anirudh P Kalghatkar -1DS19CS024</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2. Darshan Sudheer Amadalli– 1DS19CS042</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3. Uday D – 1DS19CS199</a:t>
            </a: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4. Shashank K – 1DS19CS201</a:t>
            </a:r>
            <a:endParaRPr sz="1800">
              <a:solidFill>
                <a:schemeClr val="dk1"/>
              </a:solidFill>
              <a:latin typeface="Times New Roman"/>
              <a:ea typeface="Times New Roman"/>
              <a:cs typeface="Times New Roman"/>
              <a:sym typeface="Times New Roman"/>
            </a:endParaRPr>
          </a:p>
        </p:txBody>
      </p:sp>
      <p:sp>
        <p:nvSpPr>
          <p:cNvPr id="94" name="Google Shape;94;p1"/>
          <p:cNvSpPr txBox="1"/>
          <p:nvPr/>
        </p:nvSpPr>
        <p:spPr>
          <a:xfrm>
            <a:off x="1295400" y="4419600"/>
            <a:ext cx="58674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Under the Guidance of</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Dr . Kavitha K S</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Professor, Dept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00" name="Google Shape;200;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01" name="Google Shape;201;p8"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02" name="Google Shape;202;p8"/>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03" name="Google Shape;203;p8"/>
          <p:cNvSpPr txBox="1"/>
          <p:nvPr/>
        </p:nvSpPr>
        <p:spPr>
          <a:xfrm>
            <a:off x="1132002" y="440170"/>
            <a:ext cx="8001000" cy="585000"/>
          </a:xfrm>
          <a:prstGeom prst="rect">
            <a:avLst/>
          </a:prstGeom>
          <a:noFill/>
          <a:ln>
            <a:noFill/>
          </a:ln>
        </p:spPr>
        <p:txBody>
          <a:bodyPr spcFirstLastPara="1" wrap="square" lIns="91425" tIns="45700" rIns="91425" bIns="45700" anchor="t" anchorCtr="0">
            <a:spAutoFit/>
          </a:bodyPr>
          <a:lstStyle/>
          <a:p>
            <a:pPr marL="1371600" marR="0" lvl="0" indent="457200" algn="l" rtl="0">
              <a:spcBef>
                <a:spcPts val="0"/>
              </a:spcBef>
              <a:spcAft>
                <a:spcPts val="0"/>
              </a:spcAft>
              <a:buNone/>
            </a:pPr>
            <a:r>
              <a:rPr lang="en-US" sz="3200">
                <a:solidFill>
                  <a:schemeClr val="dk1"/>
                </a:solidFill>
                <a:latin typeface="Times New Roman"/>
                <a:ea typeface="Times New Roman"/>
                <a:cs typeface="Times New Roman"/>
                <a:sym typeface="Times New Roman"/>
              </a:rPr>
              <a:t>  CHALLENGES</a:t>
            </a:r>
            <a:endParaRPr sz="3500">
              <a:solidFill>
                <a:schemeClr val="dk1"/>
              </a:solidFill>
              <a:latin typeface="Times New Roman"/>
              <a:ea typeface="Times New Roman"/>
              <a:cs typeface="Times New Roman"/>
              <a:sym typeface="Times New Roman"/>
            </a:endParaRPr>
          </a:p>
        </p:txBody>
      </p:sp>
      <p:sp>
        <p:nvSpPr>
          <p:cNvPr id="204" name="Google Shape;204;p8"/>
          <p:cNvSpPr txBox="1"/>
          <p:nvPr/>
        </p:nvSpPr>
        <p:spPr>
          <a:xfrm>
            <a:off x="1055075" y="1300000"/>
            <a:ext cx="7631700" cy="6141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most challenging part of this project is to find the optimal parameters for the segmentation model. </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Another challenge is to improve the performance of the model on unseen data.</a:t>
            </a:r>
            <a:endParaRPr sz="200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Left Ventricle is highly variable shape ,making it difficult to define a consistent shape model.</a:t>
            </a:r>
            <a:endParaRPr sz="200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Left Ventricle is often surrounded by other structures such as the right ventricle,making it difficult to isolate in the image.</a:t>
            </a:r>
            <a:endParaRPr sz="2000">
              <a:solidFill>
                <a:schemeClr val="dk1"/>
              </a:solidFill>
              <a:latin typeface="Times New Roman"/>
              <a:ea typeface="Times New Roman"/>
              <a:cs typeface="Times New Roman"/>
              <a:sym typeface="Times New Roman"/>
            </a:endParaRPr>
          </a:p>
          <a:p>
            <a:pPr marL="9144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Left Ventricle is often deformed in cardiac MRI sequences , making it difficult to segment using traditional image processing techniques.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1854a83297b_2_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43" name="Google Shape;143;g1854a83297b_2_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44" name="Google Shape;144;g1854a83297b_2_28" descr="C:\Documents and Settings\ADMIN\Desktop\Courses Offered.jpg"/>
          <p:cNvPicPr preferRelativeResize="0"/>
          <p:nvPr/>
        </p:nvPicPr>
        <p:blipFill rotWithShape="1">
          <a:blip r:embed="rId3">
            <a:alphaModFix/>
          </a:blip>
          <a:srcRect/>
          <a:stretch/>
        </p:blipFill>
        <p:spPr>
          <a:xfrm>
            <a:off x="0" y="-94225"/>
            <a:ext cx="9144000" cy="6858000"/>
          </a:xfrm>
          <a:prstGeom prst="rect">
            <a:avLst/>
          </a:prstGeom>
          <a:noFill/>
          <a:ln>
            <a:noFill/>
          </a:ln>
        </p:spPr>
      </p:pic>
      <p:sp>
        <p:nvSpPr>
          <p:cNvPr id="145" name="Google Shape;145;g1854a83297b_2_28"/>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46" name="Google Shape;146;g1854a83297b_2_28"/>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7" name="Google Shape;147;g1854a83297b_2_28"/>
          <p:cNvSpPr txBox="1"/>
          <p:nvPr/>
        </p:nvSpPr>
        <p:spPr>
          <a:xfrm>
            <a:off x="1132000" y="76200"/>
            <a:ext cx="8001000" cy="884700"/>
          </a:xfrm>
          <a:prstGeom prst="rect">
            <a:avLst/>
          </a:prstGeom>
          <a:noFill/>
          <a:ln>
            <a:noFill/>
          </a:ln>
        </p:spPr>
        <p:txBody>
          <a:bodyPr spcFirstLastPara="1" wrap="square" lIns="91425" tIns="45700" rIns="91425" bIns="45700" anchor="t" anchorCtr="0">
            <a:noAutofit/>
          </a:bodyPr>
          <a:lstStyle/>
          <a:p>
            <a:pPr marL="457200" marR="0" lvl="0" indent="0" algn="l" rtl="0">
              <a:lnSpc>
                <a:spcPct val="150000"/>
              </a:lnSpc>
              <a:spcBef>
                <a:spcPts val="0"/>
              </a:spcBef>
              <a:spcAft>
                <a:spcPts val="0"/>
              </a:spcAft>
              <a:buNone/>
            </a:pPr>
            <a:r>
              <a:rPr lang="en-US" sz="3200">
                <a:solidFill>
                  <a:schemeClr val="dk1"/>
                </a:solidFill>
                <a:latin typeface="Times New Roman"/>
                <a:ea typeface="Times New Roman"/>
                <a:cs typeface="Times New Roman"/>
                <a:sym typeface="Times New Roman"/>
              </a:rPr>
              <a:t>                     OBJECTIVES</a:t>
            </a:r>
            <a:endParaRPr sz="3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g1854a83297b_2_28"/>
          <p:cNvSpPr txBox="1"/>
          <p:nvPr/>
        </p:nvSpPr>
        <p:spPr>
          <a:xfrm>
            <a:off x="903400" y="1149278"/>
            <a:ext cx="8229600" cy="3216900"/>
          </a:xfrm>
          <a:prstGeom prst="rect">
            <a:avLst/>
          </a:prstGeom>
          <a:noFill/>
          <a:ln>
            <a:noFill/>
          </a:ln>
        </p:spPr>
        <p:txBody>
          <a:bodyPr spcFirstLastPara="1" wrap="square" lIns="91425" tIns="45700" rIns="91425" bIns="45700" anchor="t" anchorCtr="0">
            <a:noAutofit/>
          </a:bodyPr>
          <a:lstStyle/>
          <a:p>
            <a:pPr marL="457200" lvl="0" indent="-317500" algn="l" rtl="0">
              <a:spcBef>
                <a:spcPts val="0"/>
              </a:spcBef>
              <a:spcAft>
                <a:spcPts val="0"/>
              </a:spcAft>
              <a:buClr>
                <a:schemeClr val="dk1"/>
              </a:buClr>
              <a:buSzPts val="1400"/>
              <a:buFont typeface="Times New Roman"/>
              <a:buChar char="●"/>
            </a:pPr>
            <a:r>
              <a:rPr lang="en-US" sz="2000">
                <a:solidFill>
                  <a:schemeClr val="dk1"/>
                </a:solidFill>
                <a:latin typeface="Times New Roman"/>
                <a:ea typeface="Times New Roman"/>
                <a:cs typeface="Times New Roman"/>
                <a:sym typeface="Times New Roman"/>
              </a:rPr>
              <a:t>The aim of this study is to develop an optimized approach for automatic left  ventricle detection and segmentation</a:t>
            </a:r>
            <a:r>
              <a:rPr lang="en-US"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endParaRPr sz="21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 evaluate the performance of the proposed approach in terms of accuracy, sensitivity, and specificity.</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 compare the performance of the proposed approach with that of other existing methods.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1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1a519592407_1_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99" name="Google Shape;299;g1a519592407_1_5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00" name="Google Shape;300;g1a519592407_1_5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01" name="Google Shape;301;g1a519592407_1_5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02" name="Google Shape;302;g1a519592407_1_5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3" name="Google Shape;303;g1a519592407_1_5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29;p17" descr="C:\Documents and Settings\ADMIN\Desktop\Courses Offered.jpg">
            <a:extLst>
              <a:ext uri="{FF2B5EF4-FFF2-40B4-BE49-F238E27FC236}">
                <a16:creationId xmlns:a16="http://schemas.microsoft.com/office/drawing/2014/main" id="{D196D233-4FC4-4C5A-86ED-74D9C536D1F2}"/>
              </a:ext>
            </a:extLst>
          </p:cNvPr>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 name="Google Shape;130;p17">
            <a:extLst>
              <a:ext uri="{FF2B5EF4-FFF2-40B4-BE49-F238E27FC236}">
                <a16:creationId xmlns:a16="http://schemas.microsoft.com/office/drawing/2014/main" id="{4D3F189C-C56A-40CF-8A5B-DC2066087460}"/>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131;p17">
            <a:extLst>
              <a:ext uri="{FF2B5EF4-FFF2-40B4-BE49-F238E27FC236}">
                <a16:creationId xmlns:a16="http://schemas.microsoft.com/office/drawing/2014/main" id="{650A5062-B70E-41D7-B0F5-23C5EBAB6975}"/>
              </a:ext>
            </a:extLst>
          </p:cNvPr>
          <p:cNvSpPr txBox="1"/>
          <p:nvPr/>
        </p:nvSpPr>
        <p:spPr>
          <a:xfrm>
            <a:off x="1143000" y="347525"/>
            <a:ext cx="7566900" cy="213901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a:latin typeface="Calibri"/>
                <a:ea typeface="Calibri"/>
                <a:cs typeface="Calibri"/>
                <a:sym typeface="Calibri"/>
              </a:rPr>
              <a:t>INPUT:</a:t>
            </a:r>
            <a:endParaRPr sz="3600">
              <a:latin typeface="Calibri"/>
              <a:ea typeface="Calibri"/>
              <a:cs typeface="Calibri"/>
              <a:sym typeface="Calibri"/>
            </a:endParaRPr>
          </a:p>
          <a:p>
            <a:pPr marL="0" lvl="0" indent="0" algn="l" rtl="0">
              <a:spcBef>
                <a:spcPts val="0"/>
              </a:spcBef>
              <a:spcAft>
                <a:spcPts val="0"/>
              </a:spcAft>
              <a:buNone/>
            </a:pPr>
            <a:endParaRPr sz="25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The input to an ELU-Net for left ventricle segmentation would typically be a 3D medical image such as magnetic resonance imaging (MRI) scan.</a:t>
            </a:r>
            <a:endParaRPr sz="2200">
              <a:latin typeface="Calibri"/>
              <a:ea typeface="Calibri"/>
              <a:cs typeface="Calibri"/>
              <a:sym typeface="Calibri"/>
            </a:endParaRPr>
          </a:p>
        </p:txBody>
      </p:sp>
      <p:pic>
        <p:nvPicPr>
          <p:cNvPr id="11" name="Picture 10">
            <a:extLst>
              <a:ext uri="{FF2B5EF4-FFF2-40B4-BE49-F238E27FC236}">
                <a16:creationId xmlns:a16="http://schemas.microsoft.com/office/drawing/2014/main" id="{BD603988-03F0-4C36-AF15-659CA65A6667}"/>
              </a:ext>
            </a:extLst>
          </p:cNvPr>
          <p:cNvPicPr>
            <a:picLocks noChangeAspect="1"/>
          </p:cNvPicPr>
          <p:nvPr/>
        </p:nvPicPr>
        <p:blipFill>
          <a:blip r:embed="rId4"/>
          <a:stretch>
            <a:fillRect/>
          </a:stretch>
        </p:blipFill>
        <p:spPr>
          <a:xfrm>
            <a:off x="1478022" y="2770687"/>
            <a:ext cx="2362405" cy="2316681"/>
          </a:xfrm>
          <a:prstGeom prst="rect">
            <a:avLst/>
          </a:prstGeom>
        </p:spPr>
      </p:pic>
      <p:pic>
        <p:nvPicPr>
          <p:cNvPr id="12" name="Picture 11">
            <a:extLst>
              <a:ext uri="{FF2B5EF4-FFF2-40B4-BE49-F238E27FC236}">
                <a16:creationId xmlns:a16="http://schemas.microsoft.com/office/drawing/2014/main" id="{A6F86AE3-B716-4079-AB7D-15F1F124EC5F}"/>
              </a:ext>
            </a:extLst>
          </p:cNvPr>
          <p:cNvPicPr>
            <a:picLocks noChangeAspect="1"/>
          </p:cNvPicPr>
          <p:nvPr/>
        </p:nvPicPr>
        <p:blipFill>
          <a:blip r:embed="rId5"/>
          <a:stretch>
            <a:fillRect/>
          </a:stretch>
        </p:blipFill>
        <p:spPr>
          <a:xfrm>
            <a:off x="5468084" y="2770687"/>
            <a:ext cx="2522439" cy="2347163"/>
          </a:xfrm>
          <a:prstGeom prst="rect">
            <a:avLst/>
          </a:prstGeom>
        </p:spPr>
      </p:pic>
      <p:sp>
        <p:nvSpPr>
          <p:cNvPr id="13" name="TextBox 12">
            <a:extLst>
              <a:ext uri="{FF2B5EF4-FFF2-40B4-BE49-F238E27FC236}">
                <a16:creationId xmlns:a16="http://schemas.microsoft.com/office/drawing/2014/main" id="{C07390A6-12D2-446F-8193-206067D1CF89}"/>
              </a:ext>
            </a:extLst>
          </p:cNvPr>
          <p:cNvSpPr txBox="1"/>
          <p:nvPr/>
        </p:nvSpPr>
        <p:spPr>
          <a:xfrm>
            <a:off x="1838130" y="5117850"/>
            <a:ext cx="1636987" cy="307777"/>
          </a:xfrm>
          <a:prstGeom prst="rect">
            <a:avLst/>
          </a:prstGeom>
          <a:noFill/>
        </p:spPr>
        <p:txBody>
          <a:bodyPr wrap="none" rtlCol="0">
            <a:spAutoFit/>
          </a:bodyPr>
          <a:lstStyle/>
          <a:p>
            <a:r>
              <a:rPr lang="en-US" dirty="0"/>
              <a:t>Region Of Interest</a:t>
            </a:r>
          </a:p>
        </p:txBody>
      </p:sp>
      <p:sp>
        <p:nvSpPr>
          <p:cNvPr id="14" name="TextBox 13">
            <a:extLst>
              <a:ext uri="{FF2B5EF4-FFF2-40B4-BE49-F238E27FC236}">
                <a16:creationId xmlns:a16="http://schemas.microsoft.com/office/drawing/2014/main" id="{D933B287-C0CE-45D1-98F1-A62DD0DE1461}"/>
              </a:ext>
            </a:extLst>
          </p:cNvPr>
          <p:cNvSpPr txBox="1"/>
          <p:nvPr/>
        </p:nvSpPr>
        <p:spPr>
          <a:xfrm>
            <a:off x="6102220" y="5117849"/>
            <a:ext cx="1507144" cy="307777"/>
          </a:xfrm>
          <a:prstGeom prst="rect">
            <a:avLst/>
          </a:prstGeom>
          <a:noFill/>
        </p:spPr>
        <p:txBody>
          <a:bodyPr wrap="none" rtlCol="0">
            <a:spAutoFit/>
          </a:bodyPr>
          <a:lstStyle/>
          <a:p>
            <a:r>
              <a:rPr lang="en-US" dirty="0"/>
              <a:t>Input MRI Image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55" name="Google Shape;155;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56" name="Google Shape;156;p5"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57" name="Google Shape;157;p5"/>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58" name="Google Shape;158;p5"/>
          <p:cNvSpPr txBox="1"/>
          <p:nvPr/>
        </p:nvSpPr>
        <p:spPr>
          <a:xfrm>
            <a:off x="974912" y="0"/>
            <a:ext cx="8001000" cy="2493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marL="457200" marR="0" lvl="0" indent="-355600" algn="l" rtl="0">
              <a:spcBef>
                <a:spcPts val="0"/>
              </a:spcBef>
              <a:spcAft>
                <a:spcPts val="0"/>
              </a:spcAft>
              <a:buSzPts val="2000"/>
              <a:buFont typeface="Times New Roman"/>
              <a:buChar char="●"/>
            </a:pPr>
            <a:r>
              <a:rPr lang="en-US" sz="2000" b="0" i="0" u="none" strike="noStrike">
                <a:solidFill>
                  <a:srgbClr val="000000"/>
                </a:solidFill>
                <a:latin typeface="Times New Roman"/>
                <a:ea typeface="Times New Roman"/>
                <a:cs typeface="Times New Roman"/>
                <a:sym typeface="Times New Roman"/>
              </a:rPr>
              <a:t>From the input image, the ROI( Region of interest), Since the given dataset may have the full MRI image</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457200" marR="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It is necessary t</a:t>
            </a:r>
            <a:r>
              <a:rPr lang="en-US" sz="2000" b="0" i="0" u="none" strike="noStrike">
                <a:solidFill>
                  <a:srgbClr val="000000"/>
                </a:solidFill>
                <a:latin typeface="Times New Roman"/>
                <a:ea typeface="Times New Roman"/>
                <a:cs typeface="Times New Roman"/>
                <a:sym typeface="Times New Roman"/>
              </a:rPr>
              <a:t>o ensure that the model does not end up with any unwanted information cropping the image is necessary. T</a:t>
            </a:r>
            <a:r>
              <a:rPr lang="en-US" sz="2000">
                <a:latin typeface="Times New Roman"/>
                <a:ea typeface="Times New Roman"/>
                <a:cs typeface="Times New Roman"/>
                <a:sym typeface="Times New Roman"/>
              </a:rPr>
              <a:t>he input size of the data would be 110 x 110 pixels</a:t>
            </a:r>
            <a:endParaRPr sz="2000">
              <a:latin typeface="Times New Roman"/>
              <a:ea typeface="Times New Roman"/>
              <a:cs typeface="Times New Roman"/>
              <a:sym typeface="Times New Roman"/>
            </a:endParaRPr>
          </a:p>
          <a:p>
            <a:pPr marL="0" marR="0" lvl="0" indent="0" algn="l" rtl="0">
              <a:spcBef>
                <a:spcPts val="0"/>
              </a:spcBef>
              <a:spcAft>
                <a:spcPts val="0"/>
              </a:spcAft>
              <a:buNone/>
            </a:pPr>
            <a:br>
              <a:rPr lang="en-US"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p:txBody>
      </p:sp>
      <p:pic>
        <p:nvPicPr>
          <p:cNvPr id="159" name="Google Shape;159;p5"/>
          <p:cNvPicPr preferRelativeResize="0"/>
          <p:nvPr/>
        </p:nvPicPr>
        <p:blipFill rotWithShape="1">
          <a:blip r:embed="rId4">
            <a:alphaModFix/>
          </a:blip>
          <a:srcRect/>
          <a:stretch/>
        </p:blipFill>
        <p:spPr>
          <a:xfrm>
            <a:off x="2176463" y="2555088"/>
            <a:ext cx="4791076" cy="280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8641ce9a02_0_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66" name="Google Shape;166;g18641ce9a02_0_2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67" name="Google Shape;167;g18641ce9a02_0_23"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68" name="Google Shape;168;g18641ce9a02_0_23"/>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69" name="Google Shape;169;g18641ce9a02_0_23"/>
          <p:cNvSpPr txBox="1"/>
          <p:nvPr/>
        </p:nvSpPr>
        <p:spPr>
          <a:xfrm>
            <a:off x="974912" y="0"/>
            <a:ext cx="8001000" cy="1262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br>
              <a:rPr lang="en-US" sz="1200">
                <a:solidFill>
                  <a:schemeClr val="dk1"/>
                </a:solidFill>
                <a:latin typeface="Calibri"/>
                <a:ea typeface="Calibri"/>
                <a:cs typeface="Calibri"/>
                <a:sym typeface="Calibri"/>
              </a:rPr>
            </a:br>
            <a:r>
              <a:rPr lang="en-US" sz="2000">
                <a:solidFill>
                  <a:schemeClr val="dk1"/>
                </a:solidFill>
                <a:latin typeface="Calibri"/>
                <a:ea typeface="Calibri"/>
                <a:cs typeface="Calibri"/>
                <a:sym typeface="Calibri"/>
              </a:rPr>
              <a:t>Basic U-Net Architecture</a:t>
            </a:r>
            <a:endParaRPr sz="2000">
              <a:solidFill>
                <a:schemeClr val="dk1"/>
              </a:solidFill>
              <a:latin typeface="Calibri"/>
              <a:ea typeface="Calibri"/>
              <a:cs typeface="Calibri"/>
              <a:sym typeface="Calibri"/>
            </a:endParaRPr>
          </a:p>
        </p:txBody>
      </p:sp>
      <p:pic>
        <p:nvPicPr>
          <p:cNvPr id="170" name="Google Shape;170;g18641ce9a02_0_23"/>
          <p:cNvPicPr preferRelativeResize="0"/>
          <p:nvPr/>
        </p:nvPicPr>
        <p:blipFill>
          <a:blip r:embed="rId4">
            <a:alphaModFix/>
          </a:blip>
          <a:stretch>
            <a:fillRect/>
          </a:stretch>
        </p:blipFill>
        <p:spPr>
          <a:xfrm>
            <a:off x="1074025" y="1485600"/>
            <a:ext cx="8001001" cy="44432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77" name="Google Shape;177;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78" name="Google Shape;178;p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79" name="Google Shape;179;p6"/>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80" name="Google Shape;180;p6"/>
          <p:cNvSpPr txBox="1"/>
          <p:nvPr/>
        </p:nvSpPr>
        <p:spPr>
          <a:xfrm>
            <a:off x="1132002" y="440170"/>
            <a:ext cx="80010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81;p6"/>
          <p:cNvSpPr txBox="1"/>
          <p:nvPr/>
        </p:nvSpPr>
        <p:spPr>
          <a:xfrm>
            <a:off x="936812" y="-6993"/>
            <a:ext cx="8196300" cy="2462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b="0">
              <a:solidFill>
                <a:schemeClr val="dk1"/>
              </a:solidFill>
              <a:latin typeface="Calibri"/>
              <a:ea typeface="Calibri"/>
              <a:cs typeface="Calibri"/>
              <a:sym typeface="Calibri"/>
            </a:endParaRPr>
          </a:p>
          <a:p>
            <a:pPr marL="457200" marR="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A deep skip connection along with plain skip connection is utilised to fully extract the features .</a:t>
            </a:r>
            <a:endParaRPr sz="2000">
              <a:latin typeface="Times New Roman"/>
              <a:ea typeface="Times New Roman"/>
              <a:cs typeface="Times New Roman"/>
              <a:sym typeface="Times New Roman"/>
            </a:endParaRPr>
          </a:p>
          <a:p>
            <a:pPr marL="457200" marR="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ResNet34 Or Vgg16 can be used as the backbone of the network and is responsible for the encoder and decoder operation of the architecture.</a:t>
            </a:r>
            <a:endParaRPr sz="2000">
              <a:latin typeface="Times New Roman"/>
              <a:ea typeface="Times New Roman"/>
              <a:cs typeface="Times New Roman"/>
              <a:sym typeface="Times New Roman"/>
            </a:endParaRPr>
          </a:p>
          <a:p>
            <a:pPr marL="457200" marR="0" lvl="0" indent="-355600" algn="l" rtl="0">
              <a:spcBef>
                <a:spcPts val="0"/>
              </a:spcBef>
              <a:spcAft>
                <a:spcPts val="0"/>
              </a:spcAft>
              <a:buSzPts val="2000"/>
              <a:buFont typeface="Times New Roman"/>
              <a:buChar char="●"/>
            </a:pPr>
            <a:r>
              <a:rPr lang="en-US" sz="2000">
                <a:latin typeface="Times New Roman"/>
                <a:ea typeface="Times New Roman"/>
                <a:cs typeface="Times New Roman"/>
                <a:sym typeface="Times New Roman"/>
              </a:rPr>
              <a:t>The results of ELU-Net+ResNet34 &amp; ELU-NET+Vgg16 performance will be compared.</a:t>
            </a:r>
            <a:endParaRPr sz="2000">
              <a:latin typeface="Times New Roman"/>
              <a:ea typeface="Times New Roman"/>
              <a:cs typeface="Times New Roman"/>
              <a:sym typeface="Times New Roman"/>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p:txBody>
      </p:sp>
      <p:pic>
        <p:nvPicPr>
          <p:cNvPr id="182" name="Google Shape;182;p6"/>
          <p:cNvPicPr preferRelativeResize="0"/>
          <p:nvPr/>
        </p:nvPicPr>
        <p:blipFill rotWithShape="1">
          <a:blip r:embed="rId4">
            <a:alphaModFix/>
          </a:blip>
          <a:srcRect/>
          <a:stretch/>
        </p:blipFill>
        <p:spPr>
          <a:xfrm>
            <a:off x="2528876" y="3001987"/>
            <a:ext cx="4086225" cy="3124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1a519592407_1_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77" name="Google Shape;277;g1a519592407_1_7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78" name="Google Shape;278;g1a519592407_1_7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79" name="Google Shape;279;g1a519592407_1_7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80" name="Google Shape;280;g1a519592407_1_7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1" name="Google Shape;281;g1a519592407_1_7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18;p16" descr="C:\Documents and Settings\ADMIN\Desktop\Courses Offered.jpg">
            <a:extLst>
              <a:ext uri="{FF2B5EF4-FFF2-40B4-BE49-F238E27FC236}">
                <a16:creationId xmlns:a16="http://schemas.microsoft.com/office/drawing/2014/main" id="{2132BBBF-3252-40DF-A128-46672EC2E3A4}"/>
              </a:ext>
            </a:extLst>
          </p:cNvPr>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 name="Google Shape;119;p16">
            <a:extLst>
              <a:ext uri="{FF2B5EF4-FFF2-40B4-BE49-F238E27FC236}">
                <a16:creationId xmlns:a16="http://schemas.microsoft.com/office/drawing/2014/main" id="{6D9FA3FE-14BC-4A99-9832-32AED83C18EB}"/>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120;p16">
            <a:extLst>
              <a:ext uri="{FF2B5EF4-FFF2-40B4-BE49-F238E27FC236}">
                <a16:creationId xmlns:a16="http://schemas.microsoft.com/office/drawing/2014/main" id="{38416356-8BFB-41E5-B804-93E151B50C44}"/>
              </a:ext>
            </a:extLst>
          </p:cNvPr>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 name="Google Shape;121;p16">
            <a:extLst>
              <a:ext uri="{FF2B5EF4-FFF2-40B4-BE49-F238E27FC236}">
                <a16:creationId xmlns:a16="http://schemas.microsoft.com/office/drawing/2014/main" id="{6CD488FB-A6EC-4B1C-B1E1-7E4ABCC83DB5}"/>
              </a:ext>
            </a:extLst>
          </p:cNvPr>
          <p:cNvSpPr txBox="1"/>
          <p:nvPr/>
        </p:nvSpPr>
        <p:spPr>
          <a:xfrm>
            <a:off x="1149775" y="279942"/>
            <a:ext cx="7470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a:latin typeface="Calibri"/>
                <a:ea typeface="Calibri"/>
                <a:cs typeface="Calibri"/>
                <a:sym typeface="Calibri"/>
              </a:rPr>
              <a:t>Modules</a:t>
            </a:r>
            <a:endParaRPr sz="3600">
              <a:latin typeface="Calibri"/>
              <a:ea typeface="Calibri"/>
              <a:cs typeface="Calibri"/>
              <a:sym typeface="Calibri"/>
            </a:endParaRPr>
          </a:p>
        </p:txBody>
      </p:sp>
      <p:grpSp>
        <p:nvGrpSpPr>
          <p:cNvPr id="12" name="Group 11">
            <a:extLst>
              <a:ext uri="{FF2B5EF4-FFF2-40B4-BE49-F238E27FC236}">
                <a16:creationId xmlns:a16="http://schemas.microsoft.com/office/drawing/2014/main" id="{6C875D72-E2A7-4AFF-8AE5-E1C42A756308}"/>
              </a:ext>
            </a:extLst>
          </p:cNvPr>
          <p:cNvGrpSpPr/>
          <p:nvPr/>
        </p:nvGrpSpPr>
        <p:grpSpPr>
          <a:xfrm>
            <a:off x="1689457" y="4328348"/>
            <a:ext cx="889200" cy="264240"/>
            <a:chOff x="1689457" y="4328348"/>
            <a:chExt cx="889200" cy="26424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BE32C520-DF8E-48CD-AA01-E23986285857}"/>
                    </a:ext>
                  </a:extLst>
                </p14:cNvPr>
                <p14:cNvContentPartPr/>
                <p14:nvPr/>
              </p14:nvContentPartPr>
              <p14:xfrm>
                <a:off x="1689457" y="4328348"/>
                <a:ext cx="360" cy="360"/>
              </p14:xfrm>
            </p:contentPart>
          </mc:Choice>
          <mc:Fallback xmlns="">
            <p:pic>
              <p:nvPicPr>
                <p:cNvPr id="2" name="Ink 1">
                  <a:extLst>
                    <a:ext uri="{FF2B5EF4-FFF2-40B4-BE49-F238E27FC236}">
                      <a16:creationId xmlns:a16="http://schemas.microsoft.com/office/drawing/2014/main" id="{291AFA05-36B9-7FF6-D6D4-DBE19D93861B}"/>
                    </a:ext>
                  </a:extLst>
                </p:cNvPr>
                <p:cNvPicPr/>
                <p:nvPr/>
              </p:nvPicPr>
              <p:blipFill>
                <a:blip r:embed="rId5"/>
                <a:stretch>
                  <a:fillRect/>
                </a:stretch>
              </p:blipFill>
              <p:spPr>
                <a:xfrm>
                  <a:off x="1626457" y="426534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BFF5472B-F5E9-4EA9-A189-BE7E3819F4D2}"/>
                    </a:ext>
                  </a:extLst>
                </p14:cNvPr>
                <p14:cNvContentPartPr/>
                <p14:nvPr/>
              </p14:nvContentPartPr>
              <p14:xfrm>
                <a:off x="1689457" y="4328348"/>
                <a:ext cx="889200" cy="264240"/>
              </p14:xfrm>
            </p:contentPart>
          </mc:Choice>
          <mc:Fallback xmlns="">
            <p:pic>
              <p:nvPicPr>
                <p:cNvPr id="3" name="Ink 2">
                  <a:extLst>
                    <a:ext uri="{FF2B5EF4-FFF2-40B4-BE49-F238E27FC236}">
                      <a16:creationId xmlns:a16="http://schemas.microsoft.com/office/drawing/2014/main" id="{85B7A53A-6A6F-5AD3-567C-45E8CE65D442}"/>
                    </a:ext>
                  </a:extLst>
                </p:cNvPr>
                <p:cNvPicPr/>
                <p:nvPr/>
              </p:nvPicPr>
              <p:blipFill>
                <a:blip r:embed="rId7"/>
                <a:stretch>
                  <a:fillRect/>
                </a:stretch>
              </p:blipFill>
              <p:spPr>
                <a:xfrm>
                  <a:off x="1626457" y="4265348"/>
                  <a:ext cx="1014840" cy="389880"/>
                </a:xfrm>
                <a:prstGeom prst="rect">
                  <a:avLst/>
                </a:prstGeom>
              </p:spPr>
            </p:pic>
          </mc:Fallback>
        </mc:AlternateContent>
      </p:grpSp>
      <p:sp>
        <p:nvSpPr>
          <p:cNvPr id="15" name="TextBox 14">
            <a:extLst>
              <a:ext uri="{FF2B5EF4-FFF2-40B4-BE49-F238E27FC236}">
                <a16:creationId xmlns:a16="http://schemas.microsoft.com/office/drawing/2014/main" id="{8842AEC1-52B5-42E2-92E9-AEE17418DED6}"/>
              </a:ext>
            </a:extLst>
          </p:cNvPr>
          <p:cNvSpPr txBox="1"/>
          <p:nvPr/>
        </p:nvSpPr>
        <p:spPr>
          <a:xfrm>
            <a:off x="1149775" y="1694958"/>
            <a:ext cx="6724645" cy="3046988"/>
          </a:xfrm>
          <a:prstGeom prst="rect">
            <a:avLst/>
          </a:prstGeom>
          <a:noFill/>
        </p:spPr>
        <p:txBody>
          <a:bodyPr wrap="square" rtlCol="0">
            <a:spAutoFit/>
          </a:bodyPr>
          <a:lstStyle/>
          <a:p>
            <a:pPr marL="457200" indent="-457200">
              <a:buFont typeface="+mj-lt"/>
              <a:buAutoNum type="arabicPeriod"/>
            </a:pPr>
            <a:r>
              <a:rPr lang="en-US" sz="2400" dirty="0"/>
              <a:t>Preprocessing module</a:t>
            </a:r>
          </a:p>
          <a:p>
            <a:pPr marL="457200" indent="-457200">
              <a:buFont typeface="+mj-lt"/>
              <a:buAutoNum type="arabicPeriod"/>
            </a:pPr>
            <a:endParaRPr lang="en-US" sz="2400" dirty="0"/>
          </a:p>
          <a:p>
            <a:pPr marL="457200" indent="-457200">
              <a:buFont typeface="+mj-lt"/>
              <a:buAutoNum type="arabicPeriod"/>
            </a:pPr>
            <a:r>
              <a:rPr lang="en-US" sz="2400" dirty="0"/>
              <a:t>Image segmentation module</a:t>
            </a:r>
          </a:p>
          <a:p>
            <a:pPr marL="457200" indent="-457200">
              <a:buFont typeface="+mj-lt"/>
              <a:buAutoNum type="arabicPeriod"/>
            </a:pPr>
            <a:endParaRPr lang="en-US" sz="2400" dirty="0"/>
          </a:p>
          <a:p>
            <a:pPr marL="457200" indent="-457200">
              <a:buFont typeface="+mj-lt"/>
              <a:buAutoNum type="arabicPeriod"/>
            </a:pPr>
            <a:r>
              <a:rPr lang="en-US" sz="2400" dirty="0"/>
              <a:t>post-processing module</a:t>
            </a:r>
          </a:p>
          <a:p>
            <a:pPr marL="457200" indent="-457200">
              <a:buFont typeface="+mj-lt"/>
              <a:buAutoNum type="arabicPeriod"/>
            </a:pPr>
            <a:endParaRPr lang="en-US" sz="2400" dirty="0"/>
          </a:p>
          <a:p>
            <a:pPr marL="457200" indent="-457200">
              <a:buFont typeface="+mj-lt"/>
              <a:buAutoNum type="arabicPeriod"/>
            </a:pPr>
            <a:r>
              <a:rPr lang="en-US" sz="2400" dirty="0"/>
              <a:t>Evaluation module</a:t>
            </a:r>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1a519592407_1_6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88" name="Google Shape;288;g1a519592407_1_6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89" name="Google Shape;289;g1a519592407_1_6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90" name="Google Shape;290;g1a519592407_1_6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91" name="Google Shape;291;g1a519592407_1_6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2" name="Google Shape;292;g1a519592407_1_6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18;p16" descr="C:\Documents and Settings\ADMIN\Desktop\Courses Offered.jpg">
            <a:extLst>
              <a:ext uri="{FF2B5EF4-FFF2-40B4-BE49-F238E27FC236}">
                <a16:creationId xmlns:a16="http://schemas.microsoft.com/office/drawing/2014/main" id="{F0F54793-1605-4E54-A0F0-59F64A31375D}"/>
              </a:ext>
            </a:extLst>
          </p:cNvPr>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 name="Google Shape;119;p16">
            <a:extLst>
              <a:ext uri="{FF2B5EF4-FFF2-40B4-BE49-F238E27FC236}">
                <a16:creationId xmlns:a16="http://schemas.microsoft.com/office/drawing/2014/main" id="{D27123B7-59F2-4C56-BDB6-F477C82C7589}"/>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120;p16">
            <a:extLst>
              <a:ext uri="{FF2B5EF4-FFF2-40B4-BE49-F238E27FC236}">
                <a16:creationId xmlns:a16="http://schemas.microsoft.com/office/drawing/2014/main" id="{09416656-B80A-4588-A6B7-E1C9311F79E5}"/>
              </a:ext>
            </a:extLst>
          </p:cNvPr>
          <p:cNvSpPr txBox="1"/>
          <p:nvPr/>
        </p:nvSpPr>
        <p:spPr>
          <a:xfrm>
            <a:off x="975901" y="215600"/>
            <a:ext cx="7586100" cy="105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 name="Google Shape;121;p16">
            <a:extLst>
              <a:ext uri="{FF2B5EF4-FFF2-40B4-BE49-F238E27FC236}">
                <a16:creationId xmlns:a16="http://schemas.microsoft.com/office/drawing/2014/main" id="{111B4521-4EDC-4001-8B65-338C3FDFDFFD}"/>
              </a:ext>
            </a:extLst>
          </p:cNvPr>
          <p:cNvSpPr txBox="1"/>
          <p:nvPr/>
        </p:nvSpPr>
        <p:spPr>
          <a:xfrm>
            <a:off x="1111475" y="215600"/>
            <a:ext cx="7470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Modules Description</a:t>
            </a:r>
            <a:endParaRPr sz="3600" dirty="0">
              <a:latin typeface="Calibri"/>
              <a:ea typeface="Calibri"/>
              <a:cs typeface="Calibri"/>
              <a:sym typeface="Calibri"/>
            </a:endParaRPr>
          </a:p>
        </p:txBody>
      </p:sp>
      <p:sp>
        <p:nvSpPr>
          <p:cNvPr id="12" name="TextBox 11">
            <a:extLst>
              <a:ext uri="{FF2B5EF4-FFF2-40B4-BE49-F238E27FC236}">
                <a16:creationId xmlns:a16="http://schemas.microsoft.com/office/drawing/2014/main" id="{43E4264C-6239-4B36-9BA1-F181AE423B01}"/>
              </a:ext>
            </a:extLst>
          </p:cNvPr>
          <p:cNvSpPr txBox="1"/>
          <p:nvPr/>
        </p:nvSpPr>
        <p:spPr>
          <a:xfrm>
            <a:off x="1537218" y="939770"/>
            <a:ext cx="6284166" cy="5324535"/>
          </a:xfrm>
          <a:prstGeom prst="rect">
            <a:avLst/>
          </a:prstGeom>
          <a:noFill/>
        </p:spPr>
        <p:txBody>
          <a:bodyPr wrap="square">
            <a:spAutoFit/>
          </a:bodyPr>
          <a:lstStyle/>
          <a:p>
            <a:pPr algn="just"/>
            <a:r>
              <a:rPr lang="en-US" sz="2000" dirty="0"/>
              <a:t>Preprocessing module: This module involves preparing the medical images for segmentation by removing noise, correcting image artifacts, and enhancing contrast.</a:t>
            </a:r>
          </a:p>
          <a:p>
            <a:pPr algn="just"/>
            <a:endParaRPr lang="en-US" sz="2000" dirty="0"/>
          </a:p>
          <a:p>
            <a:pPr algn="just"/>
            <a:r>
              <a:rPr lang="en-US" sz="2000" dirty="0"/>
              <a:t>Image segmentation module: This module involves separating the left ventricle from the rest of the heart and other surrounding structures in the medical images.</a:t>
            </a:r>
          </a:p>
          <a:p>
            <a:pPr algn="just"/>
            <a:endParaRPr lang="en-US" sz="2000" dirty="0"/>
          </a:p>
          <a:p>
            <a:pPr algn="just"/>
            <a:r>
              <a:rPr lang="en-US" sz="2000" dirty="0"/>
              <a:t>post-processing module: This module involves refining the segmentation results by removing false positives, filling gaps, and smoothing the boundaries.</a:t>
            </a:r>
          </a:p>
          <a:p>
            <a:pPr algn="just"/>
            <a:endParaRPr lang="en-US" sz="2000" dirty="0"/>
          </a:p>
          <a:p>
            <a:pPr algn="just"/>
            <a:r>
              <a:rPr lang="en-US" sz="2000" dirty="0"/>
              <a:t>Evaluation module: This module involves comparing the segmentation results against ground truth data to measure the accuracy of the segmentation 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1a519592407_1_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10" name="Google Shape;310;g1a519592407_1_4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11" name="Google Shape;311;g1a519592407_1_4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12" name="Google Shape;312;g1a519592407_1_4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13" name="Google Shape;313;g1a519592407_1_4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4" name="Google Shape;314;g1a519592407_1_4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42;p18" descr="C:\Documents and Settings\ADMIN\Desktop\Courses Offered.jpg">
            <a:extLst>
              <a:ext uri="{FF2B5EF4-FFF2-40B4-BE49-F238E27FC236}">
                <a16:creationId xmlns:a16="http://schemas.microsoft.com/office/drawing/2014/main" id="{6B9E1B86-C57C-4FFA-BD0A-B1E15C4880C2}"/>
              </a:ext>
            </a:extLst>
          </p:cNvPr>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9" name="Google Shape;143;p18">
            <a:extLst>
              <a:ext uri="{FF2B5EF4-FFF2-40B4-BE49-F238E27FC236}">
                <a16:creationId xmlns:a16="http://schemas.microsoft.com/office/drawing/2014/main" id="{72D2DFD8-29D2-4FA8-9556-C820253D7A95}"/>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144;p18">
            <a:extLst>
              <a:ext uri="{FF2B5EF4-FFF2-40B4-BE49-F238E27FC236}">
                <a16:creationId xmlns:a16="http://schemas.microsoft.com/office/drawing/2014/main" id="{4DAE2EF3-5F5A-4885-8518-F76B8147F056}"/>
              </a:ext>
            </a:extLst>
          </p:cNvPr>
          <p:cNvSpPr txBox="1"/>
          <p:nvPr/>
        </p:nvSpPr>
        <p:spPr>
          <a:xfrm>
            <a:off x="1052384" y="118745"/>
            <a:ext cx="7490100" cy="68018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PREPROCESSING:</a:t>
            </a:r>
            <a:endParaRPr sz="3600" dirty="0">
              <a:latin typeface="Calibri"/>
              <a:ea typeface="Calibri"/>
              <a:cs typeface="Calibri"/>
              <a:sym typeface="Calibri"/>
            </a:endParaRPr>
          </a:p>
          <a:p>
            <a:pPr marL="0" lvl="0" indent="0" algn="l" rtl="0">
              <a:spcBef>
                <a:spcPts val="0"/>
              </a:spcBef>
              <a:spcAft>
                <a:spcPts val="0"/>
              </a:spcAft>
              <a:buNone/>
            </a:pPr>
            <a:r>
              <a:rPr lang="en-US" sz="2000" dirty="0">
                <a:latin typeface="Times New Roman" panose="02020603050405020304" pitchFamily="18" charset="0"/>
                <a:ea typeface="Calibri"/>
                <a:cs typeface="Times New Roman" panose="02020603050405020304" pitchFamily="18" charset="0"/>
                <a:sym typeface="Calibri"/>
              </a:rPr>
              <a:t>The preprocessing steps for left ventricle segmentation using ELU-net typically involve the following:</a:t>
            </a:r>
          </a:p>
          <a:p>
            <a:pPr marL="0" lvl="0" indent="0" algn="l" rtl="0">
              <a:spcBef>
                <a:spcPts val="0"/>
              </a:spcBef>
              <a:spcAft>
                <a:spcPts val="0"/>
              </a:spcAft>
              <a:buNone/>
            </a:pPr>
            <a:endParaRPr lang="en-US" sz="2000" dirty="0">
              <a:latin typeface="Times New Roman" panose="02020603050405020304" pitchFamily="18" charset="0"/>
              <a:ea typeface="Calibri"/>
              <a:cs typeface="Times New Roman" panose="02020603050405020304" pitchFamily="18" charset="0"/>
              <a:sym typeface="Calibri"/>
            </a:endParaRPr>
          </a:p>
          <a:p>
            <a:pPr marL="228600" lvl="0" indent="-228600" algn="l" rtl="0">
              <a:spcBef>
                <a:spcPts val="0"/>
              </a:spcBef>
              <a:spcAft>
                <a:spcPts val="0"/>
              </a:spcAft>
              <a:buFont typeface="+mj-lt"/>
              <a:buAutoNum type="arabicPeriod"/>
            </a:pPr>
            <a:r>
              <a:rPr lang="en-US" sz="2000" b="1" dirty="0">
                <a:latin typeface="Times New Roman" panose="02020603050405020304" pitchFamily="18" charset="0"/>
                <a:ea typeface="Calibri"/>
                <a:cs typeface="Times New Roman" panose="02020603050405020304" pitchFamily="18" charset="0"/>
                <a:sym typeface="Calibri"/>
              </a:rPr>
              <a:t>Data preparation</a:t>
            </a:r>
            <a:r>
              <a:rPr lang="en-US" sz="2000" dirty="0">
                <a:latin typeface="Times New Roman" panose="02020603050405020304" pitchFamily="18" charset="0"/>
                <a:ea typeface="Calibri"/>
                <a:cs typeface="Times New Roman" panose="02020603050405020304" pitchFamily="18" charset="0"/>
                <a:sym typeface="Calibri"/>
              </a:rPr>
              <a:t>: Collecting and organizing the data for training and testing the ELU-net model. This includes obtaining medical images of the left ventricle, such as MRI , and associated labels for segmentation.</a:t>
            </a:r>
          </a:p>
          <a:p>
            <a:pPr marL="228600" lvl="0" indent="-228600" algn="l" rtl="0">
              <a:spcBef>
                <a:spcPts val="0"/>
              </a:spcBef>
              <a:spcAft>
                <a:spcPts val="0"/>
              </a:spcAft>
              <a:buFont typeface="+mj-lt"/>
              <a:buAutoNum type="arabicPeriod"/>
            </a:pPr>
            <a:endParaRPr lang="en-US" sz="2000" dirty="0">
              <a:latin typeface="Times New Roman" panose="02020603050405020304" pitchFamily="18" charset="0"/>
              <a:ea typeface="Calibri"/>
              <a:cs typeface="Times New Roman" panose="02020603050405020304" pitchFamily="18" charset="0"/>
              <a:sym typeface="Calibri"/>
            </a:endParaRPr>
          </a:p>
          <a:p>
            <a:pPr marL="228600" lvl="0" indent="-228600" algn="l" rtl="0">
              <a:spcBef>
                <a:spcPts val="0"/>
              </a:spcBef>
              <a:spcAft>
                <a:spcPts val="0"/>
              </a:spcAft>
              <a:buFont typeface="+mj-lt"/>
              <a:buAutoNum type="arabicPeriod"/>
            </a:pPr>
            <a:r>
              <a:rPr lang="en-US" sz="2000" b="1" dirty="0">
                <a:latin typeface="Times New Roman" panose="02020603050405020304" pitchFamily="18" charset="0"/>
                <a:ea typeface="Calibri"/>
                <a:cs typeface="Times New Roman" panose="02020603050405020304" pitchFamily="18" charset="0"/>
                <a:sym typeface="Calibri"/>
              </a:rPr>
              <a:t>Data augmentation</a:t>
            </a:r>
            <a:r>
              <a:rPr lang="en-US" sz="2000" dirty="0">
                <a:latin typeface="Times New Roman" panose="02020603050405020304" pitchFamily="18" charset="0"/>
                <a:ea typeface="Calibri"/>
                <a:cs typeface="Times New Roman" panose="02020603050405020304" pitchFamily="18" charset="0"/>
                <a:sym typeface="Calibri"/>
              </a:rPr>
              <a:t>: Generating additional training data by applying various transformations to the original images. This can include rotations, scaling, flipping, and changing the brightness and contrast of the images.</a:t>
            </a:r>
          </a:p>
          <a:p>
            <a:pPr marL="228600" lvl="0" indent="-228600" algn="l" rtl="0">
              <a:spcBef>
                <a:spcPts val="0"/>
              </a:spcBef>
              <a:spcAft>
                <a:spcPts val="0"/>
              </a:spcAft>
              <a:buFont typeface="+mj-lt"/>
              <a:buAutoNum type="arabicPeriod"/>
            </a:pPr>
            <a:endParaRPr lang="en-US" sz="2000" dirty="0">
              <a:latin typeface="Times New Roman" panose="02020603050405020304" pitchFamily="18" charset="0"/>
              <a:ea typeface="Calibri"/>
              <a:cs typeface="Times New Roman" panose="02020603050405020304" pitchFamily="18" charset="0"/>
              <a:sym typeface="Calibri"/>
            </a:endParaRPr>
          </a:p>
          <a:p>
            <a:pPr marL="228600" lvl="0" indent="-228600" algn="l" rtl="0">
              <a:spcBef>
                <a:spcPts val="0"/>
              </a:spcBef>
              <a:spcAft>
                <a:spcPts val="0"/>
              </a:spcAft>
              <a:buFont typeface="+mj-lt"/>
              <a:buAutoNum type="arabicPeriod"/>
            </a:pPr>
            <a:r>
              <a:rPr lang="en-US" sz="2000" b="1" dirty="0">
                <a:latin typeface="Times New Roman" panose="02020603050405020304" pitchFamily="18" charset="0"/>
                <a:ea typeface="Calibri"/>
                <a:cs typeface="Times New Roman" panose="02020603050405020304" pitchFamily="18" charset="0"/>
                <a:sym typeface="Calibri"/>
              </a:rPr>
              <a:t>Intensity normalization</a:t>
            </a:r>
            <a:r>
              <a:rPr lang="en-US" sz="2000" dirty="0">
                <a:latin typeface="Times New Roman" panose="02020603050405020304" pitchFamily="18" charset="0"/>
                <a:ea typeface="Calibri"/>
                <a:cs typeface="Times New Roman" panose="02020603050405020304" pitchFamily="18" charset="0"/>
                <a:sym typeface="Calibri"/>
              </a:rPr>
              <a:t>: Scaling the image intensities to a common range, such as [0, 1] or [-1, 1], to facilitate training of the ELU-net model.</a:t>
            </a:r>
          </a:p>
          <a:p>
            <a:pPr marL="228600" lvl="0" indent="-228600" algn="l" rtl="0">
              <a:spcBef>
                <a:spcPts val="0"/>
              </a:spcBef>
              <a:spcAft>
                <a:spcPts val="0"/>
              </a:spcAft>
              <a:buFont typeface="+mj-lt"/>
              <a:buAutoNum type="arabicPeriod"/>
            </a:pPr>
            <a:endParaRPr lang="en-US" sz="2000" dirty="0">
              <a:latin typeface="Times New Roman" panose="02020603050405020304" pitchFamily="18" charset="0"/>
              <a:ea typeface="Calibri"/>
              <a:cs typeface="Times New Roman" panose="02020603050405020304" pitchFamily="18" charset="0"/>
              <a:sym typeface="Calibri"/>
            </a:endParaRPr>
          </a:p>
          <a:p>
            <a:pPr marL="228600" lvl="0" indent="-228600" algn="l" rtl="0">
              <a:spcBef>
                <a:spcPts val="0"/>
              </a:spcBef>
              <a:spcAft>
                <a:spcPts val="0"/>
              </a:spcAft>
              <a:buFont typeface="+mj-lt"/>
              <a:buAutoNum type="arabicPeriod"/>
            </a:pPr>
            <a:endParaRPr lang="en-US" sz="2000" dirty="0">
              <a:latin typeface="Times New Roman" panose="02020603050405020304" pitchFamily="18" charset="0"/>
              <a:ea typeface="Calibri"/>
              <a:cs typeface="Times New Roman" panose="02020603050405020304" pitchFamily="18" charset="0"/>
              <a:sym typeface="Calibri"/>
            </a:endParaRPr>
          </a:p>
          <a:p>
            <a:pPr marL="228600" lvl="0" indent="-228600" algn="l" rtl="0">
              <a:spcBef>
                <a:spcPts val="0"/>
              </a:spcBef>
              <a:spcAft>
                <a:spcPts val="0"/>
              </a:spcAft>
              <a:buFont typeface="+mj-lt"/>
              <a:buAutoNum type="arabicPeriod"/>
            </a:pPr>
            <a:endParaRPr lang="en-US" sz="2000" dirty="0">
              <a:latin typeface="Times New Roman" panose="02020603050405020304" pitchFamily="18" charset="0"/>
              <a:ea typeface="Calibri"/>
              <a:cs typeface="Times New Roman" panose="02020603050405020304" pitchFamily="18" charset="0"/>
              <a:sym typeface="Calibri"/>
            </a:endParaRPr>
          </a:p>
          <a:p>
            <a:pPr marL="228600" lvl="0" indent="-228600" algn="l" rtl="0">
              <a:spcBef>
                <a:spcPts val="0"/>
              </a:spcBef>
              <a:spcAft>
                <a:spcPts val="0"/>
              </a:spcAft>
              <a:buFont typeface="+mj-lt"/>
              <a:buAutoNum type="arabicPeriod"/>
            </a:pPr>
            <a:endParaRPr lang="en-US" dirty="0">
              <a:latin typeface="Times New Roman" panose="02020603050405020304" pitchFamily="18" charset="0"/>
              <a:ea typeface="Calibri"/>
              <a:cs typeface="Times New Roman" panose="02020603050405020304" pitchFamily="18" charset="0"/>
              <a:sym typeface="Calibri"/>
            </a:endParaRP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55F69227-A07E-4259-BED9-E2DD945CDD61}"/>
                  </a:ext>
                </a:extLst>
              </p14:cNvPr>
              <p14:cNvContentPartPr/>
              <p14:nvPr/>
            </p14:nvContentPartPr>
            <p14:xfrm>
              <a:off x="1897897" y="752108"/>
              <a:ext cx="360" cy="360"/>
            </p14:xfrm>
          </p:contentPart>
        </mc:Choice>
        <mc:Fallback xmlns="">
          <p:pic>
            <p:nvPicPr>
              <p:cNvPr id="11" name="Ink 10">
                <a:extLst>
                  <a:ext uri="{FF2B5EF4-FFF2-40B4-BE49-F238E27FC236}">
                    <a16:creationId xmlns:a16="http://schemas.microsoft.com/office/drawing/2014/main" id="{55F69227-A07E-4259-BED9-E2DD945CDD61}"/>
                  </a:ext>
                </a:extLst>
              </p:cNvPr>
              <p:cNvPicPr/>
              <p:nvPr/>
            </p:nvPicPr>
            <p:blipFill>
              <a:blip r:embed="rId5"/>
              <a:stretch>
                <a:fillRect/>
              </a:stretch>
            </p:blipFill>
            <p:spPr>
              <a:xfrm>
                <a:off x="1834897" y="68910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C9316DCD-E333-4C81-9EAC-A164C542FB4C}"/>
                  </a:ext>
                </a:extLst>
              </p14:cNvPr>
              <p14:cNvContentPartPr/>
              <p14:nvPr/>
            </p14:nvContentPartPr>
            <p14:xfrm>
              <a:off x="1897897" y="752108"/>
              <a:ext cx="360" cy="360"/>
            </p14:xfrm>
          </p:contentPart>
        </mc:Choice>
        <mc:Fallback xmlns="">
          <p:pic>
            <p:nvPicPr>
              <p:cNvPr id="12" name="Ink 11">
                <a:extLst>
                  <a:ext uri="{FF2B5EF4-FFF2-40B4-BE49-F238E27FC236}">
                    <a16:creationId xmlns:a16="http://schemas.microsoft.com/office/drawing/2014/main" id="{C9316DCD-E333-4C81-9EAC-A164C542FB4C}"/>
                  </a:ext>
                </a:extLst>
              </p:cNvPr>
              <p:cNvPicPr/>
              <p:nvPr/>
            </p:nvPicPr>
            <p:blipFill>
              <a:blip r:embed="rId5"/>
              <a:stretch>
                <a:fillRect/>
              </a:stretch>
            </p:blipFill>
            <p:spPr>
              <a:xfrm>
                <a:off x="1834897" y="689108"/>
                <a:ext cx="126000" cy="12600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1a519592407_1_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21" name="Google Shape;321;g1a519592407_1_3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22" name="Google Shape;322;g1a519592407_1_3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23" name="Google Shape;323;g1a519592407_1_3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24" name="Google Shape;324;g1a519592407_1_3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5" name="Google Shape;325;g1a519592407_1_3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53;p19" descr="C:\Documents and Settings\ADMIN\Desktop\Courses Offered.jpg">
            <a:extLst>
              <a:ext uri="{FF2B5EF4-FFF2-40B4-BE49-F238E27FC236}">
                <a16:creationId xmlns:a16="http://schemas.microsoft.com/office/drawing/2014/main" id="{F74BCCDA-A167-4329-A50E-F0CC44A66048}"/>
              </a:ext>
            </a:extLst>
          </p:cNvPr>
          <p:cNvPicPr preferRelativeResize="0"/>
          <p:nvPr/>
        </p:nvPicPr>
        <p:blipFill rotWithShape="1">
          <a:blip r:embed="rId3">
            <a:alphaModFix/>
          </a:blip>
          <a:srcRect/>
          <a:stretch/>
        </p:blipFill>
        <p:spPr>
          <a:xfrm>
            <a:off x="-76197" y="0"/>
            <a:ext cx="9144000" cy="6858000"/>
          </a:xfrm>
          <a:prstGeom prst="rect">
            <a:avLst/>
          </a:prstGeom>
          <a:noFill/>
          <a:ln>
            <a:noFill/>
          </a:ln>
        </p:spPr>
      </p:pic>
      <p:sp>
        <p:nvSpPr>
          <p:cNvPr id="9" name="Google Shape;154;p19">
            <a:extLst>
              <a:ext uri="{FF2B5EF4-FFF2-40B4-BE49-F238E27FC236}">
                <a16:creationId xmlns:a16="http://schemas.microsoft.com/office/drawing/2014/main" id="{1207FCC3-A1D9-4663-8873-476786A76EBB}"/>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155;p19">
            <a:extLst>
              <a:ext uri="{FF2B5EF4-FFF2-40B4-BE49-F238E27FC236}">
                <a16:creationId xmlns:a16="http://schemas.microsoft.com/office/drawing/2014/main" id="{835D8BA4-8BDC-41A0-96C2-14FF6E214AFF}"/>
              </a:ext>
            </a:extLst>
          </p:cNvPr>
          <p:cNvSpPr txBox="1"/>
          <p:nvPr/>
        </p:nvSpPr>
        <p:spPr>
          <a:xfrm>
            <a:off x="914400" y="0"/>
            <a:ext cx="7601465" cy="64786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PREPROCESSING:</a:t>
            </a:r>
          </a:p>
          <a:p>
            <a:pPr marL="0" lvl="0" indent="0" algn="l" rtl="0">
              <a:spcBef>
                <a:spcPts val="0"/>
              </a:spcBef>
              <a:spcAft>
                <a:spcPts val="0"/>
              </a:spcAft>
              <a:buNone/>
            </a:pPr>
            <a:endParaRPr lang="en-US" dirty="0">
              <a:latin typeface="Times New Roman" panose="02020603050405020304" pitchFamily="18" charset="0"/>
              <a:ea typeface="Calibri"/>
              <a:cs typeface="Times New Roman" panose="02020603050405020304" pitchFamily="18" charset="0"/>
              <a:sym typeface="Calibri"/>
            </a:endParaRPr>
          </a:p>
          <a:p>
            <a:r>
              <a:rPr lang="en-US" sz="2000" dirty="0">
                <a:latin typeface="Times New Roman" panose="02020603050405020304" pitchFamily="18" charset="0"/>
                <a:ea typeface="Calibri"/>
                <a:cs typeface="Times New Roman" panose="02020603050405020304" pitchFamily="18" charset="0"/>
                <a:sym typeface="Calibri"/>
              </a:rPr>
              <a:t>4. </a:t>
            </a:r>
            <a:r>
              <a:rPr lang="en-US" sz="2000" b="1" dirty="0">
                <a:latin typeface="Times New Roman" panose="02020603050405020304" pitchFamily="18" charset="0"/>
                <a:ea typeface="Calibri"/>
                <a:cs typeface="Times New Roman" panose="02020603050405020304" pitchFamily="18" charset="0"/>
                <a:sym typeface="Calibri"/>
              </a:rPr>
              <a:t>Image resizing</a:t>
            </a:r>
            <a:r>
              <a:rPr lang="en-US" sz="2000" dirty="0">
                <a:latin typeface="Times New Roman" panose="02020603050405020304" pitchFamily="18" charset="0"/>
                <a:ea typeface="Calibri"/>
                <a:cs typeface="Times New Roman" panose="02020603050405020304" pitchFamily="18" charset="0"/>
                <a:sym typeface="Calibri"/>
              </a:rPr>
              <a:t>: Resizing the images to a fixed size to ensure that they are compatible with the ELU-net model architecture.</a:t>
            </a:r>
          </a:p>
          <a:p>
            <a:pPr marL="0" lvl="0" indent="0" algn="l" rtl="0">
              <a:spcBef>
                <a:spcPts val="0"/>
              </a:spcBef>
              <a:spcAft>
                <a:spcPts val="0"/>
              </a:spcAft>
              <a:buNone/>
            </a:pPr>
            <a:endParaRPr lang="en-US" sz="2000" dirty="0">
              <a:latin typeface="Times New Roman" panose="02020603050405020304" pitchFamily="18" charset="0"/>
              <a:ea typeface="Calibri"/>
              <a:cs typeface="Times New Roman" panose="02020603050405020304" pitchFamily="18" charset="0"/>
              <a:sym typeface="Calibri"/>
            </a:endParaRPr>
          </a:p>
          <a:p>
            <a:r>
              <a:rPr lang="en-US" sz="2000" dirty="0">
                <a:latin typeface="Times New Roman" panose="02020603050405020304" pitchFamily="18" charset="0"/>
                <a:ea typeface="Calibri"/>
                <a:cs typeface="Times New Roman" panose="02020603050405020304" pitchFamily="18" charset="0"/>
                <a:sym typeface="Calibri"/>
              </a:rPr>
              <a:t>5. </a:t>
            </a:r>
            <a:r>
              <a:rPr lang="en-US" sz="2000" b="1" dirty="0">
                <a:latin typeface="Times New Roman" panose="02020603050405020304" pitchFamily="18" charset="0"/>
                <a:ea typeface="Calibri"/>
                <a:cs typeface="Times New Roman" panose="02020603050405020304" pitchFamily="18" charset="0"/>
                <a:sym typeface="Calibri"/>
              </a:rPr>
              <a:t>Patch extraction</a:t>
            </a:r>
            <a:r>
              <a:rPr lang="en-US" sz="2000" dirty="0">
                <a:latin typeface="Times New Roman" panose="02020603050405020304" pitchFamily="18" charset="0"/>
                <a:ea typeface="Calibri"/>
                <a:cs typeface="Times New Roman" panose="02020603050405020304" pitchFamily="18" charset="0"/>
                <a:sym typeface="Calibri"/>
              </a:rPr>
              <a:t>: Dividing the images into smaller patches reduces the ELU-net model's memory requirements and facilitates training.</a:t>
            </a:r>
          </a:p>
          <a:p>
            <a:endParaRPr lang="en-US" sz="2000" dirty="0">
              <a:latin typeface="Times New Roman" panose="02020603050405020304" pitchFamily="18" charset="0"/>
              <a:ea typeface="Calibri"/>
              <a:cs typeface="Times New Roman" panose="02020603050405020304" pitchFamily="18" charset="0"/>
              <a:sym typeface="Calibri"/>
            </a:endParaRPr>
          </a:p>
          <a:p>
            <a:r>
              <a:rPr lang="en-US" sz="2000" dirty="0">
                <a:latin typeface="Times New Roman" panose="02020603050405020304" pitchFamily="18" charset="0"/>
                <a:ea typeface="Calibri"/>
                <a:cs typeface="Times New Roman" panose="02020603050405020304" pitchFamily="18" charset="0"/>
                <a:sym typeface="Calibri"/>
              </a:rPr>
              <a:t>6. </a:t>
            </a:r>
            <a:r>
              <a:rPr lang="en-US" sz="2000" b="1" dirty="0">
                <a:latin typeface="Times New Roman" panose="02020603050405020304" pitchFamily="18" charset="0"/>
                <a:ea typeface="Calibri"/>
                <a:cs typeface="Times New Roman" panose="02020603050405020304" pitchFamily="18" charset="0"/>
                <a:sym typeface="Calibri"/>
              </a:rPr>
              <a:t>Patch normalization</a:t>
            </a:r>
            <a:r>
              <a:rPr lang="en-US" sz="2000" dirty="0">
                <a:latin typeface="Times New Roman" panose="02020603050405020304" pitchFamily="18" charset="0"/>
                <a:ea typeface="Calibri"/>
                <a:cs typeface="Times New Roman" panose="02020603050405020304" pitchFamily="18" charset="0"/>
                <a:sym typeface="Calibri"/>
              </a:rPr>
              <a:t>: Applying patch-based normalization techniques, such as local contrast normalization or Z-score normalization, to further enhance the contrast and reduce variability across different patches.</a:t>
            </a:r>
          </a:p>
          <a:p>
            <a:pPr marL="0" lvl="0" indent="0" algn="l" rtl="0">
              <a:spcBef>
                <a:spcPts val="0"/>
              </a:spcBef>
              <a:spcAft>
                <a:spcPts val="0"/>
              </a:spcAft>
              <a:buNone/>
            </a:pPr>
            <a:endParaRPr lang="en-US" sz="20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sz="2000" dirty="0">
                <a:latin typeface="Times New Roman" panose="02020603050405020304" pitchFamily="18" charset="0"/>
                <a:ea typeface="Calibri"/>
                <a:cs typeface="Times New Roman" panose="02020603050405020304" pitchFamily="18" charset="0"/>
                <a:sym typeface="Calibri"/>
              </a:rPr>
              <a:t>7.  </a:t>
            </a:r>
            <a:r>
              <a:rPr lang="en-US" sz="2000" b="1" dirty="0">
                <a:latin typeface="Times New Roman" panose="02020603050405020304" pitchFamily="18" charset="0"/>
                <a:ea typeface="Calibri"/>
                <a:cs typeface="Times New Roman" panose="02020603050405020304" pitchFamily="18" charset="0"/>
                <a:sym typeface="Calibri"/>
              </a:rPr>
              <a:t>Label processing</a:t>
            </a:r>
            <a:r>
              <a:rPr lang="en-US" sz="2000" dirty="0">
                <a:latin typeface="Times New Roman" panose="02020603050405020304" pitchFamily="18" charset="0"/>
                <a:ea typeface="Calibri"/>
                <a:cs typeface="Times New Roman" panose="02020603050405020304" pitchFamily="18" charset="0"/>
                <a:sym typeface="Calibri"/>
              </a:rPr>
              <a:t>: Preparing the labels for training the ELU-net model. This can involve one-hot encoding, where each pixel in the label is represented as a binary vector, or applying morphological operations to refine the segmentation mask.</a:t>
            </a:r>
          </a:p>
          <a:p>
            <a:pPr marL="0" lvl="0" indent="0" algn="l" rtl="0">
              <a:spcBef>
                <a:spcPts val="0"/>
              </a:spcBef>
              <a:spcAft>
                <a:spcPts val="0"/>
              </a:spcAft>
              <a:buNone/>
            </a:pPr>
            <a:endParaRPr lang="en-US" sz="2000" dirty="0">
              <a:latin typeface="Times New Roman" panose="02020603050405020304" pitchFamily="18" charset="0"/>
              <a:ea typeface="Calibri"/>
              <a:cs typeface="Times New Roman" panose="02020603050405020304" pitchFamily="18" charset="0"/>
              <a:sym typeface="Calibri"/>
            </a:endParaRPr>
          </a:p>
          <a:p>
            <a:pPr marL="228600" lvl="0" indent="-228600" algn="l" rtl="0">
              <a:spcBef>
                <a:spcPts val="0"/>
              </a:spcBef>
              <a:spcAft>
                <a:spcPts val="0"/>
              </a:spcAft>
              <a:buFont typeface="+mj-lt"/>
              <a:buAutoNum type="arabicPeriod"/>
            </a:pPr>
            <a:endParaRPr lang="en-US" sz="20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lang="en-IN" sz="1900" dirty="0">
              <a:latin typeface="Calibri"/>
              <a:ea typeface="Calibri"/>
              <a:cs typeface="Calibri"/>
              <a:sym typeface="Calibri"/>
            </a:endParaRPr>
          </a:p>
        </p:txBody>
      </p:sp>
      <p:sp>
        <p:nvSpPr>
          <p:cNvPr id="11" name="Google Shape;157;p19">
            <a:extLst>
              <a:ext uri="{FF2B5EF4-FFF2-40B4-BE49-F238E27FC236}">
                <a16:creationId xmlns:a16="http://schemas.microsoft.com/office/drawing/2014/main" id="{3BCBB8E1-C96F-46A3-B9CE-61A8ECB91F45}"/>
              </a:ext>
            </a:extLst>
          </p:cNvPr>
          <p:cNvSpPr txBox="1"/>
          <p:nvPr/>
        </p:nvSpPr>
        <p:spPr>
          <a:xfrm>
            <a:off x="5573550" y="964425"/>
            <a:ext cx="3249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latin typeface="Calibri"/>
              <a:ea typeface="Calibri"/>
              <a:cs typeface="Calibri"/>
              <a:sym typeface="Calibri"/>
            </a:endParaRPr>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F1471419-858B-48EA-96D0-BC4CD50F398B}"/>
                  </a:ext>
                </a:extLst>
              </p14:cNvPr>
              <p14:cNvContentPartPr/>
              <p14:nvPr/>
            </p14:nvContentPartPr>
            <p14:xfrm>
              <a:off x="2129377" y="532148"/>
              <a:ext cx="360" cy="360"/>
            </p14:xfrm>
          </p:contentPart>
        </mc:Choice>
        <mc:Fallback xmlns="">
          <p:pic>
            <p:nvPicPr>
              <p:cNvPr id="12" name="Ink 11">
                <a:extLst>
                  <a:ext uri="{FF2B5EF4-FFF2-40B4-BE49-F238E27FC236}">
                    <a16:creationId xmlns:a16="http://schemas.microsoft.com/office/drawing/2014/main" id="{F1471419-858B-48EA-96D0-BC4CD50F398B}"/>
                  </a:ext>
                </a:extLst>
              </p:cNvPr>
              <p:cNvPicPr/>
              <p:nvPr/>
            </p:nvPicPr>
            <p:blipFill>
              <a:blip r:embed="rId5"/>
              <a:stretch>
                <a:fillRect/>
              </a:stretch>
            </p:blipFill>
            <p:spPr>
              <a:xfrm>
                <a:off x="2066377" y="469148"/>
                <a:ext cx="126000" cy="1260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33" name="Google Shape;133;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34" name="Google Shape;134;p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35" name="Google Shape;135;p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36" name="Google Shape;136;p2"/>
          <p:cNvSpPr txBox="1"/>
          <p:nvPr/>
        </p:nvSpPr>
        <p:spPr>
          <a:xfrm>
            <a:off x="992171" y="275424"/>
            <a:ext cx="8153400" cy="59092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dirty="0">
                <a:solidFill>
                  <a:schemeClr val="dk1"/>
                </a:solidFill>
                <a:latin typeface="Times New Roman"/>
                <a:ea typeface="Times New Roman"/>
                <a:cs typeface="Times New Roman"/>
                <a:sym typeface="Times New Roman"/>
              </a:rPr>
              <a:t>                                             </a:t>
            </a:r>
            <a:r>
              <a:rPr lang="en-US" sz="3200" dirty="0">
                <a:solidFill>
                  <a:schemeClr val="dk1"/>
                </a:solidFill>
                <a:latin typeface="Times New Roman"/>
                <a:ea typeface="Times New Roman"/>
                <a:cs typeface="Times New Roman"/>
                <a:sym typeface="Times New Roman"/>
              </a:rPr>
              <a:t>ABSTRACT</a:t>
            </a:r>
            <a:endParaRPr sz="2000" dirty="0">
              <a:solidFill>
                <a:schemeClr val="dk1"/>
              </a:solidFill>
              <a:latin typeface="Times New Roman"/>
              <a:ea typeface="Times New Roman"/>
              <a:cs typeface="Times New Roman"/>
              <a:sym typeface="Times New Roman"/>
            </a:endParaRPr>
          </a:p>
          <a:p>
            <a:pPr marL="457200" marR="0" lvl="0" indent="-355600" algn="l" rtl="0">
              <a:lnSpc>
                <a:spcPct val="150000"/>
              </a:lnSpc>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In cardiac MRI, analysis of left ventricle is an initially quantified method to diagnose cardiac contractile function. A detailed understanding of the cardiac contractility is essential to diagnose, and treat heart-related disorders. </a:t>
            </a:r>
            <a:endParaRPr sz="2000" dirty="0">
              <a:solidFill>
                <a:schemeClr val="dk1"/>
              </a:solidFill>
              <a:latin typeface="Times New Roman"/>
              <a:ea typeface="Times New Roman"/>
              <a:cs typeface="Times New Roman"/>
              <a:sym typeface="Times New Roman"/>
            </a:endParaRPr>
          </a:p>
          <a:p>
            <a:pPr marL="457200" marR="0" lvl="0" indent="-355600" algn="l" rtl="0">
              <a:lnSpc>
                <a:spcPct val="150000"/>
              </a:lnSpc>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Therefore, segmentation of LV plays a crucial role in the prevention of the heart attacks, which is a common cause of death. Manual segmentation is a time-consuming job for both </a:t>
            </a:r>
            <a:r>
              <a:rPr lang="en-US" sz="2000" dirty="0" err="1">
                <a:solidFill>
                  <a:schemeClr val="dk1"/>
                </a:solidFill>
                <a:latin typeface="Times New Roman"/>
                <a:ea typeface="Times New Roman"/>
                <a:cs typeface="Times New Roman"/>
                <a:sym typeface="Times New Roman"/>
              </a:rPr>
              <a:t>cardiologists.Also</a:t>
            </a:r>
            <a:r>
              <a:rPr lang="en-US" sz="2000" dirty="0">
                <a:solidFill>
                  <a:schemeClr val="dk1"/>
                </a:solidFill>
                <a:latin typeface="Times New Roman"/>
                <a:ea typeface="Times New Roman"/>
                <a:cs typeface="Times New Roman"/>
                <a:sym typeface="Times New Roman"/>
              </a:rPr>
              <a:t>, it can lead to a high number of false positives due to human errors, such as fatigue and distractions. Therefore, a computer-aided diagnosis system is needed, which can assist to accurately segment LV boundaries in cardiac MRI</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1a519592407_1_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32" name="Google Shape;332;g1a519592407_1_2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33" name="Google Shape;333;g1a519592407_1_2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34" name="Google Shape;334;g1a519592407_1_2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35" name="Google Shape;335;g1a519592407_1_2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6" name="Google Shape;336;g1a519592407_1_2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64;p20" descr="C:\Documents and Settings\ADMIN\Desktop\Courses Offered.jpg">
            <a:extLst>
              <a:ext uri="{FF2B5EF4-FFF2-40B4-BE49-F238E27FC236}">
                <a16:creationId xmlns:a16="http://schemas.microsoft.com/office/drawing/2014/main" id="{2299382D-6796-4ECE-925F-5D2908746A68}"/>
              </a:ext>
            </a:extLst>
          </p:cNvPr>
          <p:cNvPicPr preferRelativeResize="0"/>
          <p:nvPr/>
        </p:nvPicPr>
        <p:blipFill rotWithShape="1">
          <a:blip r:embed="rId3">
            <a:alphaModFix/>
          </a:blip>
          <a:srcRect/>
          <a:stretch/>
        </p:blipFill>
        <p:spPr>
          <a:xfrm>
            <a:off x="0" y="-34619"/>
            <a:ext cx="9343824" cy="7007869"/>
          </a:xfrm>
          <a:prstGeom prst="rect">
            <a:avLst/>
          </a:prstGeom>
          <a:noFill/>
          <a:ln>
            <a:noFill/>
          </a:ln>
        </p:spPr>
      </p:pic>
      <p:sp>
        <p:nvSpPr>
          <p:cNvPr id="9" name="Google Shape;165;p20">
            <a:extLst>
              <a:ext uri="{FF2B5EF4-FFF2-40B4-BE49-F238E27FC236}">
                <a16:creationId xmlns:a16="http://schemas.microsoft.com/office/drawing/2014/main" id="{AD300090-4406-44C3-BB99-A6F1C0749476}"/>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166;p20">
            <a:extLst>
              <a:ext uri="{FF2B5EF4-FFF2-40B4-BE49-F238E27FC236}">
                <a16:creationId xmlns:a16="http://schemas.microsoft.com/office/drawing/2014/main" id="{5CE2420C-4007-45D8-9E24-F2E031942F73}"/>
              </a:ext>
            </a:extLst>
          </p:cNvPr>
          <p:cNvSpPr txBox="1"/>
          <p:nvPr/>
        </p:nvSpPr>
        <p:spPr>
          <a:xfrm>
            <a:off x="1143000" y="383475"/>
            <a:ext cx="7432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a:latin typeface="Calibri"/>
                <a:ea typeface="Calibri"/>
                <a:cs typeface="Calibri"/>
                <a:sym typeface="Calibri"/>
              </a:rPr>
              <a:t>ALGORITHM:</a:t>
            </a:r>
            <a:endParaRPr sz="3600">
              <a:latin typeface="Calibri"/>
              <a:ea typeface="Calibri"/>
              <a:cs typeface="Calibri"/>
              <a:sym typeface="Calibri"/>
            </a:endParaRPr>
          </a:p>
        </p:txBody>
      </p:sp>
      <p:sp>
        <p:nvSpPr>
          <p:cNvPr id="11" name="Google Shape;167;p20">
            <a:extLst>
              <a:ext uri="{FF2B5EF4-FFF2-40B4-BE49-F238E27FC236}">
                <a16:creationId xmlns:a16="http://schemas.microsoft.com/office/drawing/2014/main" id="{7C1BEB1B-35E0-4C49-8816-854963BBFB28}"/>
              </a:ext>
            </a:extLst>
          </p:cNvPr>
          <p:cNvSpPr txBox="1"/>
          <p:nvPr/>
        </p:nvSpPr>
        <p:spPr>
          <a:xfrm>
            <a:off x="1463800" y="1394650"/>
            <a:ext cx="6938700" cy="4493508"/>
          </a:xfrm>
          <a:prstGeom prst="rect">
            <a:avLst/>
          </a:prstGeom>
          <a:noFill/>
          <a:ln>
            <a:noFill/>
          </a:ln>
        </p:spPr>
        <p:txBody>
          <a:bodyPr spcFirstLastPara="1" wrap="square" lIns="91425" tIns="91425" rIns="91425" bIns="91425" anchor="t" anchorCtr="0">
            <a:spAutoFit/>
          </a:bodyPr>
          <a:lstStyle/>
          <a:p>
            <a:pPr marL="88900" lvl="0" algn="just" rtl="0">
              <a:spcBef>
                <a:spcPts val="0"/>
              </a:spcBef>
              <a:spcAft>
                <a:spcPts val="0"/>
              </a:spcAft>
              <a:buClr>
                <a:srgbClr val="2E2E2E"/>
              </a:buClr>
              <a:buSzPts val="2200"/>
            </a:pPr>
            <a:r>
              <a:rPr lang="en-US" sz="2000" dirty="0">
                <a:solidFill>
                  <a:srgbClr val="2E2E2E"/>
                </a:solidFill>
                <a:latin typeface="Times New Roman" panose="02020603050405020304" pitchFamily="18" charset="0"/>
                <a:cs typeface="Times New Roman" panose="02020603050405020304" pitchFamily="18" charset="0"/>
              </a:rPr>
              <a:t>ELU-net is a deep learning architecture used for image segmentation tasks. It utilizes the Exponential Linear Unit (ELU) activation function, which is a variant of the Rectified Linear Unit (</a:t>
            </a:r>
            <a:r>
              <a:rPr lang="en-US" sz="2000" dirty="0" err="1">
                <a:solidFill>
                  <a:srgbClr val="2E2E2E"/>
                </a:solidFill>
                <a:latin typeface="Times New Roman" panose="02020603050405020304" pitchFamily="18" charset="0"/>
                <a:cs typeface="Times New Roman" panose="02020603050405020304" pitchFamily="18" charset="0"/>
              </a:rPr>
              <a:t>ReLU</a:t>
            </a:r>
            <a:r>
              <a:rPr lang="en-US" sz="2000" dirty="0">
                <a:solidFill>
                  <a:srgbClr val="2E2E2E"/>
                </a:solidFill>
                <a:latin typeface="Times New Roman" panose="02020603050405020304" pitchFamily="18" charset="0"/>
                <a:cs typeface="Times New Roman" panose="02020603050405020304" pitchFamily="18" charset="0"/>
              </a:rPr>
              <a:t>) activation function. The algorithm for left ventricle segmentation using ELU-net can be summarized in the following steps:</a:t>
            </a:r>
          </a:p>
          <a:p>
            <a:pPr marL="457200" lvl="0" indent="-368300" algn="just" rtl="0">
              <a:spcBef>
                <a:spcPts val="0"/>
              </a:spcBef>
              <a:spcAft>
                <a:spcPts val="0"/>
              </a:spcAft>
              <a:buClr>
                <a:srgbClr val="2E2E2E"/>
              </a:buClr>
              <a:buSzPts val="2200"/>
              <a:buChar char="●"/>
            </a:pPr>
            <a:endParaRPr lang="en-US" sz="2000" dirty="0">
              <a:solidFill>
                <a:srgbClr val="2E2E2E"/>
              </a:solidFill>
              <a:latin typeface="Times New Roman" panose="02020603050405020304" pitchFamily="18" charset="0"/>
              <a:cs typeface="Times New Roman" panose="02020603050405020304" pitchFamily="18" charset="0"/>
            </a:endParaRPr>
          </a:p>
          <a:p>
            <a:pPr marL="457200" lvl="0" indent="-368300" algn="just" rtl="0">
              <a:spcBef>
                <a:spcPts val="0"/>
              </a:spcBef>
              <a:spcAft>
                <a:spcPts val="0"/>
              </a:spcAft>
              <a:buClr>
                <a:srgbClr val="2E2E2E"/>
              </a:buClr>
              <a:buSzPts val="2200"/>
              <a:buChar char="●"/>
            </a:pPr>
            <a:r>
              <a:rPr lang="en-US" sz="2000" b="1" dirty="0">
                <a:solidFill>
                  <a:srgbClr val="2E2E2E"/>
                </a:solidFill>
                <a:latin typeface="Times New Roman" panose="02020603050405020304" pitchFamily="18" charset="0"/>
                <a:cs typeface="Times New Roman" panose="02020603050405020304" pitchFamily="18" charset="0"/>
              </a:rPr>
              <a:t>Pre-processing</a:t>
            </a:r>
            <a:r>
              <a:rPr lang="en-US" sz="2000" dirty="0">
                <a:solidFill>
                  <a:srgbClr val="2E2E2E"/>
                </a:solidFill>
                <a:latin typeface="Times New Roman" panose="02020603050405020304" pitchFamily="18" charset="0"/>
                <a:cs typeface="Times New Roman" panose="02020603050405020304" pitchFamily="18" charset="0"/>
              </a:rPr>
              <a:t>: The input image is pre-processed by resizing it to a standard size and normalizing the pixel values.</a:t>
            </a:r>
          </a:p>
          <a:p>
            <a:pPr marL="457200" lvl="0" indent="-368300" algn="just" rtl="0">
              <a:spcBef>
                <a:spcPts val="0"/>
              </a:spcBef>
              <a:spcAft>
                <a:spcPts val="0"/>
              </a:spcAft>
              <a:buClr>
                <a:srgbClr val="2E2E2E"/>
              </a:buClr>
              <a:buSzPts val="2200"/>
              <a:buChar char="●"/>
            </a:pPr>
            <a:endParaRPr lang="en-US" sz="2000" dirty="0">
              <a:solidFill>
                <a:srgbClr val="2E2E2E"/>
              </a:solidFill>
              <a:latin typeface="Times New Roman" panose="02020603050405020304" pitchFamily="18" charset="0"/>
              <a:cs typeface="Times New Roman" panose="02020603050405020304" pitchFamily="18" charset="0"/>
            </a:endParaRPr>
          </a:p>
          <a:p>
            <a:pPr marL="457200" lvl="0" indent="-368300" algn="just" rtl="0">
              <a:spcBef>
                <a:spcPts val="0"/>
              </a:spcBef>
              <a:spcAft>
                <a:spcPts val="0"/>
              </a:spcAft>
              <a:buClr>
                <a:srgbClr val="2E2E2E"/>
              </a:buClr>
              <a:buSzPts val="2200"/>
              <a:buChar char="●"/>
            </a:pPr>
            <a:r>
              <a:rPr lang="en-US" sz="2000" b="1" dirty="0">
                <a:solidFill>
                  <a:srgbClr val="2E2E2E"/>
                </a:solidFill>
                <a:latin typeface="Times New Roman" panose="02020603050405020304" pitchFamily="18" charset="0"/>
                <a:cs typeface="Times New Roman" panose="02020603050405020304" pitchFamily="18" charset="0"/>
              </a:rPr>
              <a:t>ELU-net Architecture</a:t>
            </a:r>
            <a:r>
              <a:rPr lang="en-US" sz="2000" dirty="0">
                <a:solidFill>
                  <a:srgbClr val="2E2E2E"/>
                </a:solidFill>
                <a:latin typeface="Times New Roman" panose="02020603050405020304" pitchFamily="18" charset="0"/>
                <a:cs typeface="Times New Roman" panose="02020603050405020304" pitchFamily="18" charset="0"/>
              </a:rPr>
              <a:t>: The ELU-net architecture is a convolutional neural network (CNN) that consists of multiple layers, including convolutional layers, pooling layers, and fully connected layers.</a:t>
            </a:r>
            <a:endParaRPr sz="2000" dirty="0">
              <a:solidFill>
                <a:srgbClr val="2E2E2E"/>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a519592407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43" name="Google Shape;343;g1a519592407_1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4" name="Google Shape;344;g1a519592407_1_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45" name="Google Shape;345;g1a519592407_1_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46" name="Google Shape;346;g1a519592407_1_1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g1a519592407_1_1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72;p21" descr="C:\Documents and Settings\ADMIN\Desktop\Courses Offered.jpg">
            <a:extLst>
              <a:ext uri="{FF2B5EF4-FFF2-40B4-BE49-F238E27FC236}">
                <a16:creationId xmlns:a16="http://schemas.microsoft.com/office/drawing/2014/main" id="{54CDB384-467A-4B04-A2B4-9DED8899D77F}"/>
              </a:ext>
            </a:extLst>
          </p:cNvPr>
          <p:cNvPicPr preferRelativeResize="0"/>
          <p:nvPr/>
        </p:nvPicPr>
        <p:blipFill rotWithShape="1">
          <a:blip r:embed="rId3">
            <a:alphaModFix/>
          </a:blip>
          <a:srcRect/>
          <a:stretch/>
        </p:blipFill>
        <p:spPr>
          <a:xfrm>
            <a:off x="3" y="0"/>
            <a:ext cx="9144000" cy="6858000"/>
          </a:xfrm>
          <a:prstGeom prst="rect">
            <a:avLst/>
          </a:prstGeom>
          <a:noFill/>
          <a:ln>
            <a:noFill/>
          </a:ln>
        </p:spPr>
      </p:pic>
      <p:sp>
        <p:nvSpPr>
          <p:cNvPr id="9" name="Google Shape;173;p21">
            <a:extLst>
              <a:ext uri="{FF2B5EF4-FFF2-40B4-BE49-F238E27FC236}">
                <a16:creationId xmlns:a16="http://schemas.microsoft.com/office/drawing/2014/main" id="{BADBCD3F-4514-4C11-AB89-3AE0A5FC07C6}"/>
              </a:ext>
            </a:extLst>
          </p:cNvPr>
          <p:cNvSpPr txBox="1"/>
          <p:nvPr/>
        </p:nvSpPr>
        <p:spPr>
          <a:xfrm>
            <a:off x="1152600" y="322725"/>
            <a:ext cx="7734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a:latin typeface="Calibri"/>
                <a:ea typeface="Calibri"/>
                <a:cs typeface="Calibri"/>
                <a:sym typeface="Calibri"/>
              </a:rPr>
              <a:t>ALGORITHM :</a:t>
            </a:r>
            <a:endParaRPr sz="3600">
              <a:latin typeface="Calibri"/>
              <a:ea typeface="Calibri"/>
              <a:cs typeface="Calibri"/>
              <a:sym typeface="Calibri"/>
            </a:endParaRPr>
          </a:p>
        </p:txBody>
      </p:sp>
      <p:sp>
        <p:nvSpPr>
          <p:cNvPr id="10" name="Google Shape;174;p21">
            <a:extLst>
              <a:ext uri="{FF2B5EF4-FFF2-40B4-BE49-F238E27FC236}">
                <a16:creationId xmlns:a16="http://schemas.microsoft.com/office/drawing/2014/main" id="{5A3C90E7-4257-4BA6-8D3B-24BA07F67A90}"/>
              </a:ext>
            </a:extLst>
          </p:cNvPr>
          <p:cNvSpPr txBox="1"/>
          <p:nvPr/>
        </p:nvSpPr>
        <p:spPr>
          <a:xfrm>
            <a:off x="1313975" y="1360075"/>
            <a:ext cx="7388100" cy="4247286"/>
          </a:xfrm>
          <a:prstGeom prst="rect">
            <a:avLst/>
          </a:prstGeom>
          <a:noFill/>
          <a:ln>
            <a:noFill/>
          </a:ln>
        </p:spPr>
        <p:txBody>
          <a:bodyPr spcFirstLastPara="1" wrap="square" lIns="91425" tIns="91425" rIns="91425" bIns="91425" anchor="t" anchorCtr="0">
            <a:spAutoFit/>
          </a:bodyPr>
          <a:lstStyle/>
          <a:p>
            <a:pPr marL="457200" lvl="0" indent="-368300" algn="just" rtl="0">
              <a:spcBef>
                <a:spcPts val="0"/>
              </a:spcBef>
              <a:spcAft>
                <a:spcPts val="0"/>
              </a:spcAft>
              <a:buSzPts val="2200"/>
              <a:buFont typeface="Calibri"/>
              <a:buChar char="●"/>
            </a:pPr>
            <a:r>
              <a:rPr lang="en-US" sz="2200" b="1" dirty="0">
                <a:latin typeface="Calibri"/>
                <a:ea typeface="Calibri"/>
                <a:cs typeface="Calibri"/>
                <a:sym typeface="Calibri"/>
              </a:rPr>
              <a:t>Training</a:t>
            </a:r>
            <a:r>
              <a:rPr lang="en-US" sz="2200" dirty="0">
                <a:latin typeface="Calibri"/>
                <a:ea typeface="Calibri"/>
                <a:cs typeface="Calibri"/>
                <a:sym typeface="Calibri"/>
              </a:rPr>
              <a:t>: The ELU-net is trained using a large dataset of images with their corresponding ground truth segmentation masks. The loss function used during training is usually the dice loss or cross-entropy loss.</a:t>
            </a:r>
          </a:p>
          <a:p>
            <a:pPr marL="457200" lvl="0" indent="-368300" algn="just" rtl="0">
              <a:spcBef>
                <a:spcPts val="0"/>
              </a:spcBef>
              <a:spcAft>
                <a:spcPts val="0"/>
              </a:spcAft>
              <a:buSzPts val="2200"/>
              <a:buFont typeface="Calibri"/>
              <a:buChar char="●"/>
            </a:pPr>
            <a:endParaRPr lang="en-US" sz="2200" dirty="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b="1" dirty="0">
                <a:latin typeface="Calibri"/>
                <a:ea typeface="Calibri"/>
                <a:cs typeface="Calibri"/>
                <a:sym typeface="Calibri"/>
              </a:rPr>
              <a:t>Prediction</a:t>
            </a:r>
            <a:r>
              <a:rPr lang="en-US" sz="2200" dirty="0">
                <a:latin typeface="Calibri"/>
                <a:ea typeface="Calibri"/>
                <a:cs typeface="Calibri"/>
                <a:sym typeface="Calibri"/>
              </a:rPr>
              <a:t>: Once the ELU-net is trained, it can be used to predict the segmentation mask for a new input image.</a:t>
            </a:r>
          </a:p>
          <a:p>
            <a:pPr marL="457200" lvl="0" indent="-368300" algn="just" rtl="0">
              <a:spcBef>
                <a:spcPts val="0"/>
              </a:spcBef>
              <a:spcAft>
                <a:spcPts val="0"/>
              </a:spcAft>
              <a:buSzPts val="2200"/>
              <a:buFont typeface="Calibri"/>
              <a:buChar char="●"/>
            </a:pPr>
            <a:endParaRPr lang="en-US" sz="2200" dirty="0">
              <a:latin typeface="Calibri"/>
              <a:ea typeface="Calibri"/>
              <a:cs typeface="Calibri"/>
              <a:sym typeface="Calibri"/>
            </a:endParaRPr>
          </a:p>
          <a:p>
            <a:pPr marL="457200" lvl="0" indent="-368300" algn="just" rtl="0">
              <a:spcBef>
                <a:spcPts val="0"/>
              </a:spcBef>
              <a:spcAft>
                <a:spcPts val="0"/>
              </a:spcAft>
              <a:buSzPts val="2200"/>
              <a:buFont typeface="Calibri"/>
              <a:buChar char="●"/>
            </a:pPr>
            <a:r>
              <a:rPr lang="en-US" sz="2200" b="1" dirty="0">
                <a:latin typeface="Calibri"/>
                <a:ea typeface="Calibri"/>
                <a:cs typeface="Calibri"/>
                <a:sym typeface="Calibri"/>
              </a:rPr>
              <a:t>Post-processing</a:t>
            </a:r>
            <a:r>
              <a:rPr lang="en-US" sz="2200" dirty="0">
                <a:latin typeface="Calibri"/>
                <a:ea typeface="Calibri"/>
                <a:cs typeface="Calibri"/>
                <a:sym typeface="Calibri"/>
              </a:rPr>
              <a:t>: The predicted segmentation mask is post-processed to remove any noise or artifacts using techniques such as morphological operations or connected component analysis.</a:t>
            </a:r>
            <a:endParaRPr sz="2200" dirty="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a519592407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43" name="Google Shape;343;g1a519592407_1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4" name="Google Shape;344;g1a519592407_1_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45" name="Google Shape;345;g1a519592407_1_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46" name="Google Shape;346;g1a519592407_1_1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g1a519592407_1_1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79;p22" descr="C:\Documents and Settings\ADMIN\Desktop\Courses Offered.jpg">
            <a:extLst>
              <a:ext uri="{FF2B5EF4-FFF2-40B4-BE49-F238E27FC236}">
                <a16:creationId xmlns:a16="http://schemas.microsoft.com/office/drawing/2014/main" id="{8A0D4613-9F4E-4FA6-BD96-1EA4A38508B5}"/>
              </a:ext>
            </a:extLst>
          </p:cNvPr>
          <p:cNvPicPr preferRelativeResize="0"/>
          <p:nvPr/>
        </p:nvPicPr>
        <p:blipFill rotWithShape="1">
          <a:blip r:embed="rId3">
            <a:alphaModFix/>
          </a:blip>
          <a:srcRect/>
          <a:stretch/>
        </p:blipFill>
        <p:spPr>
          <a:xfrm>
            <a:off x="-161372" y="0"/>
            <a:ext cx="9144000" cy="6858000"/>
          </a:xfrm>
          <a:prstGeom prst="rect">
            <a:avLst/>
          </a:prstGeom>
          <a:noFill/>
          <a:ln>
            <a:noFill/>
          </a:ln>
        </p:spPr>
      </p:pic>
      <p:sp>
        <p:nvSpPr>
          <p:cNvPr id="9" name="Google Shape;180;p22">
            <a:extLst>
              <a:ext uri="{FF2B5EF4-FFF2-40B4-BE49-F238E27FC236}">
                <a16:creationId xmlns:a16="http://schemas.microsoft.com/office/drawing/2014/main" id="{71F649B3-A45A-4822-8349-98315D9FFCC1}"/>
              </a:ext>
            </a:extLst>
          </p:cNvPr>
          <p:cNvSpPr txBox="1"/>
          <p:nvPr/>
        </p:nvSpPr>
        <p:spPr>
          <a:xfrm>
            <a:off x="852900" y="345775"/>
            <a:ext cx="7641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3600">
                <a:solidFill>
                  <a:schemeClr val="dk1"/>
                </a:solidFill>
                <a:latin typeface="Calibri"/>
                <a:ea typeface="Calibri"/>
                <a:cs typeface="Calibri"/>
                <a:sym typeface="Calibri"/>
              </a:rPr>
              <a:t>ALGORITHM:</a:t>
            </a:r>
            <a:endParaRPr>
              <a:latin typeface="Calibri"/>
              <a:ea typeface="Calibri"/>
              <a:cs typeface="Calibri"/>
              <a:sym typeface="Calibri"/>
            </a:endParaRPr>
          </a:p>
        </p:txBody>
      </p:sp>
      <p:sp>
        <p:nvSpPr>
          <p:cNvPr id="10" name="Google Shape;181;p22">
            <a:extLst>
              <a:ext uri="{FF2B5EF4-FFF2-40B4-BE49-F238E27FC236}">
                <a16:creationId xmlns:a16="http://schemas.microsoft.com/office/drawing/2014/main" id="{2067677F-CA1C-4C7E-A250-EB67BA08A880}"/>
              </a:ext>
            </a:extLst>
          </p:cNvPr>
          <p:cNvSpPr txBox="1"/>
          <p:nvPr/>
        </p:nvSpPr>
        <p:spPr>
          <a:xfrm>
            <a:off x="1060400" y="1394650"/>
            <a:ext cx="7434300" cy="221596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200">
                <a:latin typeface="Calibri"/>
                <a:ea typeface="Calibri"/>
                <a:cs typeface="Calibri"/>
                <a:sym typeface="Calibri"/>
              </a:rPr>
              <a:t>In the case of left ventricle segmentation, the ELU-net is trained using a dataset of cardiac MRI images with corresponding ground truth segmentation masks of the left ventricle. The trained model is then used to predict the segmentation mask for new cardiac MRI images, which can be used for various clinical applications, such as diagnosis and treatment planning</a:t>
            </a:r>
            <a:endParaRPr sz="2200">
              <a:latin typeface="Calibri"/>
              <a:ea typeface="Calibri"/>
              <a:cs typeface="Calibri"/>
              <a:sym typeface="Calibri"/>
            </a:endParaRPr>
          </a:p>
        </p:txBody>
      </p:sp>
    </p:spTree>
    <p:extLst>
      <p:ext uri="{BB962C8B-B14F-4D97-AF65-F5344CB8AC3E}">
        <p14:creationId xmlns:p14="http://schemas.microsoft.com/office/powerpoint/2010/main" val="369491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a519592407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43" name="Google Shape;343;g1a519592407_1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4" name="Google Shape;344;g1a519592407_1_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45" name="Google Shape;345;g1a519592407_1_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46" name="Google Shape;346;g1a519592407_1_1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g1a519592407_1_1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208;p25" descr="C:\Documents and Settings\ADMIN\Desktop\Courses Offered.jpg">
            <a:extLst>
              <a:ext uri="{FF2B5EF4-FFF2-40B4-BE49-F238E27FC236}">
                <a16:creationId xmlns:a16="http://schemas.microsoft.com/office/drawing/2014/main" id="{05CB2E74-35E9-4A4F-9968-4FF66E230A85}"/>
              </a:ext>
            </a:extLst>
          </p:cNvPr>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9" name="Google Shape;209;p25">
            <a:extLst>
              <a:ext uri="{FF2B5EF4-FFF2-40B4-BE49-F238E27FC236}">
                <a16:creationId xmlns:a16="http://schemas.microsoft.com/office/drawing/2014/main" id="{CA2673E9-260A-434C-87D9-C6F185ABEE10}"/>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210;p25">
            <a:extLst>
              <a:ext uri="{FF2B5EF4-FFF2-40B4-BE49-F238E27FC236}">
                <a16:creationId xmlns:a16="http://schemas.microsoft.com/office/drawing/2014/main" id="{88160B9F-6898-4725-9396-016510D7F494}"/>
              </a:ext>
            </a:extLst>
          </p:cNvPr>
          <p:cNvSpPr txBox="1"/>
          <p:nvPr/>
        </p:nvSpPr>
        <p:spPr>
          <a:xfrm>
            <a:off x="1256550" y="291500"/>
            <a:ext cx="74328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a:latin typeface="Calibri"/>
                <a:ea typeface="Calibri"/>
                <a:cs typeface="Calibri"/>
                <a:sym typeface="Calibri"/>
              </a:rPr>
              <a:t>Co-Guide Meet Details</a:t>
            </a:r>
            <a:endParaRPr sz="3600">
              <a:latin typeface="Calibri"/>
              <a:ea typeface="Calibri"/>
              <a:cs typeface="Calibri"/>
              <a:sym typeface="Calibri"/>
            </a:endParaRPr>
          </a:p>
        </p:txBody>
      </p:sp>
      <p:sp>
        <p:nvSpPr>
          <p:cNvPr id="11" name="TextBox 10">
            <a:extLst>
              <a:ext uri="{FF2B5EF4-FFF2-40B4-BE49-F238E27FC236}">
                <a16:creationId xmlns:a16="http://schemas.microsoft.com/office/drawing/2014/main" id="{7E20BE98-E4B2-4012-8DD4-D9E133E5E883}"/>
              </a:ext>
            </a:extLst>
          </p:cNvPr>
          <p:cNvSpPr txBox="1"/>
          <p:nvPr/>
        </p:nvSpPr>
        <p:spPr>
          <a:xfrm>
            <a:off x="1256550" y="1558045"/>
            <a:ext cx="6296626" cy="400110"/>
          </a:xfrm>
          <a:prstGeom prst="rect">
            <a:avLst/>
          </a:prstGeom>
          <a:noFill/>
        </p:spPr>
        <p:txBody>
          <a:bodyPr wrap="square">
            <a:spAutoFit/>
          </a:bodyPr>
          <a:lstStyle/>
          <a:p>
            <a:pPr marL="0" lvl="0" indent="0" algn="just" rtl="0">
              <a:spcBef>
                <a:spcPts val="0"/>
              </a:spcBef>
              <a:spcAft>
                <a:spcPts val="0"/>
              </a:spcAft>
              <a:buNone/>
            </a:pPr>
            <a:r>
              <a:rPr lang="en-US" sz="2000">
                <a:latin typeface="Times New Roman" panose="02020603050405020304" pitchFamily="18" charset="0"/>
                <a:ea typeface="Calibri"/>
                <a:cs typeface="Times New Roman" panose="02020603050405020304" pitchFamily="18" charset="0"/>
                <a:sym typeface="Calibri"/>
              </a:rPr>
              <a:t>10</a:t>
            </a:r>
            <a:r>
              <a:rPr lang="en-US" sz="2000" baseline="30000">
                <a:latin typeface="Times New Roman" panose="02020603050405020304" pitchFamily="18" charset="0"/>
                <a:ea typeface="Calibri"/>
                <a:cs typeface="Times New Roman" panose="02020603050405020304" pitchFamily="18" charset="0"/>
                <a:sym typeface="Calibri"/>
              </a:rPr>
              <a:t>th</a:t>
            </a:r>
            <a:r>
              <a:rPr lang="en-US" sz="2000">
                <a:latin typeface="Times New Roman" panose="02020603050405020304" pitchFamily="18" charset="0"/>
                <a:ea typeface="Calibri"/>
                <a:cs typeface="Times New Roman" panose="02020603050405020304" pitchFamily="18" charset="0"/>
                <a:sym typeface="Calibri"/>
              </a:rPr>
              <a:t> Jan 2023: Suggested to collect more dataset</a:t>
            </a:r>
          </a:p>
        </p:txBody>
      </p:sp>
      <p:sp>
        <p:nvSpPr>
          <p:cNvPr id="12" name="TextBox 11">
            <a:extLst>
              <a:ext uri="{FF2B5EF4-FFF2-40B4-BE49-F238E27FC236}">
                <a16:creationId xmlns:a16="http://schemas.microsoft.com/office/drawing/2014/main" id="{397E5F1B-60BB-4085-BC08-FAC9EA76A749}"/>
              </a:ext>
            </a:extLst>
          </p:cNvPr>
          <p:cNvSpPr txBox="1"/>
          <p:nvPr/>
        </p:nvSpPr>
        <p:spPr>
          <a:xfrm>
            <a:off x="1256550" y="2050130"/>
            <a:ext cx="6296626" cy="707886"/>
          </a:xfrm>
          <a:prstGeom prst="rect">
            <a:avLst/>
          </a:prstGeom>
          <a:noFill/>
        </p:spPr>
        <p:txBody>
          <a:bodyPr wrap="square">
            <a:spAutoFit/>
          </a:bodyPr>
          <a:lstStyle/>
          <a:p>
            <a:pPr marL="0" lvl="0" indent="0" algn="just" rtl="0">
              <a:spcBef>
                <a:spcPts val="0"/>
              </a:spcBef>
              <a:spcAft>
                <a:spcPts val="0"/>
              </a:spcAft>
              <a:buNone/>
            </a:pPr>
            <a:r>
              <a:rPr lang="en-US" sz="2000" dirty="0">
                <a:latin typeface="Times New Roman" panose="02020603050405020304" pitchFamily="18" charset="0"/>
                <a:ea typeface="Calibri"/>
                <a:cs typeface="Times New Roman" panose="02020603050405020304" pitchFamily="18" charset="0"/>
                <a:sym typeface="Calibri"/>
              </a:rPr>
              <a:t>14</a:t>
            </a:r>
            <a:r>
              <a:rPr lang="en-US" sz="2000" baseline="30000" dirty="0">
                <a:latin typeface="Times New Roman" panose="02020603050405020304" pitchFamily="18" charset="0"/>
                <a:ea typeface="Calibri"/>
                <a:cs typeface="Times New Roman" panose="02020603050405020304" pitchFamily="18" charset="0"/>
                <a:sym typeface="Calibri"/>
              </a:rPr>
              <a:t>th </a:t>
            </a:r>
            <a:r>
              <a:rPr lang="en-US" sz="2000" dirty="0">
                <a:latin typeface="Times New Roman" panose="02020603050405020304" pitchFamily="18" charset="0"/>
                <a:ea typeface="Calibri"/>
                <a:cs typeface="Times New Roman" panose="02020603050405020304" pitchFamily="18" charset="0"/>
                <a:sym typeface="Calibri"/>
              </a:rPr>
              <a:t>Feb 2023: Showed the collected dataset from the 	website ACDC</a:t>
            </a:r>
          </a:p>
        </p:txBody>
      </p:sp>
      <p:sp>
        <p:nvSpPr>
          <p:cNvPr id="13" name="TextBox 12">
            <a:extLst>
              <a:ext uri="{FF2B5EF4-FFF2-40B4-BE49-F238E27FC236}">
                <a16:creationId xmlns:a16="http://schemas.microsoft.com/office/drawing/2014/main" id="{1462CB6A-6A7E-4F88-B6DF-808D581F2C52}"/>
              </a:ext>
            </a:extLst>
          </p:cNvPr>
          <p:cNvSpPr txBox="1"/>
          <p:nvPr/>
        </p:nvSpPr>
        <p:spPr>
          <a:xfrm>
            <a:off x="1315637" y="2857260"/>
            <a:ext cx="6296626" cy="1015663"/>
          </a:xfrm>
          <a:prstGeom prst="rect">
            <a:avLst/>
          </a:prstGeom>
          <a:noFill/>
        </p:spPr>
        <p:txBody>
          <a:bodyPr wrap="square">
            <a:spAutoFit/>
          </a:bodyPr>
          <a:lstStyle/>
          <a:p>
            <a:pPr marL="0" lvl="0" indent="0" algn="just" rtl="0">
              <a:spcBef>
                <a:spcPts val="0"/>
              </a:spcBef>
              <a:spcAft>
                <a:spcPts val="0"/>
              </a:spcAft>
              <a:buNone/>
            </a:pPr>
            <a:r>
              <a:rPr lang="en-US" sz="2000" dirty="0">
                <a:latin typeface="Times New Roman" panose="02020603050405020304" pitchFamily="18" charset="0"/>
                <a:ea typeface="Calibri"/>
                <a:cs typeface="Times New Roman" panose="02020603050405020304" pitchFamily="18" charset="0"/>
                <a:sym typeface="Calibri"/>
              </a:rPr>
              <a:t> 10</a:t>
            </a:r>
            <a:r>
              <a:rPr lang="en-US" sz="2000" baseline="30000" dirty="0">
                <a:latin typeface="Times New Roman" panose="02020603050405020304" pitchFamily="18" charset="0"/>
                <a:ea typeface="Calibri"/>
                <a:cs typeface="Times New Roman" panose="02020603050405020304" pitchFamily="18" charset="0"/>
                <a:sym typeface="Calibri"/>
              </a:rPr>
              <a:t>th</a:t>
            </a:r>
            <a:r>
              <a:rPr lang="en-US" sz="2000" dirty="0">
                <a:latin typeface="Times New Roman" panose="02020603050405020304" pitchFamily="18" charset="0"/>
                <a:ea typeface="Calibri"/>
                <a:cs typeface="Times New Roman" panose="02020603050405020304" pitchFamily="18" charset="0"/>
                <a:sym typeface="Calibri"/>
              </a:rPr>
              <a:t> May 2023:Showed the progress of project , and      discussed how the further progression of project may take place and when the project will get over </a:t>
            </a:r>
          </a:p>
        </p:txBody>
      </p:sp>
    </p:spTree>
    <p:extLst>
      <p:ext uri="{BB962C8B-B14F-4D97-AF65-F5344CB8AC3E}">
        <p14:creationId xmlns:p14="http://schemas.microsoft.com/office/powerpoint/2010/main" val="1311760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a519592407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43" name="Google Shape;343;g1a519592407_1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4" name="Google Shape;344;g1a519592407_1_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45" name="Google Shape;345;g1a519592407_1_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46" name="Google Shape;346;g1a519592407_1_1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g1a519592407_1_1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88;p23" descr="C:\Documents and Settings\ADMIN\Desktop\Courses Offered.jpg">
            <a:extLst>
              <a:ext uri="{FF2B5EF4-FFF2-40B4-BE49-F238E27FC236}">
                <a16:creationId xmlns:a16="http://schemas.microsoft.com/office/drawing/2014/main" id="{27E6F07E-1C69-419E-907E-59FE89CD2F0A}"/>
              </a:ext>
            </a:extLst>
          </p:cNvPr>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9" name="Google Shape;189;p23">
            <a:extLst>
              <a:ext uri="{FF2B5EF4-FFF2-40B4-BE49-F238E27FC236}">
                <a16:creationId xmlns:a16="http://schemas.microsoft.com/office/drawing/2014/main" id="{4BA350E2-CAFF-47EF-8155-659E947B8CA7}"/>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190;p23">
            <a:extLst>
              <a:ext uri="{FF2B5EF4-FFF2-40B4-BE49-F238E27FC236}">
                <a16:creationId xmlns:a16="http://schemas.microsoft.com/office/drawing/2014/main" id="{97414E26-0493-4935-B9BF-0B7755B50112}"/>
              </a:ext>
            </a:extLst>
          </p:cNvPr>
          <p:cNvSpPr txBox="1"/>
          <p:nvPr/>
        </p:nvSpPr>
        <p:spPr>
          <a:xfrm>
            <a:off x="1207250" y="403200"/>
            <a:ext cx="7394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a:latin typeface="Calibri"/>
                <a:ea typeface="Calibri"/>
                <a:cs typeface="Calibri"/>
                <a:sym typeface="Calibri"/>
              </a:rPr>
              <a:t>OUTPUT:</a:t>
            </a:r>
            <a:endParaRPr sz="3600">
              <a:latin typeface="Calibri"/>
              <a:ea typeface="Calibri"/>
              <a:cs typeface="Calibri"/>
              <a:sym typeface="Calibri"/>
            </a:endParaRPr>
          </a:p>
        </p:txBody>
      </p:sp>
      <p:pic>
        <p:nvPicPr>
          <p:cNvPr id="11" name="Picture 10">
            <a:extLst>
              <a:ext uri="{FF2B5EF4-FFF2-40B4-BE49-F238E27FC236}">
                <a16:creationId xmlns:a16="http://schemas.microsoft.com/office/drawing/2014/main" id="{C23AFE2F-1F57-4950-9FF9-CA071DABCA24}"/>
              </a:ext>
            </a:extLst>
          </p:cNvPr>
          <p:cNvPicPr>
            <a:picLocks noChangeAspect="1"/>
          </p:cNvPicPr>
          <p:nvPr/>
        </p:nvPicPr>
        <p:blipFill>
          <a:blip r:embed="rId4"/>
          <a:stretch>
            <a:fillRect/>
          </a:stretch>
        </p:blipFill>
        <p:spPr>
          <a:xfrm>
            <a:off x="1087904" y="1685875"/>
            <a:ext cx="7633092" cy="2946551"/>
          </a:xfrm>
          <a:prstGeom prst="rect">
            <a:avLst/>
          </a:prstGeom>
        </p:spPr>
      </p:pic>
    </p:spTree>
    <p:extLst>
      <p:ext uri="{BB962C8B-B14F-4D97-AF65-F5344CB8AC3E}">
        <p14:creationId xmlns:p14="http://schemas.microsoft.com/office/powerpoint/2010/main" val="2790026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a519592407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43" name="Google Shape;343;g1a519592407_1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4" name="Google Shape;344;g1a519592407_1_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45" name="Google Shape;345;g1a519592407_1_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46" name="Google Shape;346;g1a519592407_1_1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g1a519592407_1_1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88;p23" descr="C:\Documents and Settings\ADMIN\Desktop\Courses Offered.jpg">
            <a:extLst>
              <a:ext uri="{FF2B5EF4-FFF2-40B4-BE49-F238E27FC236}">
                <a16:creationId xmlns:a16="http://schemas.microsoft.com/office/drawing/2014/main" id="{2A3893A7-D7F0-49EE-8052-B887280F1B80}"/>
              </a:ext>
            </a:extLst>
          </p:cNvPr>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9" name="Google Shape;189;p23">
            <a:extLst>
              <a:ext uri="{FF2B5EF4-FFF2-40B4-BE49-F238E27FC236}">
                <a16:creationId xmlns:a16="http://schemas.microsoft.com/office/drawing/2014/main" id="{E59263A1-F095-4A54-A9CA-08E410A14522}"/>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190;p23">
            <a:extLst>
              <a:ext uri="{FF2B5EF4-FFF2-40B4-BE49-F238E27FC236}">
                <a16:creationId xmlns:a16="http://schemas.microsoft.com/office/drawing/2014/main" id="{586187CC-CE81-490B-A2B5-6E5134AF2548}"/>
              </a:ext>
            </a:extLst>
          </p:cNvPr>
          <p:cNvSpPr txBox="1"/>
          <p:nvPr/>
        </p:nvSpPr>
        <p:spPr>
          <a:xfrm>
            <a:off x="1207250" y="403200"/>
            <a:ext cx="7394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a:latin typeface="Calibri"/>
                <a:ea typeface="Calibri"/>
                <a:cs typeface="Calibri"/>
                <a:sym typeface="Calibri"/>
              </a:rPr>
              <a:t>OUTPUT:</a:t>
            </a:r>
            <a:endParaRPr sz="3600">
              <a:latin typeface="Calibri"/>
              <a:ea typeface="Calibri"/>
              <a:cs typeface="Calibri"/>
              <a:sym typeface="Calibri"/>
            </a:endParaRPr>
          </a:p>
        </p:txBody>
      </p:sp>
      <p:pic>
        <p:nvPicPr>
          <p:cNvPr id="11" name="Picture 10">
            <a:extLst>
              <a:ext uri="{FF2B5EF4-FFF2-40B4-BE49-F238E27FC236}">
                <a16:creationId xmlns:a16="http://schemas.microsoft.com/office/drawing/2014/main" id="{BC69EF97-D81A-4728-BE2B-F30DE3082CC8}"/>
              </a:ext>
            </a:extLst>
          </p:cNvPr>
          <p:cNvPicPr>
            <a:picLocks noChangeAspect="1"/>
          </p:cNvPicPr>
          <p:nvPr/>
        </p:nvPicPr>
        <p:blipFill>
          <a:blip r:embed="rId4"/>
          <a:stretch>
            <a:fillRect/>
          </a:stretch>
        </p:blipFill>
        <p:spPr>
          <a:xfrm>
            <a:off x="1278294" y="1014257"/>
            <a:ext cx="7494645" cy="4829485"/>
          </a:xfrm>
          <a:prstGeom prst="rect">
            <a:avLst/>
          </a:prstGeom>
        </p:spPr>
      </p:pic>
    </p:spTree>
    <p:extLst>
      <p:ext uri="{BB962C8B-B14F-4D97-AF65-F5344CB8AC3E}">
        <p14:creationId xmlns:p14="http://schemas.microsoft.com/office/powerpoint/2010/main" val="386277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8641ce9a02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89" name="Google Shape;189;g18641ce9a02_0_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90" name="Google Shape;190;g18641ce9a02_0_0"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91" name="Google Shape;191;g18641ce9a02_0_0"/>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92" name="Google Shape;192;g18641ce9a02_0_0"/>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93;g18641ce9a02_0_0"/>
          <p:cNvSpPr txBox="1"/>
          <p:nvPr/>
        </p:nvSpPr>
        <p:spPr>
          <a:xfrm>
            <a:off x="936812" y="-6993"/>
            <a:ext cx="8196300" cy="5525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latin typeface="Times New Roman"/>
                <a:ea typeface="Times New Roman"/>
                <a:cs typeface="Times New Roman"/>
                <a:sym typeface="Times New Roman"/>
              </a:rPr>
              <a:t>APPLICATION</a:t>
            </a:r>
            <a:endParaRPr sz="3200">
              <a:latin typeface="Times New Roman"/>
              <a:ea typeface="Times New Roman"/>
              <a:cs typeface="Times New Roman"/>
              <a:sym typeface="Times New Roman"/>
            </a:endParaRPr>
          </a:p>
          <a:p>
            <a:pPr marL="0" marR="0" lvl="0" indent="0" algn="l" rtl="0">
              <a:spcBef>
                <a:spcPts val="0"/>
              </a:spcBef>
              <a:spcAft>
                <a:spcPts val="0"/>
              </a:spcAft>
              <a:buNone/>
            </a:pPr>
            <a:endParaRPr sz="2000">
              <a:latin typeface="Times New Roman"/>
              <a:ea typeface="Times New Roman"/>
              <a:cs typeface="Times New Roman"/>
              <a:sym typeface="Times New Roman"/>
            </a:endParaRPr>
          </a:p>
          <a:p>
            <a:pPr marL="457200" lvl="0" indent="-355600" algn="l" rtl="0">
              <a:lnSpc>
                <a:spcPct val="115000"/>
              </a:lnSpc>
              <a:spcBef>
                <a:spcPts val="600"/>
              </a:spcBef>
              <a:spcAft>
                <a:spcPts val="0"/>
              </a:spcAft>
              <a:buClr>
                <a:schemeClr val="dk1"/>
              </a:buClr>
              <a:buSzPts val="2000"/>
              <a:buFont typeface="Times New Roman"/>
              <a:buChar char="●"/>
            </a:pPr>
            <a:r>
              <a:rPr lang="en-US" sz="200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Medical imaging</a:t>
            </a:r>
            <a:r>
              <a:rPr lang="en-US" sz="2000">
                <a:solidFill>
                  <a:schemeClr val="dk1"/>
                </a:solidFill>
                <a:latin typeface="Times New Roman"/>
                <a:ea typeface="Times New Roman"/>
                <a:cs typeface="Times New Roman"/>
                <a:sym typeface="Times New Roman"/>
              </a:rPr>
              <a:t>, including </a:t>
            </a:r>
            <a:r>
              <a:rPr lang="en-US" sz="2000">
                <a:solidFill>
                  <a:schemeClr val="dk1"/>
                </a:solidFill>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volume rendered</a:t>
            </a:r>
            <a:r>
              <a:rPr lang="en-US" sz="2000">
                <a:solidFill>
                  <a:schemeClr val="dk1"/>
                </a:solidFill>
                <a:latin typeface="Times New Roman"/>
                <a:ea typeface="Times New Roman"/>
                <a:cs typeface="Times New Roman"/>
                <a:sym typeface="Times New Roman"/>
              </a:rPr>
              <a:t> images from </a:t>
            </a:r>
            <a:r>
              <a:rPr lang="en-US" sz="2000">
                <a:solidFill>
                  <a:schemeClr val="dk1"/>
                </a:solidFill>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computed tomography</a:t>
            </a:r>
            <a:r>
              <a:rPr lang="en-US" sz="2000">
                <a:solidFill>
                  <a:schemeClr val="dk1"/>
                </a:solidFill>
                <a:latin typeface="Times New Roman"/>
                <a:ea typeface="Times New Roman"/>
                <a:cs typeface="Times New Roman"/>
                <a:sym typeface="Times New Roman"/>
              </a:rPr>
              <a:t> and </a:t>
            </a:r>
            <a:r>
              <a:rPr lang="en-US" sz="2000">
                <a:solidFill>
                  <a:schemeClr val="dk1"/>
                </a:solidFill>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magnetic resonance imaging</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Locate tumors and other pathologies</a:t>
            </a:r>
            <a:endParaRPr sz="2000" baseline="30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Measure tissue volumes</a:t>
            </a:r>
            <a:endParaRPr sz="2000" baseline="30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Diagnosis, study of anatomical structure</a:t>
            </a:r>
            <a:endParaRPr sz="2000" baseline="30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Surgery planning</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Virtual surgery simulation</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Intra-surgery navigation</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US" sz="2000">
                <a:solidFill>
                  <a:schemeClr val="dk1"/>
                </a:solidFill>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Object detection</a:t>
            </a:r>
            <a:endParaRPr>
              <a:solidFill>
                <a:schemeClr val="dk1"/>
              </a:solidFill>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uFill>
                  <a:noFill/>
                </a:u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Pedestrian detection</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uFill>
                  <a:noFill/>
                </a:u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Face detection</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Brake light detection</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Locate objects in satellite images (roads, forests, crops, etc.)</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a519592407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43" name="Google Shape;343;g1a519592407_1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4" name="Google Shape;344;g1a519592407_1_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45" name="Google Shape;345;g1a519592407_1_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46" name="Google Shape;346;g1a519592407_1_1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g1a519592407_1_1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09D11A5B-33D6-4C94-83DF-30D9B2003CF6}"/>
              </a:ext>
            </a:extLst>
          </p:cNvPr>
          <p:cNvPicPr>
            <a:picLocks noChangeAspect="1"/>
          </p:cNvPicPr>
          <p:nvPr/>
        </p:nvPicPr>
        <p:blipFill>
          <a:blip r:embed="rId4"/>
          <a:stretch>
            <a:fillRect/>
          </a:stretch>
        </p:blipFill>
        <p:spPr>
          <a:xfrm>
            <a:off x="1001700" y="857250"/>
            <a:ext cx="8142300" cy="4580044"/>
          </a:xfrm>
          <a:prstGeom prst="rect">
            <a:avLst/>
          </a:prstGeom>
        </p:spPr>
      </p:pic>
    </p:spTree>
    <p:extLst>
      <p:ext uri="{BB962C8B-B14F-4D97-AF65-F5344CB8AC3E}">
        <p14:creationId xmlns:p14="http://schemas.microsoft.com/office/powerpoint/2010/main" val="971422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a519592407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43" name="Google Shape;343;g1a519592407_1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4" name="Google Shape;344;g1a519592407_1_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45" name="Google Shape;345;g1a519592407_1_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46" name="Google Shape;346;g1a519592407_1_1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g1a519592407_1_1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218;p26" descr="C:\Documents and Settings\ADMIN\Desktop\Courses Offered.jpg">
            <a:extLst>
              <a:ext uri="{FF2B5EF4-FFF2-40B4-BE49-F238E27FC236}">
                <a16:creationId xmlns:a16="http://schemas.microsoft.com/office/drawing/2014/main" id="{4B05922B-C4E2-42B4-85E1-5E0D7EF0AD72}"/>
              </a:ext>
            </a:extLst>
          </p:cNvPr>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9" name="Google Shape;219;p26">
            <a:extLst>
              <a:ext uri="{FF2B5EF4-FFF2-40B4-BE49-F238E27FC236}">
                <a16:creationId xmlns:a16="http://schemas.microsoft.com/office/drawing/2014/main" id="{6C6BA1DC-E7B7-4464-9BCC-05C2EE585ECA}"/>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220;p26">
            <a:extLst>
              <a:ext uri="{FF2B5EF4-FFF2-40B4-BE49-F238E27FC236}">
                <a16:creationId xmlns:a16="http://schemas.microsoft.com/office/drawing/2014/main" id="{A71DE362-1DE5-43CA-A3BF-F0B7C317EA51}"/>
              </a:ext>
            </a:extLst>
          </p:cNvPr>
          <p:cNvSpPr txBox="1"/>
          <p:nvPr/>
        </p:nvSpPr>
        <p:spPr>
          <a:xfrm>
            <a:off x="1207250" y="403200"/>
            <a:ext cx="7394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PROJECT TOOL SNAPSHOT:</a:t>
            </a:r>
            <a:endParaRPr sz="3600" dirty="0">
              <a:latin typeface="Calibri"/>
              <a:ea typeface="Calibri"/>
              <a:cs typeface="Calibri"/>
              <a:sym typeface="Calibri"/>
            </a:endParaRPr>
          </a:p>
        </p:txBody>
      </p:sp>
      <p:pic>
        <p:nvPicPr>
          <p:cNvPr id="11" name="Picture 10">
            <a:extLst>
              <a:ext uri="{FF2B5EF4-FFF2-40B4-BE49-F238E27FC236}">
                <a16:creationId xmlns:a16="http://schemas.microsoft.com/office/drawing/2014/main" id="{387BAAC4-01A4-4F31-A1F2-C347BE323A05}"/>
              </a:ext>
            </a:extLst>
          </p:cNvPr>
          <p:cNvPicPr>
            <a:picLocks noChangeAspect="1"/>
          </p:cNvPicPr>
          <p:nvPr/>
        </p:nvPicPr>
        <p:blipFill>
          <a:blip r:embed="rId4"/>
          <a:stretch>
            <a:fillRect/>
          </a:stretch>
        </p:blipFill>
        <p:spPr>
          <a:xfrm>
            <a:off x="1040668" y="1233120"/>
            <a:ext cx="8047010" cy="4337256"/>
          </a:xfrm>
          <a:prstGeom prst="rect">
            <a:avLst/>
          </a:prstGeom>
        </p:spPr>
      </p:pic>
    </p:spTree>
    <p:extLst>
      <p:ext uri="{BB962C8B-B14F-4D97-AF65-F5344CB8AC3E}">
        <p14:creationId xmlns:p14="http://schemas.microsoft.com/office/powerpoint/2010/main" val="1509654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a519592407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43" name="Google Shape;343;g1a519592407_1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4" name="Google Shape;344;g1a519592407_1_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45" name="Google Shape;345;g1a519592407_1_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46" name="Google Shape;346;g1a519592407_1_1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g1a519592407_1_1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Picture 7">
            <a:extLst>
              <a:ext uri="{FF2B5EF4-FFF2-40B4-BE49-F238E27FC236}">
                <a16:creationId xmlns:a16="http://schemas.microsoft.com/office/drawing/2014/main" id="{77527F0A-FF9E-461A-BEA5-8F8BB751CF2E}"/>
              </a:ext>
            </a:extLst>
          </p:cNvPr>
          <p:cNvPicPr>
            <a:picLocks noChangeAspect="1"/>
          </p:cNvPicPr>
          <p:nvPr/>
        </p:nvPicPr>
        <p:blipFill>
          <a:blip r:embed="rId4"/>
          <a:stretch>
            <a:fillRect/>
          </a:stretch>
        </p:blipFill>
        <p:spPr>
          <a:xfrm>
            <a:off x="979714" y="298581"/>
            <a:ext cx="8164286" cy="5390226"/>
          </a:xfrm>
          <a:prstGeom prst="rect">
            <a:avLst/>
          </a:prstGeom>
        </p:spPr>
      </p:pic>
    </p:spTree>
    <p:extLst>
      <p:ext uri="{BB962C8B-B14F-4D97-AF65-F5344CB8AC3E}">
        <p14:creationId xmlns:p14="http://schemas.microsoft.com/office/powerpoint/2010/main" val="2519482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01" name="Google Shape;101;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02" name="Google Shape;102;p3" descr="C:\Documents and Settings\ADMIN\Desktop\Courses Offered.jpg"/>
          <p:cNvPicPr preferRelativeResize="0"/>
          <p:nvPr/>
        </p:nvPicPr>
        <p:blipFill rotWithShape="1">
          <a:blip r:embed="rId3">
            <a:alphaModFix/>
          </a:blip>
          <a:srcRect r="-5719"/>
          <a:stretch/>
        </p:blipFill>
        <p:spPr>
          <a:xfrm>
            <a:off x="0" y="0"/>
            <a:ext cx="9144000" cy="6858000"/>
          </a:xfrm>
          <a:prstGeom prst="rect">
            <a:avLst/>
          </a:prstGeom>
          <a:noFill/>
          <a:ln>
            <a:noFill/>
          </a:ln>
        </p:spPr>
      </p:pic>
      <p:sp>
        <p:nvSpPr>
          <p:cNvPr id="103" name="Google Shape;103;p3"/>
          <p:cNvSpPr txBox="1"/>
          <p:nvPr/>
        </p:nvSpPr>
        <p:spPr>
          <a:xfrm>
            <a:off x="5410200" y="66117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04" name="Google Shape;104;p3"/>
          <p:cNvSpPr txBox="1"/>
          <p:nvPr/>
        </p:nvSpPr>
        <p:spPr>
          <a:xfrm>
            <a:off x="973710" y="152400"/>
            <a:ext cx="8001000" cy="5479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                                           </a:t>
            </a:r>
            <a:r>
              <a:rPr lang="en-US" sz="3200" b="0" i="0" u="none" strike="noStrike">
                <a:solidFill>
                  <a:srgbClr val="000000"/>
                </a:solidFill>
                <a:latin typeface="Times New Roman"/>
                <a:ea typeface="Times New Roman"/>
                <a:cs typeface="Times New Roman"/>
                <a:sym typeface="Times New Roman"/>
              </a:rPr>
              <a:t>INTRODUCTION</a:t>
            </a:r>
            <a:endParaRPr/>
          </a:p>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endParaRPr sz="1400" b="0" i="0" u="none" strike="noStrike">
              <a:solidFill>
                <a:srgbClr val="000000"/>
              </a:solidFill>
              <a:latin typeface="Times New Roman"/>
              <a:ea typeface="Times New Roman"/>
              <a:cs typeface="Times New Roman"/>
              <a:sym typeface="Times New Roman"/>
            </a:endParaRPr>
          </a:p>
          <a:p>
            <a:pPr marL="457200" marR="0" lvl="0" indent="-355600" algn="l" rtl="0">
              <a:lnSpc>
                <a:spcPct val="150000"/>
              </a:lnSpc>
              <a:spcBef>
                <a:spcPts val="0"/>
              </a:spcBef>
              <a:spcAft>
                <a:spcPts val="0"/>
              </a:spcAft>
              <a:buClr>
                <a:srgbClr val="000000"/>
              </a:buClr>
              <a:buSzPts val="2000"/>
              <a:buFont typeface="Times New Roman"/>
              <a:buChar char="●"/>
            </a:pPr>
            <a:r>
              <a:rPr lang="en-US" sz="2000" b="0" i="0" u="none" strike="noStrike">
                <a:solidFill>
                  <a:srgbClr val="000000"/>
                </a:solidFill>
                <a:latin typeface="Times New Roman"/>
                <a:ea typeface="Times New Roman"/>
                <a:cs typeface="Times New Roman"/>
                <a:sym typeface="Times New Roman"/>
              </a:rPr>
              <a:t>In recent years, there has been an increased focus on the development of automatic methods for the detection and segmentation of the left ventricle (LV) in medical images. This is due in part to the growing prevalence of cardiovascular disease, as well as the need for more accurate and efficient methods for LV assessment. </a:t>
            </a:r>
            <a:endParaRPr sz="2000" b="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2000" i="0" u="none" strike="noStrike">
              <a:solidFill>
                <a:srgbClr val="000000"/>
              </a:solidFill>
              <a:latin typeface="Times New Roman"/>
              <a:ea typeface="Times New Roman"/>
              <a:cs typeface="Times New Roman"/>
              <a:sym typeface="Times New Roman"/>
            </a:endParaRPr>
          </a:p>
          <a:p>
            <a:pPr marL="457200" marR="0" lvl="0" indent="-355600" algn="l" rtl="0">
              <a:lnSpc>
                <a:spcPct val="150000"/>
              </a:lnSpc>
              <a:spcBef>
                <a:spcPts val="0"/>
              </a:spcBef>
              <a:spcAft>
                <a:spcPts val="0"/>
              </a:spcAft>
              <a:buClr>
                <a:srgbClr val="000000"/>
              </a:buClr>
              <a:buSzPts val="2000"/>
              <a:buFont typeface="Times New Roman"/>
              <a:buChar char="●"/>
            </a:pPr>
            <a:r>
              <a:rPr lang="en-US" sz="2000" b="0" i="0" u="none" strike="noStrike">
                <a:solidFill>
                  <a:srgbClr val="000000"/>
                </a:solidFill>
                <a:latin typeface="Times New Roman"/>
                <a:ea typeface="Times New Roman"/>
                <a:cs typeface="Times New Roman"/>
                <a:sym typeface="Times New Roman"/>
              </a:rPr>
              <a:t>There are a number of challenges associated with LV detection and segmentation, including the large variability in LV shape and size, as well as the presence of other structures such as the right ventricle (RV) and left  atrium (LA) in the same images.</a:t>
            </a:r>
            <a:endParaRPr sz="20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a519592407_1_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66" name="Google Shape;266;g1a519592407_1_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67" name="Google Shape;267;g1a519592407_1_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68" name="Google Shape;268;g1a519592407_1_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69" name="Google Shape;269;g1a519592407_1_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0" name="Google Shape;270;g1a519592407_1_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118;p16" descr="C:\Documents and Settings\ADMIN\Desktop\Courses Offered.jpg">
            <a:extLst>
              <a:ext uri="{FF2B5EF4-FFF2-40B4-BE49-F238E27FC236}">
                <a16:creationId xmlns:a16="http://schemas.microsoft.com/office/drawing/2014/main" id="{7FAD361E-12E9-4B04-822B-7890341783CF}"/>
              </a:ext>
            </a:extLst>
          </p:cNvPr>
          <p:cNvPicPr preferRelativeResize="0"/>
          <p:nvPr/>
        </p:nvPicPr>
        <p:blipFill rotWithShape="1">
          <a:blip r:embed="rId3">
            <a:alphaModFix/>
          </a:blip>
          <a:srcRect/>
          <a:stretch/>
        </p:blipFill>
        <p:spPr>
          <a:xfrm>
            <a:off x="4665" y="0"/>
            <a:ext cx="9144000" cy="6858000"/>
          </a:xfrm>
          <a:prstGeom prst="rect">
            <a:avLst/>
          </a:prstGeom>
          <a:noFill/>
          <a:ln>
            <a:noFill/>
          </a:ln>
        </p:spPr>
      </p:pic>
      <p:sp>
        <p:nvSpPr>
          <p:cNvPr id="9" name="Google Shape;119;p16">
            <a:extLst>
              <a:ext uri="{FF2B5EF4-FFF2-40B4-BE49-F238E27FC236}">
                <a16:creationId xmlns:a16="http://schemas.microsoft.com/office/drawing/2014/main" id="{57D902BA-01D8-46DD-99D8-3B1C001D4EC5}"/>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120;p16">
            <a:extLst>
              <a:ext uri="{FF2B5EF4-FFF2-40B4-BE49-F238E27FC236}">
                <a16:creationId xmlns:a16="http://schemas.microsoft.com/office/drawing/2014/main" id="{8E9E5A87-95D3-44AD-99F3-DCB6BDAE8C67}"/>
              </a:ext>
            </a:extLst>
          </p:cNvPr>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 name="Google Shape;121;p16">
            <a:extLst>
              <a:ext uri="{FF2B5EF4-FFF2-40B4-BE49-F238E27FC236}">
                <a16:creationId xmlns:a16="http://schemas.microsoft.com/office/drawing/2014/main" id="{B6667885-F19D-445E-AF2E-2E7FF6B7FF3C}"/>
              </a:ext>
            </a:extLst>
          </p:cNvPr>
          <p:cNvSpPr txBox="1"/>
          <p:nvPr/>
        </p:nvSpPr>
        <p:spPr>
          <a:xfrm>
            <a:off x="1207375" y="191732"/>
            <a:ext cx="7470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600" dirty="0">
                <a:latin typeface="Calibri"/>
                <a:ea typeface="Calibri"/>
                <a:cs typeface="Calibri"/>
                <a:sym typeface="Calibri"/>
              </a:rPr>
              <a:t>Contribution of each project members</a:t>
            </a:r>
            <a:endParaRPr lang="en-US" sz="3600" dirty="0">
              <a:latin typeface="Calibri"/>
              <a:ea typeface="Calibri"/>
              <a:cs typeface="Calibri"/>
              <a:sym typeface="Calibri"/>
            </a:endParaRPr>
          </a:p>
        </p:txBody>
      </p:sp>
      <p:graphicFrame>
        <p:nvGraphicFramePr>
          <p:cNvPr id="12" name="Table 3">
            <a:extLst>
              <a:ext uri="{FF2B5EF4-FFF2-40B4-BE49-F238E27FC236}">
                <a16:creationId xmlns:a16="http://schemas.microsoft.com/office/drawing/2014/main" id="{25501BE7-46F4-464C-A582-956FFC2E4121}"/>
              </a:ext>
            </a:extLst>
          </p:cNvPr>
          <p:cNvGraphicFramePr>
            <a:graphicFrameLocks noGrp="1"/>
          </p:cNvGraphicFramePr>
          <p:nvPr>
            <p:extLst>
              <p:ext uri="{D42A27DB-BD31-4B8C-83A1-F6EECF244321}">
                <p14:modId xmlns:p14="http://schemas.microsoft.com/office/powerpoint/2010/main" val="3175322523"/>
              </p:ext>
            </p:extLst>
          </p:nvPr>
        </p:nvGraphicFramePr>
        <p:xfrm>
          <a:off x="1757265" y="1592345"/>
          <a:ext cx="6096000" cy="336519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728810549"/>
                    </a:ext>
                  </a:extLst>
                </a:gridCol>
                <a:gridCol w="3048000">
                  <a:extLst>
                    <a:ext uri="{9D8B030D-6E8A-4147-A177-3AD203B41FA5}">
                      <a16:colId xmlns:a16="http://schemas.microsoft.com/office/drawing/2014/main" val="1973247937"/>
                    </a:ext>
                  </a:extLst>
                </a:gridCol>
              </a:tblGrid>
              <a:tr h="654372">
                <a:tc>
                  <a:txBody>
                    <a:bodyPr/>
                    <a:lstStyle/>
                    <a:p>
                      <a:pPr algn="ctr"/>
                      <a:r>
                        <a:rPr lang="en-US" sz="2000" dirty="0"/>
                        <a:t>Student Name</a:t>
                      </a:r>
                    </a:p>
                  </a:txBody>
                  <a:tcPr/>
                </a:tc>
                <a:tc>
                  <a:txBody>
                    <a:bodyPr/>
                    <a:lstStyle/>
                    <a:p>
                      <a:pPr algn="ctr"/>
                      <a:r>
                        <a:rPr lang="en-US" sz="2000" dirty="0"/>
                        <a:t>Contribution</a:t>
                      </a:r>
                    </a:p>
                  </a:txBody>
                  <a:tcPr/>
                </a:tc>
                <a:extLst>
                  <a:ext uri="{0D108BD9-81ED-4DB2-BD59-A6C34878D82A}">
                    <a16:rowId xmlns:a16="http://schemas.microsoft.com/office/drawing/2014/main" val="2970428869"/>
                  </a:ext>
                </a:extLst>
              </a:tr>
              <a:tr h="654372">
                <a:tc>
                  <a:txBody>
                    <a:bodyPr/>
                    <a:lstStyle/>
                    <a:p>
                      <a:pPr algn="ctr"/>
                      <a:r>
                        <a:rPr lang="en-US" sz="2000" dirty="0"/>
                        <a:t>Anirudh Prashant Kalghatkar</a:t>
                      </a:r>
                    </a:p>
                  </a:txBody>
                  <a:tcPr/>
                </a:tc>
                <a:tc>
                  <a:txBody>
                    <a:bodyPr/>
                    <a:lstStyle/>
                    <a:p>
                      <a:r>
                        <a:rPr lang="en-US" sz="2000" dirty="0"/>
                        <a:t>Model Generation</a:t>
                      </a:r>
                    </a:p>
                  </a:txBody>
                  <a:tcPr/>
                </a:tc>
                <a:extLst>
                  <a:ext uri="{0D108BD9-81ED-4DB2-BD59-A6C34878D82A}">
                    <a16:rowId xmlns:a16="http://schemas.microsoft.com/office/drawing/2014/main" val="1997409986"/>
                  </a:ext>
                </a:extLst>
              </a:tr>
              <a:tr h="654372">
                <a:tc>
                  <a:txBody>
                    <a:bodyPr/>
                    <a:lstStyle/>
                    <a:p>
                      <a:pPr algn="ctr"/>
                      <a:r>
                        <a:rPr lang="en-US" sz="2000" dirty="0"/>
                        <a:t>Darshan Sudheer </a:t>
                      </a:r>
                      <a:r>
                        <a:rPr lang="en-US" sz="2000" dirty="0" err="1"/>
                        <a:t>Amadalli</a:t>
                      </a:r>
                      <a:endParaRPr lang="en-US" sz="2000" dirty="0"/>
                    </a:p>
                  </a:txBody>
                  <a:tcPr/>
                </a:tc>
                <a:tc>
                  <a:txBody>
                    <a:bodyPr/>
                    <a:lstStyle/>
                    <a:p>
                      <a:r>
                        <a:rPr lang="en-US" sz="2000" dirty="0"/>
                        <a:t>Data Preprocessing</a:t>
                      </a:r>
                    </a:p>
                  </a:txBody>
                  <a:tcPr/>
                </a:tc>
                <a:extLst>
                  <a:ext uri="{0D108BD9-81ED-4DB2-BD59-A6C34878D82A}">
                    <a16:rowId xmlns:a16="http://schemas.microsoft.com/office/drawing/2014/main" val="989590134"/>
                  </a:ext>
                </a:extLst>
              </a:tr>
              <a:tr h="654372">
                <a:tc>
                  <a:txBody>
                    <a:bodyPr/>
                    <a:lstStyle/>
                    <a:p>
                      <a:pPr algn="ctr"/>
                      <a:r>
                        <a:rPr lang="en-US" sz="2000" dirty="0"/>
                        <a:t>Uday D</a:t>
                      </a:r>
                    </a:p>
                  </a:txBody>
                  <a:tcPr/>
                </a:tc>
                <a:tc>
                  <a:txBody>
                    <a:bodyPr/>
                    <a:lstStyle/>
                    <a:p>
                      <a:r>
                        <a:rPr lang="en-US" sz="2000" dirty="0"/>
                        <a:t>Model Generation </a:t>
                      </a:r>
                    </a:p>
                  </a:txBody>
                  <a:tcPr/>
                </a:tc>
                <a:extLst>
                  <a:ext uri="{0D108BD9-81ED-4DB2-BD59-A6C34878D82A}">
                    <a16:rowId xmlns:a16="http://schemas.microsoft.com/office/drawing/2014/main" val="3860709334"/>
                  </a:ext>
                </a:extLst>
              </a:tr>
              <a:tr h="654372">
                <a:tc>
                  <a:txBody>
                    <a:bodyPr/>
                    <a:lstStyle/>
                    <a:p>
                      <a:pPr algn="ctr"/>
                      <a:r>
                        <a:rPr lang="en-US" sz="2000" dirty="0"/>
                        <a:t>Shashank K</a:t>
                      </a:r>
                    </a:p>
                  </a:txBody>
                  <a:tcPr/>
                </a:tc>
                <a:tc>
                  <a:txBody>
                    <a:bodyPr/>
                    <a:lstStyle/>
                    <a:p>
                      <a:r>
                        <a:rPr lang="en-US" sz="2000" dirty="0"/>
                        <a:t>Data Collection</a:t>
                      </a:r>
                    </a:p>
                  </a:txBody>
                  <a:tcPr/>
                </a:tc>
                <a:extLst>
                  <a:ext uri="{0D108BD9-81ED-4DB2-BD59-A6C34878D82A}">
                    <a16:rowId xmlns:a16="http://schemas.microsoft.com/office/drawing/2014/main" val="1736718539"/>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55" name="Google Shape;25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56" name="Google Shape;256;p1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57" name="Google Shape;257;p14"/>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58" name="Google Shape;258;p14"/>
          <p:cNvSpPr txBox="1"/>
          <p:nvPr/>
        </p:nvSpPr>
        <p:spPr>
          <a:xfrm>
            <a:off x="1132002" y="440170"/>
            <a:ext cx="80010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14"/>
          <p:cNvSpPr txBox="1"/>
          <p:nvPr/>
        </p:nvSpPr>
        <p:spPr>
          <a:xfrm>
            <a:off x="914400" y="-29509"/>
            <a:ext cx="8142300" cy="618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                                                           </a:t>
            </a:r>
            <a:r>
              <a:rPr lang="en-US" sz="3200" b="0" i="0" u="none" strike="noStrike">
                <a:solidFill>
                  <a:srgbClr val="000000"/>
                </a:solidFill>
                <a:latin typeface="Times New Roman"/>
                <a:ea typeface="Times New Roman"/>
                <a:cs typeface="Times New Roman"/>
                <a:sym typeface="Times New Roman"/>
              </a:rPr>
              <a:t>REFERENCES</a:t>
            </a:r>
            <a:endParaRPr/>
          </a:p>
          <a:p>
            <a:pPr marL="0" marR="0" lvl="0" indent="0" algn="l" rtl="0">
              <a:spcBef>
                <a:spcPts val="0"/>
              </a:spcBef>
              <a:spcAft>
                <a:spcPts val="0"/>
              </a:spcAft>
              <a:buNone/>
            </a:pPr>
            <a:endParaRPr sz="14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[1]</a:t>
            </a:r>
            <a:r>
              <a:rPr lang="en-US" sz="1400" b="0" i="0" u="sng" strike="noStrike">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S. Charmchi, K. Punithakumar and P. Boulanger, "Optimizing U-Net to Segment Left Ventricle from Magnetic Resonance Imaging," 2018 IEEE International Conference on Bioinformatics and Biomedicine (BIBM), 2018, pp. 327-332, doi: 10.1109/BIBM.2018.8621552.</a:t>
            </a:r>
            <a:endParaRPr sz="1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[2]</a:t>
            </a:r>
            <a:r>
              <a:rPr lang="en-US" sz="1400" b="0" i="0" u="sng" strike="noStrike">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Sun, Xiaowu et al. “SAUN: Stack attention U-Net for left ventricle segmentation from cardiac cine magnetic resonance imaging.” </a:t>
            </a:r>
            <a:r>
              <a:rPr lang="en-US" sz="1400" b="0" i="1" u="sng" strike="noStrike">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Medical physics</a:t>
            </a:r>
            <a:r>
              <a:rPr lang="en-US" sz="1400" b="0" i="0" u="sng" strike="noStrike">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vol. 48,4 (2021): 1750-1763. doi:10.1002/mp.14752</a:t>
            </a:r>
            <a:endParaRPr sz="1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0" i="0" u="sng" strike="noStrik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[3]</a:t>
            </a:r>
            <a:r>
              <a:rPr lang="en-US" sz="1400" b="0" i="0" u="sng" strike="noStrike">
                <a:solidFill>
                  <a:srgbClr val="1155CC"/>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Y. Deng, Y. Hou, J. Yan and D. Zeng, "ELU-Net: An Efficient and Lightweight U-Net for Medical Image Segmentation," in IEEE Access, vol. 10, pp. 35932-35941, 2022, doi: 10.1109/ACCESS.2022.3163711.</a:t>
            </a:r>
            <a:endParaRPr sz="1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0" i="0" u="sng" strike="noStrike">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[4]</a:t>
            </a:r>
            <a:r>
              <a:rPr lang="en-US" sz="1400" b="0" i="0" u="sng" strike="noStrike">
                <a:solidFill>
                  <a:srgbClr val="1155CC"/>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U-Net and Its Variants for Medical Image Segmentation: A Review of Theory and Applications</a:t>
            </a:r>
            <a:endParaRPr sz="1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0" i="0" u="none" strike="noStrike">
                <a:solidFill>
                  <a:srgbClr val="333333"/>
                </a:solidFill>
                <a:latin typeface="Times New Roman"/>
                <a:ea typeface="Times New Roman"/>
                <a:cs typeface="Times New Roman"/>
                <a:sym typeface="Times New Roman"/>
              </a:rPr>
              <a:t>[5]</a:t>
            </a:r>
            <a:r>
              <a:rPr lang="en-US" sz="1400" b="0" i="0" u="sng" strike="noStrike">
                <a:solidFill>
                  <a:srgbClr val="1155CC"/>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Y. Weng, T. Zhou, Y. Li and X. Qiu, "NAS-Unet: Neural Architecture Search for Medical Image Segmentation," in IEEE Access, vol. 7, pp. 44247-44257, 2019, doi: 10.1109/ACCESS.2019.2908991.</a:t>
            </a:r>
            <a:endParaRPr sz="1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0" i="0" u="none" strike="noStrike">
                <a:solidFill>
                  <a:srgbClr val="333333"/>
                </a:solidFill>
                <a:latin typeface="Times New Roman"/>
                <a:ea typeface="Times New Roman"/>
                <a:cs typeface="Times New Roman"/>
                <a:sym typeface="Times New Roman"/>
              </a:rPr>
              <a:t>[6]</a:t>
            </a:r>
            <a:r>
              <a:rPr lang="en-US" sz="1400" b="0" i="0" u="sng" strike="noStrike">
                <a:solidFill>
                  <a:srgbClr val="1155CC"/>
                </a:solidFill>
                <a:latin typeface="Times New Roman"/>
                <a:ea typeface="Times New Roman"/>
                <a:cs typeface="Times New Roman"/>
                <a:sym typeface="Times New Roman"/>
                <a:hlinkClick r:id="rId9">
                  <a:extLst>
                    <a:ext uri="{A12FA001-AC4F-418D-AE19-62706E023703}">
                      <ahyp:hlinkClr xmlns:ahyp="http://schemas.microsoft.com/office/drawing/2018/hyperlinkcolor" val="tx"/>
                    </a:ext>
                  </a:extLst>
                </a:hlinkClick>
              </a:rPr>
              <a:t>M. H. Jafari et al., "Semi-Supervised Learning For Cardiac Left Ventricle Segmentation Using Conditional Deep Generative Models as Prior," 2019 IEEE 16th International Symposium on Biomedical Imaging (ISBI 2019), 2019, pp. 649-652, doi: 10.1109/ISBI.2019.8759292.</a:t>
            </a:r>
            <a:endParaRPr sz="1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[7]</a:t>
            </a:r>
            <a:r>
              <a:rPr lang="en-US" sz="1400" b="0" i="0" u="sng" strike="noStrike">
                <a:solidFill>
                  <a:srgbClr val="1155CC"/>
                </a:solidFill>
                <a:latin typeface="Times New Roman"/>
                <a:ea typeface="Times New Roman"/>
                <a:cs typeface="Times New Roman"/>
                <a:sym typeface="Times New Roman"/>
                <a:hlinkClick r:id="rId10">
                  <a:extLst>
                    <a:ext uri="{A12FA001-AC4F-418D-AE19-62706E023703}">
                      <ahyp:hlinkClr xmlns:ahyp="http://schemas.microsoft.com/office/drawing/2018/hyperlinkcolor" val="tx"/>
                    </a:ext>
                  </a:extLst>
                </a:hlinkClick>
              </a:rPr>
              <a:t>V. Zyuzin and T. Chumarnaya, "Comparison of Unet architectures for segmentation of the left ventricle endocardial border on two-dimensional ultrasound images," 2019 Ural Symposium on Biomedical Engineering, Radioelectronics and Information Technology (USBEREIT), 2019, pp. 110-113, doi: 10.1109/USBEREIT.2019.8736616.  </a:t>
            </a:r>
            <a:endParaRPr sz="1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[8]</a:t>
            </a:r>
            <a:r>
              <a:rPr lang="en-US" sz="1400" b="0" i="0" u="sng" strike="noStrike">
                <a:solidFill>
                  <a:srgbClr val="1155CC"/>
                </a:solidFill>
                <a:latin typeface="Times New Roman"/>
                <a:ea typeface="Times New Roman"/>
                <a:cs typeface="Times New Roman"/>
                <a:sym typeface="Times New Roman"/>
                <a:hlinkClick r:id="rId11">
                  <a:extLst>
                    <a:ext uri="{A12FA001-AC4F-418D-AE19-62706E023703}">
                      <ahyp:hlinkClr xmlns:ahyp="http://schemas.microsoft.com/office/drawing/2018/hyperlinkcolor" val="tx"/>
                    </a:ext>
                  </a:extLst>
                </a:hlinkClick>
              </a:rPr>
              <a:t>A. Amer, X. Ye and F. Janan, "ResDUnet: A Deep Learning-Based Left Ventricle Segmentation Method for Echocardiography," in IEEE Access, vol. 9, pp. 159755-159763, 2021, doi: 10.1109/ACCESS.2021.3122256.</a:t>
            </a:r>
            <a:endParaRPr sz="1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[9] </a:t>
            </a:r>
            <a:r>
              <a:rPr lang="en-US" sz="1400" b="0" i="0" u="sng" strike="noStrike">
                <a:solidFill>
                  <a:srgbClr val="1155CC"/>
                </a:solidFill>
                <a:latin typeface="Times New Roman"/>
                <a:ea typeface="Times New Roman"/>
                <a:cs typeface="Times New Roman"/>
                <a:sym typeface="Times New Roman"/>
                <a:hlinkClick r:id="rId12">
                  <a:extLst>
                    <a:ext uri="{A12FA001-AC4F-418D-AE19-62706E023703}">
                      <ahyp:hlinkClr xmlns:ahyp="http://schemas.microsoft.com/office/drawing/2018/hyperlinkcolor" val="tx"/>
                    </a:ext>
                  </a:extLst>
                </a:hlinkClick>
              </a:rPr>
              <a:t> O. Ronneberger, P. Fischer, and T. Brox, ‘‘U-Net: Convolutional networks for biomedical image segmentation,’’ in Proc. Int. Conf. Med. Image Comput.-Assist. Intervent., 2015, pp. 234–241</a:t>
            </a:r>
            <a:endParaRPr sz="1400" b="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b="0" i="0" u="none" strike="noStrike">
                <a:solidFill>
                  <a:srgbClr val="000000"/>
                </a:solidFill>
                <a:latin typeface="Times New Roman"/>
                <a:ea typeface="Times New Roman"/>
                <a:cs typeface="Times New Roman"/>
                <a:sym typeface="Times New Roman"/>
              </a:rPr>
              <a:t>[10] </a:t>
            </a:r>
            <a:r>
              <a:rPr lang="en-US" sz="1400" b="0" i="0" u="sng" strike="noStrike">
                <a:solidFill>
                  <a:srgbClr val="1155CC"/>
                </a:solidFill>
                <a:latin typeface="Times New Roman"/>
                <a:ea typeface="Times New Roman"/>
                <a:cs typeface="Times New Roman"/>
                <a:sym typeface="Times New Roman"/>
                <a:hlinkClick r:id="rId13">
                  <a:extLst>
                    <a:ext uri="{A12FA001-AC4F-418D-AE19-62706E023703}">
                      <ahyp:hlinkClr xmlns:ahyp="http://schemas.microsoft.com/office/drawing/2018/hyperlinkcolor" val="tx"/>
                    </a:ext>
                  </a:extLst>
                </a:hlinkClick>
              </a:rPr>
              <a:t>P. Ahmad, H. Jin, R. Alroobaea, S. Qamar, R. Zheng, F. Alnajjar, and F. Aboudi, ‘‘MH UNet: A multi-scale hierarchical based architecture for medical image segmentation,’’ IEEE Access, vol. 9, pp. 148384–148408, 2021. </a:t>
            </a: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a519592407_1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343" name="Google Shape;343;g1a519592407_1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44" name="Google Shape;344;g1a519592407_1_16"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45" name="Google Shape;345;g1a519592407_1_16"/>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346" name="Google Shape;346;g1a519592407_1_16"/>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7" name="Google Shape;347;g1a519592407_1_16"/>
          <p:cNvSpPr txBox="1"/>
          <p:nvPr/>
        </p:nvSpPr>
        <p:spPr>
          <a:xfrm>
            <a:off x="914400" y="-29509"/>
            <a:ext cx="81423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pic>
        <p:nvPicPr>
          <p:cNvPr id="8" name="Google Shape;237;p28" descr="C:\Documents and Settings\ADMIN\Desktop\Courses Offered.jpg">
            <a:extLst>
              <a:ext uri="{FF2B5EF4-FFF2-40B4-BE49-F238E27FC236}">
                <a16:creationId xmlns:a16="http://schemas.microsoft.com/office/drawing/2014/main" id="{C5A9CA00-9FF2-4F37-A6CC-7BBD35905787}"/>
              </a:ext>
            </a:extLst>
          </p:cNvPr>
          <p:cNvPicPr preferRelativeResize="0"/>
          <p:nvPr/>
        </p:nvPicPr>
        <p:blipFill rotWithShape="1">
          <a:blip r:embed="rId3">
            <a:alphaModFix/>
          </a:blip>
          <a:srcRect/>
          <a:stretch/>
        </p:blipFill>
        <p:spPr>
          <a:xfrm>
            <a:off x="-56322" y="0"/>
            <a:ext cx="9144000" cy="6858000"/>
          </a:xfrm>
          <a:prstGeom prst="rect">
            <a:avLst/>
          </a:prstGeom>
          <a:noFill/>
          <a:ln>
            <a:noFill/>
          </a:ln>
        </p:spPr>
      </p:pic>
      <p:sp>
        <p:nvSpPr>
          <p:cNvPr id="9" name="Google Shape;238;p28">
            <a:extLst>
              <a:ext uri="{FF2B5EF4-FFF2-40B4-BE49-F238E27FC236}">
                <a16:creationId xmlns:a16="http://schemas.microsoft.com/office/drawing/2014/main" id="{7DF3FBC3-E6F1-449D-B10E-04A2C338A566}"/>
              </a:ext>
            </a:extLst>
          </p:cNvPr>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000" b="1" i="0" u="none" strike="noStrike" cap="none">
                <a:solidFill>
                  <a:schemeClr val="dk1"/>
                </a:solidFill>
                <a:latin typeface="Calibri"/>
                <a:ea typeface="Calibri"/>
                <a:cs typeface="Calibri"/>
                <a:sym typeface="Calibri"/>
              </a:rPr>
              <a:t>Department of Computer Science &amp; Engineering, DSCE</a:t>
            </a:r>
            <a:endParaRPr/>
          </a:p>
        </p:txBody>
      </p:sp>
      <p:sp>
        <p:nvSpPr>
          <p:cNvPr id="10" name="Google Shape;239;p28">
            <a:extLst>
              <a:ext uri="{FF2B5EF4-FFF2-40B4-BE49-F238E27FC236}">
                <a16:creationId xmlns:a16="http://schemas.microsoft.com/office/drawing/2014/main" id="{E33C68F4-54DE-4E19-A950-C5F6CEE0E901}"/>
              </a:ext>
            </a:extLst>
          </p:cNvPr>
          <p:cNvSpPr txBox="1"/>
          <p:nvPr/>
        </p:nvSpPr>
        <p:spPr>
          <a:xfrm>
            <a:off x="2260850" y="2491250"/>
            <a:ext cx="565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 name="Google Shape;240;p28">
            <a:extLst>
              <a:ext uri="{FF2B5EF4-FFF2-40B4-BE49-F238E27FC236}">
                <a16:creationId xmlns:a16="http://schemas.microsoft.com/office/drawing/2014/main" id="{BF1CB106-999F-4372-AA3F-6B445E76F31F}"/>
              </a:ext>
            </a:extLst>
          </p:cNvPr>
          <p:cNvSpPr txBox="1"/>
          <p:nvPr/>
        </p:nvSpPr>
        <p:spPr>
          <a:xfrm>
            <a:off x="1935200" y="2491250"/>
            <a:ext cx="6245100" cy="115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6300" b="1">
                <a:latin typeface="Calibri"/>
                <a:ea typeface="Calibri"/>
                <a:cs typeface="Calibri"/>
                <a:sym typeface="Calibri"/>
              </a:rPr>
              <a:t>   THANK YOU!</a:t>
            </a:r>
            <a:endParaRPr sz="6300" b="1">
              <a:latin typeface="Calibri"/>
              <a:ea typeface="Calibri"/>
              <a:cs typeface="Calibri"/>
              <a:sym typeface="Calibri"/>
            </a:endParaRPr>
          </a:p>
        </p:txBody>
      </p:sp>
    </p:spTree>
    <p:extLst>
      <p:ext uri="{BB962C8B-B14F-4D97-AF65-F5344CB8AC3E}">
        <p14:creationId xmlns:p14="http://schemas.microsoft.com/office/powerpoint/2010/main" val="363419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11" name="Google Shape;111;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12" name="Google Shape;112;p4"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13" name="Google Shape;113;p4"/>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14" name="Google Shape;114;p4"/>
          <p:cNvSpPr txBox="1"/>
          <p:nvPr/>
        </p:nvSpPr>
        <p:spPr>
          <a:xfrm>
            <a:off x="1132002" y="440170"/>
            <a:ext cx="80010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15;p4"/>
          <p:cNvSpPr txBox="1"/>
          <p:nvPr/>
        </p:nvSpPr>
        <p:spPr>
          <a:xfrm>
            <a:off x="903401" y="76200"/>
            <a:ext cx="8229600" cy="63261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50000"/>
              </a:lnSpc>
              <a:spcBef>
                <a:spcPts val="0"/>
              </a:spcBef>
              <a:spcAft>
                <a:spcPts val="0"/>
              </a:spcAft>
              <a:buClr>
                <a:srgbClr val="000000"/>
              </a:buClr>
              <a:buSzPts val="1800"/>
              <a:buFont typeface="Times New Roman"/>
              <a:buChar char="●"/>
            </a:pPr>
            <a:r>
              <a:rPr lang="en-US" sz="1800" b="0" i="0" u="none" strike="noStrike">
                <a:solidFill>
                  <a:srgbClr val="000000"/>
                </a:solidFill>
                <a:latin typeface="Times New Roman"/>
                <a:ea typeface="Times New Roman"/>
                <a:cs typeface="Times New Roman"/>
                <a:sym typeface="Times New Roman"/>
              </a:rPr>
              <a:t>Additionally, the LV myocardium (the muscular wall of the heart) can often be obscured by other nearby structures, such as the ribs.</a:t>
            </a:r>
            <a:endParaRPr/>
          </a:p>
          <a:p>
            <a:pPr marL="457200" marR="0" lvl="0" indent="-342900" algn="l" rtl="0">
              <a:lnSpc>
                <a:spcPct val="150000"/>
              </a:lnSpc>
              <a:spcBef>
                <a:spcPts val="0"/>
              </a:spcBef>
              <a:spcAft>
                <a:spcPts val="0"/>
              </a:spcAft>
              <a:buClr>
                <a:srgbClr val="000000"/>
              </a:buClr>
              <a:buSzPts val="1800"/>
              <a:buFont typeface="Times New Roman"/>
              <a:buChar char="●"/>
            </a:pPr>
            <a:r>
              <a:rPr lang="en-US" sz="1800" b="0" i="0" u="none" strike="noStrike">
                <a:solidFill>
                  <a:srgbClr val="000000"/>
                </a:solidFill>
                <a:latin typeface="Times New Roman"/>
                <a:ea typeface="Times New Roman"/>
                <a:cs typeface="Times New Roman"/>
                <a:sym typeface="Times New Roman"/>
              </a:rPr>
              <a:t>U-net is a neural network architecture designed primarily for image segmentation. The basic structure of a U-net architecture consists of two paths. The first path is the contracting path, also known as the encoder or the analysis path, which is similar to a regular convolution network and provides classification information. The second is an expansion path, also known as the decoder or the synthesis path, consisting of up-convolutions and concatenations with features from the contracting path. This expansion allows the network to learn localized classification information. </a:t>
            </a:r>
            <a:endParaRPr sz="1800">
              <a:solidFill>
                <a:srgbClr val="000000"/>
              </a:solidFill>
              <a:latin typeface="Times New Roman"/>
              <a:ea typeface="Times New Roman"/>
              <a:cs typeface="Times New Roman"/>
              <a:sym typeface="Times New Roman"/>
            </a:endParaRPr>
          </a:p>
          <a:p>
            <a:pPr marL="457200" marR="0" lvl="0" indent="-342900" algn="l" rtl="0">
              <a:lnSpc>
                <a:spcPct val="150000"/>
              </a:lnSpc>
              <a:spcBef>
                <a:spcPts val="0"/>
              </a:spcBef>
              <a:spcAft>
                <a:spcPts val="0"/>
              </a:spcAft>
              <a:buClr>
                <a:srgbClr val="000000"/>
              </a:buClr>
              <a:buSzPts val="1800"/>
              <a:buFont typeface="Times New Roman"/>
              <a:buChar char="●"/>
            </a:pPr>
            <a:r>
              <a:rPr lang="en-US" sz="1800" b="0" i="0" u="none" strike="noStrike">
                <a:solidFill>
                  <a:srgbClr val="000000"/>
                </a:solidFill>
                <a:latin typeface="Times New Roman"/>
                <a:ea typeface="Times New Roman"/>
                <a:cs typeface="Times New Roman"/>
                <a:sym typeface="Times New Roman"/>
              </a:rPr>
              <a:t>Additionally, the expansion path also increases the resolution of the output, which can then pass to a final convolutional layer to create a fully segmented image. The resulting network is almost symmetrical, giving it a u-like shape. </a:t>
            </a:r>
            <a:endParaRPr sz="1800" b="0">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11" name="Google Shape;2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12" name="Google Shape;212;p10"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13" name="Google Shape;213;p10"/>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14" name="Google Shape;214;p10"/>
          <p:cNvSpPr txBox="1"/>
          <p:nvPr/>
        </p:nvSpPr>
        <p:spPr>
          <a:xfrm>
            <a:off x="1132002" y="440170"/>
            <a:ext cx="80010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5" name="Google Shape;215;p10"/>
          <p:cNvSpPr txBox="1"/>
          <p:nvPr/>
        </p:nvSpPr>
        <p:spPr>
          <a:xfrm>
            <a:off x="914300" y="44247"/>
            <a:ext cx="8229600" cy="87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small">
                <a:solidFill>
                  <a:srgbClr val="000000"/>
                </a:solidFill>
                <a:latin typeface="Times New Roman"/>
                <a:ea typeface="Times New Roman"/>
                <a:cs typeface="Times New Roman"/>
                <a:sym typeface="Times New Roman"/>
              </a:rPr>
              <a:t>                           </a:t>
            </a:r>
            <a:r>
              <a:rPr lang="en-US" sz="3200" b="0" i="0" u="none" strike="noStrike" cap="small">
                <a:solidFill>
                  <a:srgbClr val="000000"/>
                </a:solidFill>
                <a:latin typeface="Times New Roman"/>
                <a:ea typeface="Times New Roman"/>
                <a:cs typeface="Times New Roman"/>
                <a:sym typeface="Times New Roman"/>
              </a:rPr>
              <a:t>    LITERATURE SURVEY</a:t>
            </a:r>
            <a:endParaRPr sz="3200" b="0" i="0" u="none" strike="noStrike">
              <a:solidFill>
                <a:srgbClr val="000000"/>
              </a:solidFill>
              <a:latin typeface="Times New Roman"/>
              <a:ea typeface="Times New Roman"/>
              <a:cs typeface="Times New Roman"/>
              <a:sym typeface="Times New Roman"/>
            </a:endParaRPr>
          </a:p>
          <a:p>
            <a:pPr marL="0" marR="0" lvl="0" indent="0" algn="l" rtl="0">
              <a:spcBef>
                <a:spcPts val="1200"/>
              </a:spcBef>
              <a:spcAft>
                <a:spcPts val="0"/>
              </a:spcAft>
              <a:buNone/>
            </a:pPr>
            <a:endParaRPr>
              <a:solidFill>
                <a:schemeClr val="dk1"/>
              </a:solidFill>
              <a:latin typeface="Calibri"/>
              <a:ea typeface="Calibri"/>
              <a:cs typeface="Calibri"/>
              <a:sym typeface="Calibri"/>
            </a:endParaRPr>
          </a:p>
          <a:p>
            <a:pPr marL="0" marR="0" lvl="0" indent="0" algn="l" rtl="0">
              <a:spcBef>
                <a:spcPts val="1200"/>
              </a:spcBef>
              <a:spcAft>
                <a:spcPts val="0"/>
              </a:spcAft>
              <a:buSzPts val="1100"/>
              <a:buNone/>
            </a:pPr>
            <a:r>
              <a:rPr lang="en-US" sz="2000" b="1" u="sng">
                <a:solidFill>
                  <a:schemeClr val="dk1"/>
                </a:solidFill>
                <a:latin typeface="Times New Roman"/>
                <a:ea typeface="Times New Roman"/>
                <a:cs typeface="Times New Roman"/>
                <a:sym typeface="Times New Roman"/>
              </a:rPr>
              <a:t>ELU-Net: An Efficient and Lightweight U-Net for Medical Image Segmentation</a:t>
            </a:r>
            <a:endParaRPr sz="2000" b="1" u="sng">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SzPts val="1100"/>
              <a:buNone/>
            </a:pPr>
            <a:r>
              <a:rPr lang="en-US" sz="2000">
                <a:solidFill>
                  <a:schemeClr val="dk1"/>
                </a:solidFill>
                <a:latin typeface="Times New Roman"/>
                <a:ea typeface="Times New Roman"/>
                <a:cs typeface="Times New Roman"/>
                <a:sym typeface="Times New Roman"/>
              </a:rPr>
              <a:t>Introduction:</a:t>
            </a:r>
            <a:endParaRPr sz="2000">
              <a:solidFill>
                <a:schemeClr val="dk1"/>
              </a:solidFill>
              <a:latin typeface="Times New Roman"/>
              <a:ea typeface="Times New Roman"/>
              <a:cs typeface="Times New Roman"/>
              <a:sym typeface="Times New Roman"/>
            </a:endParaRPr>
          </a:p>
          <a:p>
            <a:pPr marL="457200" marR="0" lvl="0" indent="-355600" algn="l" rtl="0">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most widely used medical imaging technique is image semantic segmentation, which is used in automatic segmentation and recognition of organs and lesions. Typical image semantic segmentation algorithms include FCN , SegNet , U-Net , PSPNet , series versions of Deeplab , DANet , etc. Among them, U-Net is more suitable for</a:t>
            </a: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associate editor coordinating the review of this manuscript and approving it for publication was Donato Impedovo .medical segmentation tasks due to its unique architecture. A large number of researchers have made many improvements and attempts on this basis, and have achieved a series of gratifying achievements. For example, U-Net and its improved versions  are used to separate out bladder cancer cells , predict skin lesions , and segment gallstones , liver, liver tumors, and brain tumor etc.</a:t>
            </a: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3600"/>
              </a:spcBef>
              <a:spcAft>
                <a:spcPts val="0"/>
              </a:spcAft>
              <a:buNone/>
            </a:pPr>
            <a:endParaRPr>
              <a:solidFill>
                <a:schemeClr val="dk1"/>
              </a:solidFill>
              <a:latin typeface="Calibri"/>
              <a:ea typeface="Calibri"/>
              <a:cs typeface="Calibri"/>
              <a:sym typeface="Calibri"/>
            </a:endParaRPr>
          </a:p>
          <a:p>
            <a:pPr marL="0" lvl="0" indent="0" algn="l" rtl="0">
              <a:spcBef>
                <a:spcPts val="1200"/>
              </a:spcBef>
              <a:spcAft>
                <a:spcPts val="0"/>
              </a:spcAft>
              <a:buNone/>
            </a:pPr>
            <a:endParaRPr>
              <a:solidFill>
                <a:schemeClr val="dk1"/>
              </a:solidFill>
              <a:latin typeface="Calibri"/>
              <a:ea typeface="Calibri"/>
              <a:cs typeface="Calibri"/>
              <a:sym typeface="Calibri"/>
            </a:endParaRPr>
          </a:p>
          <a:p>
            <a:pPr marL="0" lvl="0" indent="0" algn="l" rtl="0">
              <a:spcBef>
                <a:spcPts val="1200"/>
              </a:spcBef>
              <a:spcAft>
                <a:spcPts val="0"/>
              </a:spcAft>
              <a:buNone/>
            </a:pP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0" marR="0" lvl="0" indent="0" algn="l" rtl="0">
              <a:spcBef>
                <a:spcPts val="120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1854a83297b_2_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22" name="Google Shape;222;g1854a83297b_2_5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23" name="Google Shape;223;g1854a83297b_2_53"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24" name="Google Shape;224;g1854a83297b_2_53"/>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25" name="Google Shape;225;g1854a83297b_2_53"/>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6" name="Google Shape;226;g1854a83297b_2_53"/>
          <p:cNvSpPr txBox="1"/>
          <p:nvPr/>
        </p:nvSpPr>
        <p:spPr>
          <a:xfrm>
            <a:off x="914300" y="44247"/>
            <a:ext cx="8229600" cy="879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small">
                <a:solidFill>
                  <a:srgbClr val="000000"/>
                </a:solidFill>
                <a:latin typeface="Times New Roman"/>
                <a:ea typeface="Times New Roman"/>
                <a:cs typeface="Times New Roman"/>
                <a:sym typeface="Times New Roman"/>
              </a:rPr>
              <a:t>                           </a:t>
            </a:r>
            <a:r>
              <a:rPr lang="en-US" sz="3200" b="0" i="0" u="none" strike="noStrike" cap="small">
                <a:solidFill>
                  <a:srgbClr val="000000"/>
                </a:solidFill>
                <a:latin typeface="Times New Roman"/>
                <a:ea typeface="Times New Roman"/>
                <a:cs typeface="Times New Roman"/>
                <a:sym typeface="Times New Roman"/>
              </a:rPr>
              <a:t>     LITERATURE SURVEY</a:t>
            </a:r>
            <a:endParaRPr sz="3200" b="0" i="0" u="none" strike="noStrike">
              <a:solidFill>
                <a:srgbClr val="000000"/>
              </a:solidFill>
              <a:latin typeface="Times New Roman"/>
              <a:ea typeface="Times New Roman"/>
              <a:cs typeface="Times New Roman"/>
              <a:sym typeface="Times New Roman"/>
            </a:endParaRPr>
          </a:p>
          <a:p>
            <a:pPr marL="0" marR="0" lvl="0" indent="0" algn="l" rtl="0">
              <a:spcBef>
                <a:spcPts val="1200"/>
              </a:spcBef>
              <a:spcAft>
                <a:spcPts val="0"/>
              </a:spcAft>
              <a:buNone/>
            </a:pPr>
            <a:endParaRPr>
              <a:solidFill>
                <a:schemeClr val="dk1"/>
              </a:solidFill>
              <a:latin typeface="Calibri"/>
              <a:ea typeface="Calibri"/>
              <a:cs typeface="Calibri"/>
              <a:sym typeface="Calibri"/>
            </a:endParaRPr>
          </a:p>
          <a:p>
            <a:pPr marL="0" marR="0" lvl="0" indent="0" algn="l" rtl="0">
              <a:spcBef>
                <a:spcPts val="1200"/>
              </a:spcBef>
              <a:spcAft>
                <a:spcPts val="0"/>
              </a:spcAft>
              <a:buSzPts val="1100"/>
              <a:buNone/>
            </a:pPr>
            <a:r>
              <a:rPr lang="en-US" sz="2000">
                <a:solidFill>
                  <a:schemeClr val="dk1"/>
                </a:solidFill>
                <a:latin typeface="Times New Roman"/>
                <a:ea typeface="Times New Roman"/>
                <a:cs typeface="Times New Roman"/>
                <a:sym typeface="Times New Roman"/>
              </a:rPr>
              <a:t>Results:</a:t>
            </a:r>
            <a:endParaRPr sz="2000">
              <a:solidFill>
                <a:schemeClr val="dk1"/>
              </a:solidFill>
              <a:latin typeface="Times New Roman"/>
              <a:ea typeface="Times New Roman"/>
              <a:cs typeface="Times New Roman"/>
              <a:sym typeface="Times New Roman"/>
            </a:endParaRPr>
          </a:p>
          <a:p>
            <a:pPr marL="457200" marR="0" lvl="0" indent="-355600" algn="l" rtl="0">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 this study, we proposed a novel ELU-Net with deep skip connections to make full use of the features from the encoder for realizing an efficient and lightweight segmentation network architecture. The Vgg16 and ResNet 34 backbone network with many loss functions and their combinations is found to give full play to the effect of our methods, and a new loss function with dice loss, focal loss and KL divergence loss, DFK, was designed based on the exponential and logarithmic advantages. </a:t>
            </a:r>
            <a:endParaRPr sz="200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experimental results obtained for brain tumor and liver datasets demonstrate the effectiveness and outstanding performance of the proposed ELU-Net architecture with fewer parameters. The ELU-Net with ResNet 34 and DFK show Dice coefficients of 93.498%, 86.023% and 81.779% for WT, TC and ET with an average value of 87.100% for the BraTS 2018 validation dataset, and a value of 97.365% for the ISBI LiTS 2017 validation dataset.</a:t>
            </a: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SzPts val="1100"/>
              <a:buNone/>
            </a:pP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spcBef>
                <a:spcPts val="3600"/>
              </a:spcBef>
              <a:spcAft>
                <a:spcPts val="0"/>
              </a:spcAft>
              <a:buNone/>
            </a:pPr>
            <a:endParaRPr>
              <a:solidFill>
                <a:schemeClr val="dk1"/>
              </a:solidFill>
              <a:latin typeface="Calibri"/>
              <a:ea typeface="Calibri"/>
              <a:cs typeface="Calibri"/>
              <a:sym typeface="Calibri"/>
            </a:endParaRPr>
          </a:p>
          <a:p>
            <a:pPr marL="0" lvl="0" indent="0" algn="l" rtl="0">
              <a:spcBef>
                <a:spcPts val="1200"/>
              </a:spcBef>
              <a:spcAft>
                <a:spcPts val="0"/>
              </a:spcAft>
              <a:buNone/>
            </a:pPr>
            <a:endParaRPr>
              <a:solidFill>
                <a:schemeClr val="dk1"/>
              </a:solidFill>
              <a:latin typeface="Calibri"/>
              <a:ea typeface="Calibri"/>
              <a:cs typeface="Calibri"/>
              <a:sym typeface="Calibri"/>
            </a:endParaRPr>
          </a:p>
          <a:p>
            <a:pPr marL="0" lvl="0" indent="0" algn="l" rtl="0">
              <a:spcBef>
                <a:spcPts val="1200"/>
              </a:spcBef>
              <a:spcAft>
                <a:spcPts val="0"/>
              </a:spcAft>
              <a:buNone/>
            </a:pPr>
            <a:br>
              <a:rPr lang="en-U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0" marR="0" lvl="0" indent="0" algn="l" rtl="0">
              <a:spcBef>
                <a:spcPts val="120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33" name="Google Shape;23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34" name="Google Shape;234;p11"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235" name="Google Shape;235;p11"/>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36" name="Google Shape;236;p11"/>
          <p:cNvSpPr txBox="1"/>
          <p:nvPr/>
        </p:nvSpPr>
        <p:spPr>
          <a:xfrm>
            <a:off x="897125" y="57675"/>
            <a:ext cx="8145000" cy="537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chemeClr val="dk1"/>
                </a:solidFill>
                <a:latin typeface="Times New Roman"/>
                <a:ea typeface="Times New Roman"/>
                <a:cs typeface="Times New Roman"/>
                <a:sym typeface="Times New Roman"/>
              </a:rPr>
              <a:t>LITERATURE SURVEY</a:t>
            </a:r>
            <a:endParaRPr sz="3300">
              <a:solidFill>
                <a:schemeClr val="dk1"/>
              </a:solidFill>
              <a:latin typeface="Times New Roman"/>
              <a:ea typeface="Times New Roman"/>
              <a:cs typeface="Times New Roman"/>
              <a:sym typeface="Times New Roman"/>
            </a:endParaRPr>
          </a:p>
        </p:txBody>
      </p:sp>
      <p:sp>
        <p:nvSpPr>
          <p:cNvPr id="237" name="Google Shape;237;p11"/>
          <p:cNvSpPr txBox="1"/>
          <p:nvPr/>
        </p:nvSpPr>
        <p:spPr>
          <a:xfrm>
            <a:off x="897125" y="984425"/>
            <a:ext cx="8218500" cy="5356500"/>
          </a:xfrm>
          <a:prstGeom prst="rect">
            <a:avLst/>
          </a:prstGeom>
          <a:noFill/>
          <a:ln>
            <a:noFill/>
          </a:ln>
        </p:spPr>
        <p:txBody>
          <a:bodyPr spcFirstLastPara="1" wrap="square" lIns="91425" tIns="45700" rIns="91425" bIns="45700" anchor="t" anchorCtr="0">
            <a:spAutoFit/>
          </a:bodyPr>
          <a:lstStyle/>
          <a:p>
            <a:pPr marL="0" marR="0" lvl="0" indent="0" algn="l" rtl="0">
              <a:spcBef>
                <a:spcPts val="2400"/>
              </a:spcBef>
              <a:spcAft>
                <a:spcPts val="0"/>
              </a:spcAft>
              <a:buNone/>
            </a:pPr>
            <a:r>
              <a:rPr lang="en-US" sz="2000" b="1" i="0" u="sng">
                <a:solidFill>
                  <a:srgbClr val="212121"/>
                </a:solidFill>
                <a:latin typeface="Times New Roman"/>
                <a:ea typeface="Times New Roman"/>
                <a:cs typeface="Times New Roman"/>
                <a:sym typeface="Times New Roman"/>
              </a:rPr>
              <a:t>Recent Trends of Left and Right Ventricle Segmentation in Cardiac MRI Using Deep Learning</a:t>
            </a:r>
            <a:endParaRPr sz="2000" b="0">
              <a:solidFill>
                <a:schemeClr val="dk1"/>
              </a:solidFill>
              <a:latin typeface="Calibri"/>
              <a:ea typeface="Calibri"/>
              <a:cs typeface="Calibri"/>
              <a:sym typeface="Calibri"/>
            </a:endParaRPr>
          </a:p>
          <a:p>
            <a:pPr marL="0" marR="0" lvl="0" indent="0" algn="l" rtl="0">
              <a:spcBef>
                <a:spcPts val="2400"/>
              </a:spcBef>
              <a:spcAft>
                <a:spcPts val="0"/>
              </a:spcAft>
              <a:buNone/>
            </a:pPr>
            <a:r>
              <a:rPr lang="en-US" sz="2000" b="0" i="0">
                <a:solidFill>
                  <a:srgbClr val="212121"/>
                </a:solidFill>
                <a:latin typeface="Times New Roman"/>
                <a:ea typeface="Times New Roman"/>
                <a:cs typeface="Times New Roman"/>
                <a:sym typeface="Times New Roman"/>
              </a:rPr>
              <a:t>Introduction:</a:t>
            </a:r>
            <a:endParaRPr sz="2000" b="0">
              <a:solidFill>
                <a:schemeClr val="dk1"/>
              </a:solidFill>
              <a:latin typeface="Calibri"/>
              <a:ea typeface="Calibri"/>
              <a:cs typeface="Calibri"/>
              <a:sym typeface="Calibri"/>
            </a:endParaRPr>
          </a:p>
          <a:p>
            <a:pPr marL="457200" marR="0" lvl="0" indent="-355600" algn="l" rtl="0">
              <a:spcBef>
                <a:spcPts val="2400"/>
              </a:spcBef>
              <a:spcAft>
                <a:spcPts val="0"/>
              </a:spcAft>
              <a:buClr>
                <a:srgbClr val="212121"/>
              </a:buClr>
              <a:buSzPts val="2000"/>
              <a:buFont typeface="Times New Roman"/>
              <a:buChar char="●"/>
            </a:pPr>
            <a:r>
              <a:rPr lang="en-US" sz="2000" i="0" u="none" strike="noStrike">
                <a:solidFill>
                  <a:srgbClr val="212121"/>
                </a:solidFill>
                <a:latin typeface="Times New Roman"/>
                <a:ea typeface="Times New Roman"/>
                <a:cs typeface="Times New Roman"/>
                <a:sym typeface="Times New Roman"/>
              </a:rPr>
              <a:t>Depictions of right ventricular cavity (RVC), left ventricular myocardium (LVM) and left ventricular cavity (LVC) are common in clinical diagnoses of heart disease . Recently, there is now a public dataset that can be used by researchers to find out information about MRI images of the heart.</a:t>
            </a:r>
            <a:endParaRPr sz="2000">
              <a:solidFill>
                <a:srgbClr val="212121"/>
              </a:solidFill>
              <a:latin typeface="Times New Roman"/>
              <a:ea typeface="Times New Roman"/>
              <a:cs typeface="Times New Roman"/>
              <a:sym typeface="Times New Roman"/>
            </a:endParaRPr>
          </a:p>
          <a:p>
            <a:pPr marL="457200" marR="0" lvl="0" indent="-355600" algn="l" rtl="0">
              <a:spcBef>
                <a:spcPts val="0"/>
              </a:spcBef>
              <a:spcAft>
                <a:spcPts val="0"/>
              </a:spcAft>
              <a:buClr>
                <a:srgbClr val="212121"/>
              </a:buClr>
              <a:buSzPts val="2000"/>
              <a:buFont typeface="Times New Roman"/>
              <a:buChar char="●"/>
            </a:pPr>
            <a:r>
              <a:rPr lang="en-US" sz="2000" i="0" u="none" strike="noStrike">
                <a:solidFill>
                  <a:srgbClr val="212121"/>
                </a:solidFill>
                <a:latin typeface="Times New Roman"/>
                <a:ea typeface="Times New Roman"/>
                <a:cs typeface="Times New Roman"/>
                <a:sym typeface="Times New Roman"/>
              </a:rPr>
              <a:t>Currently, there are many studies conducted to overcome errors in the diagnosis of heart MRI images, such as: the region of interest (ROI) method uses a convolution network to determine the left ventricle (LV) , the Deep Convolutional Neural Network (CNN) approach to localize Left Ventricular (LV) in the heart MRI image </a:t>
            </a:r>
            <a:r>
              <a:rPr lang="en-US" sz="2000">
                <a:solidFill>
                  <a:srgbClr val="21212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0" marR="0" lvl="0" indent="0" algn="l" rtl="0">
              <a:spcBef>
                <a:spcPts val="1200"/>
              </a:spcBef>
              <a:spcAft>
                <a:spcPts val="0"/>
              </a:spcAft>
              <a:buNone/>
            </a:pPr>
            <a:br>
              <a:rPr lang="en-US" sz="1400">
                <a:solidFill>
                  <a:schemeClr val="dk1"/>
                </a:solidFill>
                <a:latin typeface="Calibri"/>
                <a:ea typeface="Calibri"/>
                <a:cs typeface="Calibri"/>
                <a:sym typeface="Calibri"/>
              </a:rPr>
            </a:br>
            <a:endParaRPr sz="1400" b="0">
              <a:solidFill>
                <a:schemeClr val="dk1"/>
              </a:solidFill>
              <a:latin typeface="Calibri"/>
              <a:ea typeface="Calibri"/>
              <a:cs typeface="Calibri"/>
              <a:sym typeface="Calibri"/>
            </a:endParaRPr>
          </a:p>
          <a:p>
            <a:pPr marL="0" marR="0" lvl="0" indent="0" algn="l" rtl="0">
              <a:spcBef>
                <a:spcPts val="1200"/>
              </a:spcBef>
              <a:spcAft>
                <a:spcPts val="0"/>
              </a:spcAft>
              <a:buNone/>
            </a:pPr>
            <a:endParaRPr sz="1400" b="0" i="0" u="none" strike="noStrike">
              <a:solidFill>
                <a:srgbClr val="21212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244" name="Google Shape;244;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45" name="Google Shape;245;p12" descr="C:\Documents and Settings\ADMIN\Desktop\Courses Offered.jpg"/>
          <p:cNvPicPr preferRelativeResize="0"/>
          <p:nvPr/>
        </p:nvPicPr>
        <p:blipFill rotWithShape="1">
          <a:blip r:embed="rId3">
            <a:alphaModFix/>
          </a:blip>
          <a:srcRect/>
          <a:stretch/>
        </p:blipFill>
        <p:spPr>
          <a:xfrm>
            <a:off x="-10998" y="0"/>
            <a:ext cx="9144000" cy="6858000"/>
          </a:xfrm>
          <a:prstGeom prst="rect">
            <a:avLst/>
          </a:prstGeom>
          <a:noFill/>
          <a:ln>
            <a:noFill/>
          </a:ln>
        </p:spPr>
      </p:pic>
      <p:sp>
        <p:nvSpPr>
          <p:cNvPr id="246" name="Google Shape;246;p12"/>
          <p:cNvSpPr txBox="1"/>
          <p:nvPr/>
        </p:nvSpPr>
        <p:spPr>
          <a:xfrm>
            <a:off x="5410200" y="6664673"/>
            <a:ext cx="7086600"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247" name="Google Shape;247;p12"/>
          <p:cNvSpPr txBox="1"/>
          <p:nvPr/>
        </p:nvSpPr>
        <p:spPr>
          <a:xfrm>
            <a:off x="1132002" y="440170"/>
            <a:ext cx="800100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8" name="Google Shape;248;p12"/>
          <p:cNvSpPr txBox="1"/>
          <p:nvPr/>
        </p:nvSpPr>
        <p:spPr>
          <a:xfrm>
            <a:off x="930126" y="12375"/>
            <a:ext cx="8229600" cy="612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a:solidFill>
                  <a:srgbClr val="212121"/>
                </a:solidFill>
                <a:latin typeface="Times New Roman"/>
                <a:ea typeface="Times New Roman"/>
                <a:cs typeface="Times New Roman"/>
                <a:sym typeface="Times New Roman"/>
              </a:rPr>
              <a:t>Results:</a:t>
            </a:r>
            <a:endParaRPr sz="2000" b="0">
              <a:solidFill>
                <a:schemeClr val="dk1"/>
              </a:solidFill>
              <a:latin typeface="Calibri"/>
              <a:ea typeface="Calibri"/>
              <a:cs typeface="Calibri"/>
              <a:sym typeface="Calibri"/>
            </a:endParaRPr>
          </a:p>
          <a:p>
            <a:pPr marL="457200" marR="0" lvl="0" indent="-355600" algn="l" rtl="0">
              <a:spcBef>
                <a:spcPts val="2400"/>
              </a:spcBef>
              <a:spcAft>
                <a:spcPts val="0"/>
              </a:spcAft>
              <a:buClr>
                <a:srgbClr val="212121"/>
              </a:buClr>
              <a:buSzPts val="2000"/>
              <a:buFont typeface="Times New Roman"/>
              <a:buChar char="●"/>
            </a:pPr>
            <a:r>
              <a:rPr lang="en-US" sz="2000" b="0" i="0" u="none" strike="noStrike">
                <a:solidFill>
                  <a:srgbClr val="212121"/>
                </a:solidFill>
                <a:latin typeface="Times New Roman"/>
                <a:ea typeface="Times New Roman"/>
                <a:cs typeface="Times New Roman"/>
                <a:sym typeface="Times New Roman"/>
              </a:rPr>
              <a:t>ROI is done for both LV and RV localization. Localization with ROI is then used to enter segmentation. A deep learning approach with a variety of architectural variations can produce high accuracy. The CNN architecture layer determines the level of accuracy. Data augmentation is needed when the amount of input data is insufficient, but data augmentation can also cause overfitting, which reduces the level of accuracy.</a:t>
            </a:r>
            <a:endParaRPr sz="2000" b="0">
              <a:solidFill>
                <a:schemeClr val="dk1"/>
              </a:solidFill>
              <a:latin typeface="Calibri"/>
              <a:ea typeface="Calibri"/>
              <a:cs typeface="Calibri"/>
              <a:sym typeface="Calibri"/>
            </a:endParaRPr>
          </a:p>
          <a:p>
            <a:pPr marL="457200" marR="0" lvl="0" indent="-355600" algn="l" rtl="0">
              <a:spcBef>
                <a:spcPts val="0"/>
              </a:spcBef>
              <a:spcAft>
                <a:spcPts val="0"/>
              </a:spcAft>
              <a:buClr>
                <a:srgbClr val="212121"/>
              </a:buClr>
              <a:buSzPts val="2000"/>
              <a:buFont typeface="Times New Roman"/>
              <a:buChar char="●"/>
            </a:pPr>
            <a:r>
              <a:rPr lang="en-US" sz="2000" b="0" i="0" u="none" strike="noStrike">
                <a:solidFill>
                  <a:srgbClr val="212121"/>
                </a:solidFill>
                <a:latin typeface="Times New Roman"/>
                <a:ea typeface="Times New Roman"/>
                <a:cs typeface="Times New Roman"/>
                <a:sym typeface="Times New Roman"/>
              </a:rPr>
              <a:t>The method proposed for segmenting and classifying cardiac MRI uses the ReLU layer on CNN networks with an accuracy of 97% to 98.66%.</a:t>
            </a:r>
            <a:endParaRPr sz="2000" b="0">
              <a:solidFill>
                <a:schemeClr val="dk1"/>
              </a:solidFill>
              <a:latin typeface="Calibri"/>
              <a:ea typeface="Calibri"/>
              <a:cs typeface="Calibri"/>
              <a:sym typeface="Calibri"/>
            </a:endParaRPr>
          </a:p>
          <a:p>
            <a:pPr marL="457200" marR="0" lvl="0" indent="-355600" algn="l" rtl="0">
              <a:spcBef>
                <a:spcPts val="0"/>
              </a:spcBef>
              <a:spcAft>
                <a:spcPts val="0"/>
              </a:spcAft>
              <a:buClr>
                <a:srgbClr val="212121"/>
              </a:buClr>
              <a:buSzPts val="2000"/>
              <a:buFont typeface="Times New Roman"/>
              <a:buChar char="●"/>
            </a:pPr>
            <a:r>
              <a:rPr lang="en-US" sz="2000" b="0" i="0" u="none" strike="noStrike">
                <a:solidFill>
                  <a:srgbClr val="212121"/>
                </a:solidFill>
                <a:latin typeface="Times New Roman"/>
                <a:ea typeface="Times New Roman"/>
                <a:cs typeface="Times New Roman"/>
                <a:sym typeface="Times New Roman"/>
              </a:rPr>
              <a:t>A public dataset has been provided, including ACDC, MICCAI, Kaggle, and SCD. The selection of the dataset can be done according to the purpose of the experiment to be conducted. Most public dataset provide ground truth and labeling to get some goals, such as classification, identification, and also the measurement of cardiac MRI images.</a:t>
            </a:r>
            <a:endParaRPr sz="2000"/>
          </a:p>
          <a:p>
            <a:pPr marL="0" marR="0" lvl="0" indent="0" algn="l" rtl="0">
              <a:spcBef>
                <a:spcPts val="2400"/>
              </a:spcBef>
              <a:spcAft>
                <a:spcPts val="0"/>
              </a:spcAft>
              <a:buNone/>
            </a:pPr>
            <a:endParaRPr sz="1400" b="0">
              <a:solidFill>
                <a:schemeClr val="dk1"/>
              </a:solidFill>
              <a:latin typeface="Calibri"/>
              <a:ea typeface="Calibri"/>
              <a:cs typeface="Calibri"/>
              <a:sym typeface="Calibri"/>
            </a:endParaRPr>
          </a:p>
          <a:p>
            <a:pPr marL="0" marR="0" lvl="0" indent="0" algn="l" rtl="0">
              <a:spcBef>
                <a:spcPts val="1200"/>
              </a:spcBef>
              <a:spcAft>
                <a:spcPts val="0"/>
              </a:spcAft>
              <a:buNone/>
            </a:pPr>
            <a:br>
              <a:rPr lang="en-US" sz="1400">
                <a:solidFill>
                  <a:schemeClr val="dk1"/>
                </a:solidFill>
                <a:latin typeface="Calibri"/>
                <a:ea typeface="Calibri"/>
                <a:cs typeface="Calibri"/>
                <a:sym typeface="Calibri"/>
              </a:rPr>
            </a:b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854a83297b_2_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cv</a:t>
            </a:r>
            <a:endParaRPr/>
          </a:p>
        </p:txBody>
      </p:sp>
      <p:sp>
        <p:nvSpPr>
          <p:cNvPr id="122" name="Google Shape;122;g1854a83297b_2_1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23" name="Google Shape;123;g1854a83297b_2_12" descr="C:\Documents and Settings\ADMIN\Desktop\Courses Offered.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124" name="Google Shape;124;g1854a83297b_2_12"/>
          <p:cNvSpPr txBox="1"/>
          <p:nvPr/>
        </p:nvSpPr>
        <p:spPr>
          <a:xfrm>
            <a:off x="5410200" y="6664673"/>
            <a:ext cx="70866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Calibri"/>
                <a:ea typeface="Calibri"/>
                <a:cs typeface="Calibri"/>
                <a:sym typeface="Calibri"/>
              </a:rPr>
              <a:t>Department of Computer Science &amp; Engineering, DSCE</a:t>
            </a:r>
            <a:endParaRPr/>
          </a:p>
        </p:txBody>
      </p:sp>
      <p:sp>
        <p:nvSpPr>
          <p:cNvPr id="125" name="Google Shape;125;g1854a83297b_2_12"/>
          <p:cNvSpPr txBox="1"/>
          <p:nvPr/>
        </p:nvSpPr>
        <p:spPr>
          <a:xfrm>
            <a:off x="1132002" y="440170"/>
            <a:ext cx="80010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 name="Google Shape;126;g1854a83297b_2_12"/>
          <p:cNvSpPr txBox="1"/>
          <p:nvPr/>
        </p:nvSpPr>
        <p:spPr>
          <a:xfrm>
            <a:off x="1132000" y="76200"/>
            <a:ext cx="8001000" cy="884700"/>
          </a:xfrm>
          <a:prstGeom prst="rect">
            <a:avLst/>
          </a:prstGeom>
          <a:noFill/>
          <a:ln>
            <a:noFill/>
          </a:ln>
        </p:spPr>
        <p:txBody>
          <a:bodyPr spcFirstLastPara="1" wrap="square" lIns="91425" tIns="45700" rIns="91425" bIns="45700" anchor="t" anchorCtr="0">
            <a:noAutofit/>
          </a:bodyPr>
          <a:lstStyle/>
          <a:p>
            <a:pPr marL="457200" marR="0" lvl="0" indent="0" algn="ctr" rtl="0">
              <a:lnSpc>
                <a:spcPct val="150000"/>
              </a:lnSpc>
              <a:spcBef>
                <a:spcPts val="0"/>
              </a:spcBef>
              <a:spcAft>
                <a:spcPts val="0"/>
              </a:spcAft>
              <a:buNone/>
            </a:pPr>
            <a:r>
              <a:rPr lang="en-US" sz="3200">
                <a:solidFill>
                  <a:schemeClr val="dk1"/>
                </a:solidFill>
                <a:latin typeface="Times New Roman"/>
                <a:ea typeface="Times New Roman"/>
                <a:cs typeface="Times New Roman"/>
                <a:sym typeface="Times New Roman"/>
              </a:rPr>
              <a:t>PROBLEM STATEMENT</a:t>
            </a:r>
            <a:endParaRPr sz="32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g1854a83297b_2_12"/>
          <p:cNvSpPr txBox="1"/>
          <p:nvPr/>
        </p:nvSpPr>
        <p:spPr>
          <a:xfrm>
            <a:off x="903400" y="1111603"/>
            <a:ext cx="8229600" cy="6249300"/>
          </a:xfrm>
          <a:prstGeom prst="rect">
            <a:avLst/>
          </a:prstGeom>
          <a:noFill/>
          <a:ln>
            <a:noFill/>
          </a:ln>
        </p:spPr>
        <p:txBody>
          <a:bodyPr spcFirstLastPara="1" wrap="square" lIns="91425" tIns="45700" rIns="91425" bIns="45700" anchor="t" anchorCtr="0">
            <a:spAutoFit/>
          </a:bodyPr>
          <a:lstStyle/>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Heart failure is a significant public health concern in terms of prevalence,mortality rates, and economic burden.</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left ventricle connects nearly all organ systems through its function to pump oxygenated blood to the body. Left ventricular failure would likely result in impairment to all other organ systems.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Cardiac MRI is a non-invasive tool suitable for qualitative and quantitative assessment of cardiac anatomical structures and functions and provide support for diagnosis, disease monitoring, treatment planning, and prognosis.</a:t>
            </a:r>
            <a:endParaRPr sz="20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Segmentation of the left ventricle in cardiac MRI images poses a challenge, where delineation of the endocardial borders is a time consuming and difficult task.</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3169</Words>
  <Application>Microsoft Office PowerPoint</Application>
  <PresentationFormat>On-screen Show (4:3)</PresentationFormat>
  <Paragraphs>308</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Times New Roman</vt:lpstr>
      <vt:lpstr>Office Theme</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lpstr>cv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dc:title>
  <dc:creator>CSE</dc:creator>
  <cp:lastModifiedBy>Anirudh Kalghatkar</cp:lastModifiedBy>
  <cp:revision>4</cp:revision>
  <dcterms:created xsi:type="dcterms:W3CDTF">2013-03-22T06:20:01Z</dcterms:created>
  <dcterms:modified xsi:type="dcterms:W3CDTF">2023-05-27T05:13:41Z</dcterms:modified>
</cp:coreProperties>
</file>