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3"/>
  </p:notesMasterIdLst>
  <p:sldIdLst>
    <p:sldId id="256" r:id="rId2"/>
    <p:sldId id="257" r:id="rId3"/>
    <p:sldId id="261" r:id="rId4"/>
    <p:sldId id="258" r:id="rId5"/>
    <p:sldId id="259" r:id="rId6"/>
    <p:sldId id="260" r:id="rId7"/>
    <p:sldId id="262" r:id="rId8"/>
    <p:sldId id="263" r:id="rId9"/>
    <p:sldId id="265" r:id="rId10"/>
    <p:sldId id="266"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9375E7-B05D-ECD9-4997-20DBB45E61D8}" v="5" dt="2024-06-15T17:36:32.417"/>
    <p1510:client id="{38180467-9A26-0FD1-17F3-A86A5BD8CB95}" v="416" dt="2024-06-14T15:11:24.276"/>
    <p1510:client id="{3EDF597B-6994-B924-1D45-BD53ACF004F7}" v="712" dt="2024-06-15T03:37:18.318"/>
    <p1510:client id="{4904CCA8-BA8B-3356-34EC-5CAF6AC9D6DD}" v="155" dt="2024-06-15T03:05:05.047"/>
    <p1510:client id="{7EBA5ECA-D5EA-1E77-B06B-4520A04F0AC8}" v="34" dt="2024-06-15T17:41:42.759"/>
    <p1510:client id="{88FE292C-5C13-7C04-77C5-EFB04333479D}" v="396" dt="2024-06-14T18:21:15.527"/>
    <p1510:client id="{9245F749-4B42-F0A4-5F8D-590ACC4CF178}" v="145" dt="2024-06-14T20:07:33.651"/>
    <p1510:client id="{93273751-1108-AEE8-584D-B2182719246C}" v="105" dt="2024-06-14T16:22:53.061"/>
    <p1510:client id="{A1FFDB32-BE0E-24EC-D65C-0A08EE5FDC62}" v="1074" dt="2024-06-14T04:35:59.647"/>
    <p1510:client id="{A7B6B1D9-751F-F04C-ED52-38A5BB1CD9E7}" v="431" dt="2024-06-15T14:19:04.843"/>
    <p1510:client id="{DFDE43D7-5435-94A2-ED57-9B3149294E21}" v="65" dt="2024-06-15T02:17:17.043"/>
    <p1510:client id="{EDB80A24-C8F2-1F6F-ED72-32ECD8285DA2}" v="388" dt="2024-06-14T22:05:06.7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54"/>
  </p:normalViewPr>
  <p:slideViewPr>
    <p:cSldViewPr snapToGrid="0">
      <p:cViewPr varScale="1">
        <p:scale>
          <a:sx n="93" d="100"/>
          <a:sy n="93" d="100"/>
        </p:scale>
        <p:origin x="21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1B0457-824C-4140-A98E-8A781E019B9B}"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81A826-820A-47F9-9AB8-83B3C128D03D}">
      <dgm:prSet/>
      <dgm:spPr/>
      <dgm:t>
        <a:bodyPr/>
        <a:lstStyle/>
        <a:p>
          <a:pPr>
            <a:defRPr b="1"/>
          </a:pPr>
          <a:r>
            <a:rPr lang="en-US"/>
            <a:t>From the initial data we found:</a:t>
          </a:r>
        </a:p>
      </dgm:t>
    </dgm:pt>
    <dgm:pt modelId="{7307386B-B600-4DA7-93BA-ACCC9C653149}" type="parTrans" cxnId="{2E2E1C54-F36D-43E0-9E09-555F5B869227}">
      <dgm:prSet/>
      <dgm:spPr/>
      <dgm:t>
        <a:bodyPr/>
        <a:lstStyle/>
        <a:p>
          <a:endParaRPr lang="en-US"/>
        </a:p>
      </dgm:t>
    </dgm:pt>
    <dgm:pt modelId="{8E769114-6720-4052-99E6-726E00164F6D}" type="sibTrans" cxnId="{2E2E1C54-F36D-43E0-9E09-555F5B869227}">
      <dgm:prSet/>
      <dgm:spPr/>
      <dgm:t>
        <a:bodyPr/>
        <a:lstStyle/>
        <a:p>
          <a:endParaRPr lang="en-US"/>
        </a:p>
      </dgm:t>
    </dgm:pt>
    <dgm:pt modelId="{702ECF48-19D7-40D2-AE95-8FFFF0361B74}">
      <dgm:prSet/>
      <dgm:spPr/>
      <dgm:t>
        <a:bodyPr/>
        <a:lstStyle/>
        <a:p>
          <a:r>
            <a:rPr lang="en-US"/>
            <a:t>The AUC score, accuracy and precision value of the provided data increased with SVM then without doing SVM for both train and test data</a:t>
          </a:r>
        </a:p>
      </dgm:t>
    </dgm:pt>
    <dgm:pt modelId="{4005EB33-C9FA-4B00-8DF5-7FC87C0B16FC}" type="parTrans" cxnId="{A545DB1D-6C26-4D32-82DC-C2DD613B90EE}">
      <dgm:prSet/>
      <dgm:spPr/>
      <dgm:t>
        <a:bodyPr/>
        <a:lstStyle/>
        <a:p>
          <a:endParaRPr lang="en-US"/>
        </a:p>
      </dgm:t>
    </dgm:pt>
    <dgm:pt modelId="{3FE9BCB9-FA7D-4FA7-A5F3-89F28A7290F8}" type="sibTrans" cxnId="{A545DB1D-6C26-4D32-82DC-C2DD613B90EE}">
      <dgm:prSet/>
      <dgm:spPr/>
      <dgm:t>
        <a:bodyPr/>
        <a:lstStyle/>
        <a:p>
          <a:endParaRPr lang="en-US"/>
        </a:p>
      </dgm:t>
    </dgm:pt>
    <dgm:pt modelId="{C97A147E-92BF-4278-B0D0-1C8D1146B61D}">
      <dgm:prSet/>
      <dgm:spPr/>
      <dgm:t>
        <a:bodyPr/>
        <a:lstStyle/>
        <a:p>
          <a:r>
            <a:rPr lang="en-US"/>
            <a:t>The AUC score, accuracy and precision value of the provided data was similar to the model after doing logistic regression and sensitivity analysis</a:t>
          </a:r>
        </a:p>
      </dgm:t>
    </dgm:pt>
    <dgm:pt modelId="{AB1CF4C8-93F6-438A-9B47-3C0650ABE51F}" type="parTrans" cxnId="{D1D901F0-6B09-4CBF-8E9E-A461A88C5D26}">
      <dgm:prSet/>
      <dgm:spPr/>
      <dgm:t>
        <a:bodyPr/>
        <a:lstStyle/>
        <a:p>
          <a:endParaRPr lang="en-US"/>
        </a:p>
      </dgm:t>
    </dgm:pt>
    <dgm:pt modelId="{3574266C-8DB6-47A9-98AD-402DF1603129}" type="sibTrans" cxnId="{D1D901F0-6B09-4CBF-8E9E-A461A88C5D26}">
      <dgm:prSet/>
      <dgm:spPr/>
      <dgm:t>
        <a:bodyPr/>
        <a:lstStyle/>
        <a:p>
          <a:endParaRPr lang="en-US"/>
        </a:p>
      </dgm:t>
    </dgm:pt>
    <dgm:pt modelId="{4A30CF30-CD9B-4EF7-8196-6B1AA7E3C0C8}">
      <dgm:prSet/>
      <dgm:spPr/>
      <dgm:t>
        <a:bodyPr/>
        <a:lstStyle/>
        <a:p>
          <a:pPr>
            <a:defRPr b="1"/>
          </a:pPr>
          <a:r>
            <a:rPr lang="en-US"/>
            <a:t>Future Work:</a:t>
          </a:r>
        </a:p>
      </dgm:t>
    </dgm:pt>
    <dgm:pt modelId="{11B64961-071C-40FC-A120-61AC95B61E1D}" type="parTrans" cxnId="{0CDE2D6A-0F84-45A4-B45F-3F908B31FA6D}">
      <dgm:prSet/>
      <dgm:spPr/>
      <dgm:t>
        <a:bodyPr/>
        <a:lstStyle/>
        <a:p>
          <a:endParaRPr lang="en-US"/>
        </a:p>
      </dgm:t>
    </dgm:pt>
    <dgm:pt modelId="{529D00F5-D01F-423B-A8ED-5737C662C4F1}" type="sibTrans" cxnId="{0CDE2D6A-0F84-45A4-B45F-3F908B31FA6D}">
      <dgm:prSet/>
      <dgm:spPr/>
      <dgm:t>
        <a:bodyPr/>
        <a:lstStyle/>
        <a:p>
          <a:endParaRPr lang="en-US"/>
        </a:p>
      </dgm:t>
    </dgm:pt>
    <dgm:pt modelId="{128024C5-6E0E-4D66-9869-86DA84F29AF9}">
      <dgm:prSet/>
      <dgm:spPr/>
      <dgm:t>
        <a:bodyPr/>
        <a:lstStyle/>
        <a:p>
          <a:r>
            <a:rPr lang="en-US"/>
            <a:t>All the bank data and factor for the predicting chunks gets updated time to time and the things may be changed. So, the model needs to be recalculated with the updated factors</a:t>
          </a:r>
        </a:p>
      </dgm:t>
    </dgm:pt>
    <dgm:pt modelId="{0EB53CBC-2A8E-422B-B7F9-5856493770D3}" type="parTrans" cxnId="{590ECD07-1477-405D-9713-3F5BC810CD6E}">
      <dgm:prSet/>
      <dgm:spPr/>
      <dgm:t>
        <a:bodyPr/>
        <a:lstStyle/>
        <a:p>
          <a:endParaRPr lang="en-US"/>
        </a:p>
      </dgm:t>
    </dgm:pt>
    <dgm:pt modelId="{DE2AA92B-7BC6-4B36-9A7A-0DDC9007500F}" type="sibTrans" cxnId="{590ECD07-1477-405D-9713-3F5BC810CD6E}">
      <dgm:prSet/>
      <dgm:spPr/>
      <dgm:t>
        <a:bodyPr/>
        <a:lstStyle/>
        <a:p>
          <a:endParaRPr lang="en-US"/>
        </a:p>
      </dgm:t>
    </dgm:pt>
    <dgm:pt modelId="{6EE4D644-21B2-4D8A-A197-6C141DC2724E}" type="pres">
      <dgm:prSet presAssocID="{FF1B0457-824C-4140-A98E-8A781E019B9B}" presName="root" presStyleCnt="0">
        <dgm:presLayoutVars>
          <dgm:dir/>
          <dgm:resizeHandles val="exact"/>
        </dgm:presLayoutVars>
      </dgm:prSet>
      <dgm:spPr/>
    </dgm:pt>
    <dgm:pt modelId="{808B8984-FFED-44A6-B1D2-7468BE9B2644}" type="pres">
      <dgm:prSet presAssocID="{6581A826-820A-47F9-9AB8-83B3C128D03D}" presName="compNode" presStyleCnt="0"/>
      <dgm:spPr/>
    </dgm:pt>
    <dgm:pt modelId="{8D31B81C-9A33-41CA-A88B-1F1DFF955513}" type="pres">
      <dgm:prSet presAssocID="{6581A826-820A-47F9-9AB8-83B3C128D03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2AF1718-1619-4A0C-92AB-CDCED7F29405}" type="pres">
      <dgm:prSet presAssocID="{6581A826-820A-47F9-9AB8-83B3C128D03D}" presName="iconSpace" presStyleCnt="0"/>
      <dgm:spPr/>
    </dgm:pt>
    <dgm:pt modelId="{D597F2EE-8375-4521-A252-2AB962746620}" type="pres">
      <dgm:prSet presAssocID="{6581A826-820A-47F9-9AB8-83B3C128D03D}" presName="parTx" presStyleLbl="revTx" presStyleIdx="0" presStyleCnt="4">
        <dgm:presLayoutVars>
          <dgm:chMax val="0"/>
          <dgm:chPref val="0"/>
        </dgm:presLayoutVars>
      </dgm:prSet>
      <dgm:spPr/>
    </dgm:pt>
    <dgm:pt modelId="{84E2C928-04E3-45A7-8403-0884D313AA1A}" type="pres">
      <dgm:prSet presAssocID="{6581A826-820A-47F9-9AB8-83B3C128D03D}" presName="txSpace" presStyleCnt="0"/>
      <dgm:spPr/>
    </dgm:pt>
    <dgm:pt modelId="{2FE187B7-4409-46A0-9FC1-06F04A4153D8}" type="pres">
      <dgm:prSet presAssocID="{6581A826-820A-47F9-9AB8-83B3C128D03D}" presName="desTx" presStyleLbl="revTx" presStyleIdx="1" presStyleCnt="4">
        <dgm:presLayoutVars/>
      </dgm:prSet>
      <dgm:spPr/>
    </dgm:pt>
    <dgm:pt modelId="{A2A82845-02D0-4698-91A4-AEDA5BCA543F}" type="pres">
      <dgm:prSet presAssocID="{8E769114-6720-4052-99E6-726E00164F6D}" presName="sibTrans" presStyleCnt="0"/>
      <dgm:spPr/>
    </dgm:pt>
    <dgm:pt modelId="{F9B7930A-B1F6-4033-95B8-59EF7CBB65FD}" type="pres">
      <dgm:prSet presAssocID="{4A30CF30-CD9B-4EF7-8196-6B1AA7E3C0C8}" presName="compNode" presStyleCnt="0"/>
      <dgm:spPr/>
    </dgm:pt>
    <dgm:pt modelId="{89F47E11-CE0B-4D2A-A1ED-486F87DAE357}" type="pres">
      <dgm:prSet presAssocID="{4A30CF30-CD9B-4EF7-8196-6B1AA7E3C0C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6DA77D8B-B4DD-432D-9B49-E6643786B173}" type="pres">
      <dgm:prSet presAssocID="{4A30CF30-CD9B-4EF7-8196-6B1AA7E3C0C8}" presName="iconSpace" presStyleCnt="0"/>
      <dgm:spPr/>
    </dgm:pt>
    <dgm:pt modelId="{F41A9345-9F2B-490E-A1F4-2682977822D0}" type="pres">
      <dgm:prSet presAssocID="{4A30CF30-CD9B-4EF7-8196-6B1AA7E3C0C8}" presName="parTx" presStyleLbl="revTx" presStyleIdx="2" presStyleCnt="4">
        <dgm:presLayoutVars>
          <dgm:chMax val="0"/>
          <dgm:chPref val="0"/>
        </dgm:presLayoutVars>
      </dgm:prSet>
      <dgm:spPr/>
    </dgm:pt>
    <dgm:pt modelId="{34AF4239-FE75-4E61-A1A2-B8F6667B4E29}" type="pres">
      <dgm:prSet presAssocID="{4A30CF30-CD9B-4EF7-8196-6B1AA7E3C0C8}" presName="txSpace" presStyleCnt="0"/>
      <dgm:spPr/>
    </dgm:pt>
    <dgm:pt modelId="{D5228716-A8D6-41FC-9062-B9FFDE0C1CF1}" type="pres">
      <dgm:prSet presAssocID="{4A30CF30-CD9B-4EF7-8196-6B1AA7E3C0C8}" presName="desTx" presStyleLbl="revTx" presStyleIdx="3" presStyleCnt="4">
        <dgm:presLayoutVars/>
      </dgm:prSet>
      <dgm:spPr/>
    </dgm:pt>
  </dgm:ptLst>
  <dgm:cxnLst>
    <dgm:cxn modelId="{CC2B8B07-6355-418D-8905-10204A9FA353}" type="presOf" srcId="{702ECF48-19D7-40D2-AE95-8FFFF0361B74}" destId="{2FE187B7-4409-46A0-9FC1-06F04A4153D8}" srcOrd="0" destOrd="0" presId="urn:microsoft.com/office/officeart/2018/5/layout/CenteredIconLabelDescriptionList"/>
    <dgm:cxn modelId="{590ECD07-1477-405D-9713-3F5BC810CD6E}" srcId="{4A30CF30-CD9B-4EF7-8196-6B1AA7E3C0C8}" destId="{128024C5-6E0E-4D66-9869-86DA84F29AF9}" srcOrd="0" destOrd="0" parTransId="{0EB53CBC-2A8E-422B-B7F9-5856493770D3}" sibTransId="{DE2AA92B-7BC6-4B36-9A7A-0DDC9007500F}"/>
    <dgm:cxn modelId="{FFEA8D1A-8D14-4F84-8398-1FBE4D81B5FA}" type="presOf" srcId="{FF1B0457-824C-4140-A98E-8A781E019B9B}" destId="{6EE4D644-21B2-4D8A-A197-6C141DC2724E}" srcOrd="0" destOrd="0" presId="urn:microsoft.com/office/officeart/2018/5/layout/CenteredIconLabelDescriptionList"/>
    <dgm:cxn modelId="{A545DB1D-6C26-4D32-82DC-C2DD613B90EE}" srcId="{6581A826-820A-47F9-9AB8-83B3C128D03D}" destId="{702ECF48-19D7-40D2-AE95-8FFFF0361B74}" srcOrd="0" destOrd="0" parTransId="{4005EB33-C9FA-4B00-8DF5-7FC87C0B16FC}" sibTransId="{3FE9BCB9-FA7D-4FA7-A5F3-89F28A7290F8}"/>
    <dgm:cxn modelId="{D7CF552D-F37D-460A-A14C-B3459129D2A3}" type="presOf" srcId="{C97A147E-92BF-4278-B0D0-1C8D1146B61D}" destId="{2FE187B7-4409-46A0-9FC1-06F04A4153D8}" srcOrd="0" destOrd="1" presId="urn:microsoft.com/office/officeart/2018/5/layout/CenteredIconLabelDescriptionList"/>
    <dgm:cxn modelId="{2E2E1C54-F36D-43E0-9E09-555F5B869227}" srcId="{FF1B0457-824C-4140-A98E-8A781E019B9B}" destId="{6581A826-820A-47F9-9AB8-83B3C128D03D}" srcOrd="0" destOrd="0" parTransId="{7307386B-B600-4DA7-93BA-ACCC9C653149}" sibTransId="{8E769114-6720-4052-99E6-726E00164F6D}"/>
    <dgm:cxn modelId="{BD940864-8152-4A02-BFBC-A4D899B3F3C5}" type="presOf" srcId="{4A30CF30-CD9B-4EF7-8196-6B1AA7E3C0C8}" destId="{F41A9345-9F2B-490E-A1F4-2682977822D0}" srcOrd="0" destOrd="0" presId="urn:microsoft.com/office/officeart/2018/5/layout/CenteredIconLabelDescriptionList"/>
    <dgm:cxn modelId="{0CDE2D6A-0F84-45A4-B45F-3F908B31FA6D}" srcId="{FF1B0457-824C-4140-A98E-8A781E019B9B}" destId="{4A30CF30-CD9B-4EF7-8196-6B1AA7E3C0C8}" srcOrd="1" destOrd="0" parTransId="{11B64961-071C-40FC-A120-61AC95B61E1D}" sibTransId="{529D00F5-D01F-423B-A8ED-5737C662C4F1}"/>
    <dgm:cxn modelId="{5B5263AA-ACB2-46B3-982E-C87F3F12430C}" type="presOf" srcId="{128024C5-6E0E-4D66-9869-86DA84F29AF9}" destId="{D5228716-A8D6-41FC-9062-B9FFDE0C1CF1}" srcOrd="0" destOrd="0" presId="urn:microsoft.com/office/officeart/2018/5/layout/CenteredIconLabelDescriptionList"/>
    <dgm:cxn modelId="{D1D901F0-6B09-4CBF-8E9E-A461A88C5D26}" srcId="{6581A826-820A-47F9-9AB8-83B3C128D03D}" destId="{C97A147E-92BF-4278-B0D0-1C8D1146B61D}" srcOrd="1" destOrd="0" parTransId="{AB1CF4C8-93F6-438A-9B47-3C0650ABE51F}" sibTransId="{3574266C-8DB6-47A9-98AD-402DF1603129}"/>
    <dgm:cxn modelId="{2A603DFC-6B77-4AFF-A199-63B3D1AEDA16}" type="presOf" srcId="{6581A826-820A-47F9-9AB8-83B3C128D03D}" destId="{D597F2EE-8375-4521-A252-2AB962746620}" srcOrd="0" destOrd="0" presId="urn:microsoft.com/office/officeart/2018/5/layout/CenteredIconLabelDescriptionList"/>
    <dgm:cxn modelId="{21964848-340D-42AE-8931-ED56A6B7589C}" type="presParOf" srcId="{6EE4D644-21B2-4D8A-A197-6C141DC2724E}" destId="{808B8984-FFED-44A6-B1D2-7468BE9B2644}" srcOrd="0" destOrd="0" presId="urn:microsoft.com/office/officeart/2018/5/layout/CenteredIconLabelDescriptionList"/>
    <dgm:cxn modelId="{E5B5BD53-2EF0-43FC-A29B-0B54D8D58ECE}" type="presParOf" srcId="{808B8984-FFED-44A6-B1D2-7468BE9B2644}" destId="{8D31B81C-9A33-41CA-A88B-1F1DFF955513}" srcOrd="0" destOrd="0" presId="urn:microsoft.com/office/officeart/2018/5/layout/CenteredIconLabelDescriptionList"/>
    <dgm:cxn modelId="{E08BE3DC-0390-439C-8013-3E69F7B6FCAC}" type="presParOf" srcId="{808B8984-FFED-44A6-B1D2-7468BE9B2644}" destId="{92AF1718-1619-4A0C-92AB-CDCED7F29405}" srcOrd="1" destOrd="0" presId="urn:microsoft.com/office/officeart/2018/5/layout/CenteredIconLabelDescriptionList"/>
    <dgm:cxn modelId="{B2A6ADBD-43A9-48BD-A711-8858D4FE4B09}" type="presParOf" srcId="{808B8984-FFED-44A6-B1D2-7468BE9B2644}" destId="{D597F2EE-8375-4521-A252-2AB962746620}" srcOrd="2" destOrd="0" presId="urn:microsoft.com/office/officeart/2018/5/layout/CenteredIconLabelDescriptionList"/>
    <dgm:cxn modelId="{130BCE5E-BF94-4ACC-AFB0-039288ACF87A}" type="presParOf" srcId="{808B8984-FFED-44A6-B1D2-7468BE9B2644}" destId="{84E2C928-04E3-45A7-8403-0884D313AA1A}" srcOrd="3" destOrd="0" presId="urn:microsoft.com/office/officeart/2018/5/layout/CenteredIconLabelDescriptionList"/>
    <dgm:cxn modelId="{F8766E2F-14F6-4BDE-984F-EDA2271F4CEC}" type="presParOf" srcId="{808B8984-FFED-44A6-B1D2-7468BE9B2644}" destId="{2FE187B7-4409-46A0-9FC1-06F04A4153D8}" srcOrd="4" destOrd="0" presId="urn:microsoft.com/office/officeart/2018/5/layout/CenteredIconLabelDescriptionList"/>
    <dgm:cxn modelId="{62F2FBF6-15BD-43B4-AB1A-CB17C06722AF}" type="presParOf" srcId="{6EE4D644-21B2-4D8A-A197-6C141DC2724E}" destId="{A2A82845-02D0-4698-91A4-AEDA5BCA543F}" srcOrd="1" destOrd="0" presId="urn:microsoft.com/office/officeart/2018/5/layout/CenteredIconLabelDescriptionList"/>
    <dgm:cxn modelId="{F8289272-B425-4D48-85CF-F490BDC24DAF}" type="presParOf" srcId="{6EE4D644-21B2-4D8A-A197-6C141DC2724E}" destId="{F9B7930A-B1F6-4033-95B8-59EF7CBB65FD}" srcOrd="2" destOrd="0" presId="urn:microsoft.com/office/officeart/2018/5/layout/CenteredIconLabelDescriptionList"/>
    <dgm:cxn modelId="{987DA2C8-CAE6-4BB7-9B1B-6C91B94D7BFF}" type="presParOf" srcId="{F9B7930A-B1F6-4033-95B8-59EF7CBB65FD}" destId="{89F47E11-CE0B-4D2A-A1ED-486F87DAE357}" srcOrd="0" destOrd="0" presId="urn:microsoft.com/office/officeart/2018/5/layout/CenteredIconLabelDescriptionList"/>
    <dgm:cxn modelId="{64EF3911-87F1-45FF-8911-740D4448CC82}" type="presParOf" srcId="{F9B7930A-B1F6-4033-95B8-59EF7CBB65FD}" destId="{6DA77D8B-B4DD-432D-9B49-E6643786B173}" srcOrd="1" destOrd="0" presId="urn:microsoft.com/office/officeart/2018/5/layout/CenteredIconLabelDescriptionList"/>
    <dgm:cxn modelId="{5C682050-A3E9-417D-A47B-7920BD209A9D}" type="presParOf" srcId="{F9B7930A-B1F6-4033-95B8-59EF7CBB65FD}" destId="{F41A9345-9F2B-490E-A1F4-2682977822D0}" srcOrd="2" destOrd="0" presId="urn:microsoft.com/office/officeart/2018/5/layout/CenteredIconLabelDescriptionList"/>
    <dgm:cxn modelId="{FC264457-86A3-4B3E-81DE-4E6F189AEFC8}" type="presParOf" srcId="{F9B7930A-B1F6-4033-95B8-59EF7CBB65FD}" destId="{34AF4239-FE75-4E61-A1A2-B8F6667B4E29}" srcOrd="3" destOrd="0" presId="urn:microsoft.com/office/officeart/2018/5/layout/CenteredIconLabelDescriptionList"/>
    <dgm:cxn modelId="{94D1AF27-EF4F-45A3-B2E1-C4A8D2B5C9A0}" type="presParOf" srcId="{F9B7930A-B1F6-4033-95B8-59EF7CBB65FD}" destId="{D5228716-A8D6-41FC-9062-B9FFDE0C1CF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1B81C-9A33-41CA-A88B-1F1DFF955513}">
      <dsp:nvSpPr>
        <dsp:cNvPr id="0" name=""/>
        <dsp:cNvSpPr/>
      </dsp:nvSpPr>
      <dsp:spPr>
        <a:xfrm>
          <a:off x="1842109" y="0"/>
          <a:ext cx="1510523" cy="10282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597F2EE-8375-4521-A252-2AB962746620}">
      <dsp:nvSpPr>
        <dsp:cNvPr id="0" name=""/>
        <dsp:cNvSpPr/>
      </dsp:nvSpPr>
      <dsp:spPr>
        <a:xfrm>
          <a:off x="439480" y="1114918"/>
          <a:ext cx="4315781" cy="44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From the initial data we found:</a:t>
          </a:r>
        </a:p>
      </dsp:txBody>
      <dsp:txXfrm>
        <a:off x="439480" y="1114918"/>
        <a:ext cx="4315781" cy="440665"/>
      </dsp:txXfrm>
    </dsp:sp>
    <dsp:sp modelId="{2FE187B7-4409-46A0-9FC1-06F04A4153D8}">
      <dsp:nvSpPr>
        <dsp:cNvPr id="0" name=""/>
        <dsp:cNvSpPr/>
      </dsp:nvSpPr>
      <dsp:spPr>
        <a:xfrm>
          <a:off x="439480" y="1595908"/>
          <a:ext cx="4315781" cy="136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The AUC score, accuracy and precision value of the provided data increased with SVM then without doing SVM for both train and test data</a:t>
          </a:r>
        </a:p>
        <a:p>
          <a:pPr marL="0" lvl="0" indent="0" algn="ctr" defTabSz="755650">
            <a:lnSpc>
              <a:spcPct val="90000"/>
            </a:lnSpc>
            <a:spcBef>
              <a:spcPct val="0"/>
            </a:spcBef>
            <a:spcAft>
              <a:spcPct val="35000"/>
            </a:spcAft>
            <a:buNone/>
          </a:pPr>
          <a:r>
            <a:rPr lang="en-US" sz="1700" kern="1200"/>
            <a:t>The AUC score, accuracy and precision value of the provided data was similar to the model after doing logistic regression and sensitivity analysis</a:t>
          </a:r>
        </a:p>
      </dsp:txBody>
      <dsp:txXfrm>
        <a:off x="439480" y="1595908"/>
        <a:ext cx="4315781" cy="1366087"/>
      </dsp:txXfrm>
    </dsp:sp>
    <dsp:sp modelId="{89F47E11-CE0B-4D2A-A1ED-486F87DAE357}">
      <dsp:nvSpPr>
        <dsp:cNvPr id="0" name=""/>
        <dsp:cNvSpPr/>
      </dsp:nvSpPr>
      <dsp:spPr>
        <a:xfrm>
          <a:off x="6913152" y="0"/>
          <a:ext cx="1510523" cy="10282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1A9345-9F2B-490E-A1F4-2682977822D0}">
      <dsp:nvSpPr>
        <dsp:cNvPr id="0" name=""/>
        <dsp:cNvSpPr/>
      </dsp:nvSpPr>
      <dsp:spPr>
        <a:xfrm>
          <a:off x="5510523" y="1114918"/>
          <a:ext cx="4315781" cy="440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Future Work:</a:t>
          </a:r>
        </a:p>
      </dsp:txBody>
      <dsp:txXfrm>
        <a:off x="5510523" y="1114918"/>
        <a:ext cx="4315781" cy="440665"/>
      </dsp:txXfrm>
    </dsp:sp>
    <dsp:sp modelId="{D5228716-A8D6-41FC-9062-B9FFDE0C1CF1}">
      <dsp:nvSpPr>
        <dsp:cNvPr id="0" name=""/>
        <dsp:cNvSpPr/>
      </dsp:nvSpPr>
      <dsp:spPr>
        <a:xfrm>
          <a:off x="5510523" y="1595908"/>
          <a:ext cx="4315781" cy="13660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All the bank data and factor for the predicting chunks gets updated time to time and the things may be changed. So, the model needs to be recalculated with the updated factors</a:t>
          </a:r>
        </a:p>
      </dsp:txBody>
      <dsp:txXfrm>
        <a:off x="5510523" y="1595908"/>
        <a:ext cx="4315781" cy="1366087"/>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80D5B-6CDC-4976-921E-914C1B4B99D4}" type="datetimeFigureOut">
              <a:rPr lang="en-US" smtClean="0"/>
              <a:t>8/6/24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83C62-02B9-4BBE-9CA1-77A6E44EB32C}" type="slidenum">
              <a:rPr lang="en-US" smtClean="0"/>
              <a:t>‹#›</a:t>
            </a:fld>
            <a:endParaRPr lang="en-US"/>
          </a:p>
        </p:txBody>
      </p:sp>
    </p:spTree>
    <p:extLst>
      <p:ext uri="{BB962C8B-B14F-4D97-AF65-F5344CB8AC3E}">
        <p14:creationId xmlns:p14="http://schemas.microsoft.com/office/powerpoint/2010/main" val="2538038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283C62-02B9-4BBE-9CA1-77A6E44EB32C}" type="slidenum">
              <a:rPr lang="en-US" smtClean="0"/>
              <a:t>1</a:t>
            </a:fld>
            <a:endParaRPr lang="en-US"/>
          </a:p>
        </p:txBody>
      </p:sp>
    </p:spTree>
    <p:extLst>
      <p:ext uri="{BB962C8B-B14F-4D97-AF65-F5344CB8AC3E}">
        <p14:creationId xmlns:p14="http://schemas.microsoft.com/office/powerpoint/2010/main" val="39846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09380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83519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98170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991143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843498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1498245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454836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6097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5029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8/6/24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1621634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469100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8/6/24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09623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8/6/24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704388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8/6/24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4263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614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8/6/24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967897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64DE79-268F-4C1A-8933-263129D2AF90}" type="datetimeFigureOut">
              <a:rPr lang="en-US" smtClean="0"/>
              <a:t>8/6/24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260466298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94DED7-0A28-4AD9-8747-E94113225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6F175609-91A3-416E-BC3D-7548FDE02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20" y="-1"/>
            <a:ext cx="1220724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9A3B0D54-9DF0-4FF8-A0AA-B4234DF35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4639734" cy="6858000"/>
          </a:xfrm>
          <a:prstGeom prst="rect">
            <a:avLst/>
          </a:prstGeom>
          <a:solidFill>
            <a:schemeClr val="bg2">
              <a:lumMod val="1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ctrTitle"/>
          </p:nvPr>
        </p:nvSpPr>
        <p:spPr>
          <a:xfrm>
            <a:off x="540279" y="1795849"/>
            <a:ext cx="3778870" cy="3114818"/>
          </a:xfrm>
        </p:spPr>
        <p:txBody>
          <a:bodyPr>
            <a:normAutofit/>
          </a:bodyPr>
          <a:lstStyle/>
          <a:p>
            <a:r>
              <a:rPr lang="en-IN" sz="4000">
                <a:solidFill>
                  <a:srgbClr val="FEFFFF"/>
                </a:solidFill>
                <a:latin typeface="Algerian"/>
              </a:rPr>
              <a:t>BUILDING A MODEL TO PREDICT Churners</a:t>
            </a:r>
            <a:endParaRPr lang="en-US" sz="4000">
              <a:solidFill>
                <a:srgbClr val="FEFFFF"/>
              </a:solidFill>
            </a:endParaRPr>
          </a:p>
        </p:txBody>
      </p:sp>
      <p:pic>
        <p:nvPicPr>
          <p:cNvPr id="4" name="Picture 4" descr="4 Types of Machine Learning For a Great Career in Tech"/>
          <p:cNvPicPr>
            <a:picLocks noChangeAspect="1" noChangeArrowheads="1"/>
          </p:cNvPicPr>
          <p:nvPr/>
        </p:nvPicPr>
        <p:blipFill>
          <a:blip r:embed="rId3">
            <a:extLst>
              <a:ext uri="{28A0092B-C50C-407E-A947-70E740481C1C}">
                <a14:useLocalDpi xmlns:a14="http://schemas.microsoft.com/office/drawing/2010/main" val="0"/>
              </a:ext>
            </a:extLst>
          </a:blip>
          <a:srcRect l="11455" r="16280" b="1321"/>
          <a:stretch/>
        </p:blipFill>
        <p:spPr bwMode="auto">
          <a:xfrm>
            <a:off x="4639732" y="10"/>
            <a:ext cx="7552267" cy="6857990"/>
          </a:xfrm>
          <a:prstGeom prst="rect">
            <a:avLst/>
          </a:prstGeom>
          <a:noFill/>
          <a:extLst>
            <a:ext uri="{909E8E84-426E-40DD-AFC4-6F175D3DCCD1}">
              <a14:hiddenFill xmlns:a14="http://schemas.microsoft.com/office/drawing/2010/main">
                <a:solidFill>
                  <a:srgbClr val="FFFFFF"/>
                </a:solidFill>
              </a14:hiddenFill>
            </a:ext>
          </a:extLst>
        </p:spPr>
      </p:pic>
      <p:sp>
        <p:nvSpPr>
          <p:cNvPr id="15" name="Freeform 5">
            <a:extLst>
              <a:ext uri="{FF2B5EF4-FFF2-40B4-BE49-F238E27FC236}">
                <a16:creationId xmlns:a16="http://schemas.microsoft.com/office/drawing/2014/main" id="{64D236DE-BD07-488F-B236-DDEEFFF7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5033007"/>
            <a:ext cx="5404022" cy="857047"/>
          </a:xfrm>
          <a:custGeom>
            <a:avLst/>
            <a:gdLst>
              <a:gd name="T0" fmla="*/ 1114 w 1117"/>
              <a:gd name="T1" fmla="*/ 77 h 163"/>
              <a:gd name="T2" fmla="*/ 1040 w 1117"/>
              <a:gd name="T3" fmla="*/ 3 h 163"/>
              <a:gd name="T4" fmla="*/ 1039 w 1117"/>
              <a:gd name="T5" fmla="*/ 2 h 163"/>
              <a:gd name="T6" fmla="*/ 1034 w 1117"/>
              <a:gd name="T7" fmla="*/ 0 h 163"/>
              <a:gd name="T8" fmla="*/ 578 w 1117"/>
              <a:gd name="T9" fmla="*/ 0 h 163"/>
              <a:gd name="T10" fmla="*/ 562 w 1117"/>
              <a:gd name="T11" fmla="*/ 0 h 163"/>
              <a:gd name="T12" fmla="*/ 440 w 1117"/>
              <a:gd name="T13" fmla="*/ 0 h 163"/>
              <a:gd name="T14" fmla="*/ 106 w 1117"/>
              <a:gd name="T15" fmla="*/ 0 h 163"/>
              <a:gd name="T16" fmla="*/ 0 w 1117"/>
              <a:gd name="T17" fmla="*/ 0 h 163"/>
              <a:gd name="T18" fmla="*/ 0 w 1117"/>
              <a:gd name="T19" fmla="*/ 163 h 163"/>
              <a:gd name="T20" fmla="*/ 106 w 1117"/>
              <a:gd name="T21" fmla="*/ 163 h 163"/>
              <a:gd name="T22" fmla="*/ 440 w 1117"/>
              <a:gd name="T23" fmla="*/ 163 h 163"/>
              <a:gd name="T24" fmla="*/ 562 w 1117"/>
              <a:gd name="T25" fmla="*/ 163 h 163"/>
              <a:gd name="T26" fmla="*/ 578 w 1117"/>
              <a:gd name="T27" fmla="*/ 163 h 163"/>
              <a:gd name="T28" fmla="*/ 1034 w 1117"/>
              <a:gd name="T29" fmla="*/ 163 h 163"/>
              <a:gd name="T30" fmla="*/ 1039 w 1117"/>
              <a:gd name="T31" fmla="*/ 161 h 163"/>
              <a:gd name="T32" fmla="*/ 1040 w 1117"/>
              <a:gd name="T33" fmla="*/ 160 h 163"/>
              <a:gd name="T34" fmla="*/ 1114 w 1117"/>
              <a:gd name="T35" fmla="*/ 86 h 163"/>
              <a:gd name="T36" fmla="*/ 1114 w 1117"/>
              <a:gd name="T37"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117" h="163">
                <a:moveTo>
                  <a:pt x="1114" y="77"/>
                </a:moveTo>
                <a:cubicBezTo>
                  <a:pt x="1040" y="3"/>
                  <a:pt x="1040" y="3"/>
                  <a:pt x="1040" y="3"/>
                </a:cubicBezTo>
                <a:cubicBezTo>
                  <a:pt x="1040" y="2"/>
                  <a:pt x="1039" y="2"/>
                  <a:pt x="1039" y="2"/>
                </a:cubicBezTo>
                <a:cubicBezTo>
                  <a:pt x="1038" y="1"/>
                  <a:pt x="1036" y="0"/>
                  <a:pt x="1034" y="0"/>
                </a:cubicBezTo>
                <a:cubicBezTo>
                  <a:pt x="578" y="0"/>
                  <a:pt x="578" y="0"/>
                  <a:pt x="578" y="0"/>
                </a:cubicBezTo>
                <a:cubicBezTo>
                  <a:pt x="562" y="0"/>
                  <a:pt x="562" y="0"/>
                  <a:pt x="562" y="0"/>
                </a:cubicBezTo>
                <a:cubicBezTo>
                  <a:pt x="440" y="0"/>
                  <a:pt x="440" y="0"/>
                  <a:pt x="440" y="0"/>
                </a:cubicBezTo>
                <a:cubicBezTo>
                  <a:pt x="106" y="0"/>
                  <a:pt x="106" y="0"/>
                  <a:pt x="106" y="0"/>
                </a:cubicBezTo>
                <a:cubicBezTo>
                  <a:pt x="0" y="0"/>
                  <a:pt x="0" y="0"/>
                  <a:pt x="0" y="0"/>
                </a:cubicBezTo>
                <a:cubicBezTo>
                  <a:pt x="0" y="163"/>
                  <a:pt x="0" y="163"/>
                  <a:pt x="0" y="163"/>
                </a:cubicBezTo>
                <a:cubicBezTo>
                  <a:pt x="106" y="163"/>
                  <a:pt x="106" y="163"/>
                  <a:pt x="106" y="163"/>
                </a:cubicBezTo>
                <a:cubicBezTo>
                  <a:pt x="440" y="163"/>
                  <a:pt x="440" y="163"/>
                  <a:pt x="440" y="163"/>
                </a:cubicBezTo>
                <a:cubicBezTo>
                  <a:pt x="562" y="163"/>
                  <a:pt x="562" y="163"/>
                  <a:pt x="562" y="163"/>
                </a:cubicBezTo>
                <a:cubicBezTo>
                  <a:pt x="578" y="163"/>
                  <a:pt x="578" y="163"/>
                  <a:pt x="578" y="163"/>
                </a:cubicBezTo>
                <a:cubicBezTo>
                  <a:pt x="1034" y="163"/>
                  <a:pt x="1034" y="163"/>
                  <a:pt x="1034" y="163"/>
                </a:cubicBezTo>
                <a:cubicBezTo>
                  <a:pt x="1036" y="163"/>
                  <a:pt x="1038" y="162"/>
                  <a:pt x="1039" y="161"/>
                </a:cubicBezTo>
                <a:cubicBezTo>
                  <a:pt x="1039" y="160"/>
                  <a:pt x="1040" y="160"/>
                  <a:pt x="1040" y="160"/>
                </a:cubicBezTo>
                <a:cubicBezTo>
                  <a:pt x="1114" y="86"/>
                  <a:pt x="1114" y="86"/>
                  <a:pt x="1114" y="86"/>
                </a:cubicBezTo>
                <a:cubicBezTo>
                  <a:pt x="1117" y="83"/>
                  <a:pt x="1117" y="79"/>
                  <a:pt x="1114" y="7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259C671B-1B22-4141-A9C0-2E7941FDA7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15" name="Freeform 11">
              <a:extLst>
                <a:ext uri="{FF2B5EF4-FFF2-40B4-BE49-F238E27FC236}">
                  <a16:creationId xmlns:a16="http://schemas.microsoft.com/office/drawing/2014/main" id="{7B2F5A4B-FA0F-4625-82F7-1D3F11281B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txBody>
            <a:bodyPr/>
            <a:lstStyle/>
            <a:p>
              <a:endParaRPr lang="en-IN"/>
            </a:p>
          </p:txBody>
        </p:sp>
        <p:sp>
          <p:nvSpPr>
            <p:cNvPr id="16" name="Freeform 12">
              <a:extLst>
                <a:ext uri="{FF2B5EF4-FFF2-40B4-BE49-F238E27FC236}">
                  <a16:creationId xmlns:a16="http://schemas.microsoft.com/office/drawing/2014/main" id="{9ACB0BAE-722F-4C91-8C2A-44EF768E83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txBody>
            <a:bodyPr/>
            <a:lstStyle/>
            <a:p>
              <a:endParaRPr lang="en-IN"/>
            </a:p>
          </p:txBody>
        </p:sp>
        <p:sp>
          <p:nvSpPr>
            <p:cNvPr id="17" name="Freeform 13">
              <a:extLst>
                <a:ext uri="{FF2B5EF4-FFF2-40B4-BE49-F238E27FC236}">
                  <a16:creationId xmlns:a16="http://schemas.microsoft.com/office/drawing/2014/main" id="{C3AC4D9F-59AC-421A-9FF3-C936CEC439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txBody>
            <a:bodyPr/>
            <a:lstStyle/>
            <a:p>
              <a:endParaRPr lang="en-IN"/>
            </a:p>
          </p:txBody>
        </p:sp>
        <p:sp>
          <p:nvSpPr>
            <p:cNvPr id="18" name="Freeform 14">
              <a:extLst>
                <a:ext uri="{FF2B5EF4-FFF2-40B4-BE49-F238E27FC236}">
                  <a16:creationId xmlns:a16="http://schemas.microsoft.com/office/drawing/2014/main" id="{797BCE03-677D-4D65-A4D1-1FD721DD5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txBody>
            <a:bodyPr/>
            <a:lstStyle/>
            <a:p>
              <a:endParaRPr lang="en-IN"/>
            </a:p>
          </p:txBody>
        </p:sp>
        <p:sp>
          <p:nvSpPr>
            <p:cNvPr id="19" name="Freeform 15">
              <a:extLst>
                <a:ext uri="{FF2B5EF4-FFF2-40B4-BE49-F238E27FC236}">
                  <a16:creationId xmlns:a16="http://schemas.microsoft.com/office/drawing/2014/main" id="{D007E5D0-0B4E-4094-988C-9917146C2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txBody>
            <a:bodyPr/>
            <a:lstStyle/>
            <a:p>
              <a:endParaRPr lang="en-IN"/>
            </a:p>
          </p:txBody>
        </p:sp>
        <p:sp>
          <p:nvSpPr>
            <p:cNvPr id="20" name="Freeform 16">
              <a:extLst>
                <a:ext uri="{FF2B5EF4-FFF2-40B4-BE49-F238E27FC236}">
                  <a16:creationId xmlns:a16="http://schemas.microsoft.com/office/drawing/2014/main" id="{024DB804-C06B-4A0A-AC43-6BCCB7D76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txBody>
            <a:bodyPr/>
            <a:lstStyle/>
            <a:p>
              <a:endParaRPr lang="en-IN"/>
            </a:p>
          </p:txBody>
        </p:sp>
        <p:sp>
          <p:nvSpPr>
            <p:cNvPr id="21" name="Freeform 17">
              <a:extLst>
                <a:ext uri="{FF2B5EF4-FFF2-40B4-BE49-F238E27FC236}">
                  <a16:creationId xmlns:a16="http://schemas.microsoft.com/office/drawing/2014/main" id="{B51DC17A-305E-486E-A527-5E8068E9EF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txBody>
            <a:bodyPr/>
            <a:lstStyle/>
            <a:p>
              <a:endParaRPr lang="en-IN"/>
            </a:p>
          </p:txBody>
        </p:sp>
        <p:sp>
          <p:nvSpPr>
            <p:cNvPr id="22" name="Freeform 18">
              <a:extLst>
                <a:ext uri="{FF2B5EF4-FFF2-40B4-BE49-F238E27FC236}">
                  <a16:creationId xmlns:a16="http://schemas.microsoft.com/office/drawing/2014/main" id="{B6CCA716-6D46-4523-BF96-FF1B0C546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txBody>
            <a:bodyPr/>
            <a:lstStyle/>
            <a:p>
              <a:endParaRPr lang="en-IN"/>
            </a:p>
          </p:txBody>
        </p:sp>
        <p:sp>
          <p:nvSpPr>
            <p:cNvPr id="23" name="Freeform 19">
              <a:extLst>
                <a:ext uri="{FF2B5EF4-FFF2-40B4-BE49-F238E27FC236}">
                  <a16:creationId xmlns:a16="http://schemas.microsoft.com/office/drawing/2014/main" id="{E632B09A-D30C-4268-B28B-ACD6127630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txBody>
            <a:bodyPr/>
            <a:lstStyle/>
            <a:p>
              <a:endParaRPr lang="en-IN"/>
            </a:p>
          </p:txBody>
        </p:sp>
        <p:sp>
          <p:nvSpPr>
            <p:cNvPr id="24" name="Freeform 20">
              <a:extLst>
                <a:ext uri="{FF2B5EF4-FFF2-40B4-BE49-F238E27FC236}">
                  <a16:creationId xmlns:a16="http://schemas.microsoft.com/office/drawing/2014/main" id="{5FC839A4-228B-4EC0-8AF4-D8E38ECE6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txBody>
            <a:bodyPr/>
            <a:lstStyle/>
            <a:p>
              <a:endParaRPr lang="en-IN"/>
            </a:p>
          </p:txBody>
        </p:sp>
        <p:sp>
          <p:nvSpPr>
            <p:cNvPr id="25" name="Freeform 21">
              <a:extLst>
                <a:ext uri="{FF2B5EF4-FFF2-40B4-BE49-F238E27FC236}">
                  <a16:creationId xmlns:a16="http://schemas.microsoft.com/office/drawing/2014/main" id="{A8FFB1A1-5BB5-4551-87CD-F3365E6FE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txBody>
            <a:bodyPr/>
            <a:lstStyle/>
            <a:p>
              <a:endParaRPr lang="en-IN"/>
            </a:p>
          </p:txBody>
        </p:sp>
        <p:sp>
          <p:nvSpPr>
            <p:cNvPr id="26" name="Freeform 22">
              <a:extLst>
                <a:ext uri="{FF2B5EF4-FFF2-40B4-BE49-F238E27FC236}">
                  <a16:creationId xmlns:a16="http://schemas.microsoft.com/office/drawing/2014/main" id="{D05AF173-8E70-41FA-9254-DF9AC3DDA2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txBody>
            <a:bodyPr/>
            <a:lstStyle/>
            <a:p>
              <a:endParaRPr lang="en-IN"/>
            </a:p>
          </p:txBody>
        </p:sp>
      </p:grpSp>
      <p:grpSp>
        <p:nvGrpSpPr>
          <p:cNvPr id="28" name="Group 27">
            <a:extLst>
              <a:ext uri="{FF2B5EF4-FFF2-40B4-BE49-F238E27FC236}">
                <a16:creationId xmlns:a16="http://schemas.microsoft.com/office/drawing/2014/main" id="{1D56A4CE-A3F4-4CFF-9A65-C029AC17B7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29" name="Freeform 27">
              <a:extLst>
                <a:ext uri="{FF2B5EF4-FFF2-40B4-BE49-F238E27FC236}">
                  <a16:creationId xmlns:a16="http://schemas.microsoft.com/office/drawing/2014/main" id="{DF669161-0B30-4C76-96BF-962027487D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txBody>
            <a:bodyPr/>
            <a:lstStyle/>
            <a:p>
              <a:endParaRPr lang="en-IN"/>
            </a:p>
          </p:txBody>
        </p:sp>
        <p:sp>
          <p:nvSpPr>
            <p:cNvPr id="30" name="Freeform 28">
              <a:extLst>
                <a:ext uri="{FF2B5EF4-FFF2-40B4-BE49-F238E27FC236}">
                  <a16:creationId xmlns:a16="http://schemas.microsoft.com/office/drawing/2014/main" id="{A5232353-CF7C-44DD-8BEE-1C8FF54CDD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txBody>
            <a:bodyPr/>
            <a:lstStyle/>
            <a:p>
              <a:endParaRPr lang="en-IN"/>
            </a:p>
          </p:txBody>
        </p:sp>
        <p:sp>
          <p:nvSpPr>
            <p:cNvPr id="31" name="Freeform 29">
              <a:extLst>
                <a:ext uri="{FF2B5EF4-FFF2-40B4-BE49-F238E27FC236}">
                  <a16:creationId xmlns:a16="http://schemas.microsoft.com/office/drawing/2014/main" id="{AEA6CAE2-8741-4E88-A632-69C2B2EC58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txBody>
            <a:bodyPr/>
            <a:lstStyle/>
            <a:p>
              <a:endParaRPr lang="en-IN"/>
            </a:p>
          </p:txBody>
        </p:sp>
        <p:sp>
          <p:nvSpPr>
            <p:cNvPr id="32" name="Freeform 30">
              <a:extLst>
                <a:ext uri="{FF2B5EF4-FFF2-40B4-BE49-F238E27FC236}">
                  <a16:creationId xmlns:a16="http://schemas.microsoft.com/office/drawing/2014/main" id="{014AC37D-4388-4AE6-9D4D-CCD99A60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txBody>
            <a:bodyPr/>
            <a:lstStyle/>
            <a:p>
              <a:endParaRPr lang="en-IN"/>
            </a:p>
          </p:txBody>
        </p:sp>
        <p:sp>
          <p:nvSpPr>
            <p:cNvPr id="33" name="Freeform 31">
              <a:extLst>
                <a:ext uri="{FF2B5EF4-FFF2-40B4-BE49-F238E27FC236}">
                  <a16:creationId xmlns:a16="http://schemas.microsoft.com/office/drawing/2014/main" id="{7FE084B0-333E-4F7C-83F1-F7D132527D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txBody>
            <a:bodyPr/>
            <a:lstStyle/>
            <a:p>
              <a:endParaRPr lang="en-IN"/>
            </a:p>
          </p:txBody>
        </p:sp>
        <p:sp>
          <p:nvSpPr>
            <p:cNvPr id="34" name="Freeform 32">
              <a:extLst>
                <a:ext uri="{FF2B5EF4-FFF2-40B4-BE49-F238E27FC236}">
                  <a16:creationId xmlns:a16="http://schemas.microsoft.com/office/drawing/2014/main" id="{FDCFCB98-2E3A-4227-823C-80489BB284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txBody>
            <a:bodyPr/>
            <a:lstStyle/>
            <a:p>
              <a:endParaRPr lang="en-IN"/>
            </a:p>
          </p:txBody>
        </p:sp>
        <p:sp>
          <p:nvSpPr>
            <p:cNvPr id="35" name="Freeform 33">
              <a:extLst>
                <a:ext uri="{FF2B5EF4-FFF2-40B4-BE49-F238E27FC236}">
                  <a16:creationId xmlns:a16="http://schemas.microsoft.com/office/drawing/2014/main" id="{252F94DE-A6A3-4463-BE05-34281F1C8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txBody>
            <a:bodyPr/>
            <a:lstStyle/>
            <a:p>
              <a:endParaRPr lang="en-IN"/>
            </a:p>
          </p:txBody>
        </p:sp>
        <p:sp>
          <p:nvSpPr>
            <p:cNvPr id="36" name="Freeform 34">
              <a:extLst>
                <a:ext uri="{FF2B5EF4-FFF2-40B4-BE49-F238E27FC236}">
                  <a16:creationId xmlns:a16="http://schemas.microsoft.com/office/drawing/2014/main" id="{16EA21FA-886F-43CF-9D44-C1342F3055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txBody>
            <a:bodyPr/>
            <a:lstStyle/>
            <a:p>
              <a:endParaRPr lang="en-IN"/>
            </a:p>
          </p:txBody>
        </p:sp>
        <p:sp>
          <p:nvSpPr>
            <p:cNvPr id="37" name="Freeform 35">
              <a:extLst>
                <a:ext uri="{FF2B5EF4-FFF2-40B4-BE49-F238E27FC236}">
                  <a16:creationId xmlns:a16="http://schemas.microsoft.com/office/drawing/2014/main" id="{88C821A5-BCF7-47FE-894F-0ADC5FDB28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txBody>
            <a:bodyPr/>
            <a:lstStyle/>
            <a:p>
              <a:endParaRPr lang="en-IN"/>
            </a:p>
          </p:txBody>
        </p:sp>
        <p:sp>
          <p:nvSpPr>
            <p:cNvPr id="38" name="Freeform 36">
              <a:extLst>
                <a:ext uri="{FF2B5EF4-FFF2-40B4-BE49-F238E27FC236}">
                  <a16:creationId xmlns:a16="http://schemas.microsoft.com/office/drawing/2014/main" id="{F8337ECE-206A-472E-AFC4-0F230C91E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txBody>
            <a:bodyPr/>
            <a:lstStyle/>
            <a:p>
              <a:endParaRPr lang="en-IN"/>
            </a:p>
          </p:txBody>
        </p:sp>
        <p:sp>
          <p:nvSpPr>
            <p:cNvPr id="39" name="Freeform 37">
              <a:extLst>
                <a:ext uri="{FF2B5EF4-FFF2-40B4-BE49-F238E27FC236}">
                  <a16:creationId xmlns:a16="http://schemas.microsoft.com/office/drawing/2014/main" id="{90BB2EC4-D043-4B43-87E7-723A787EE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txBody>
            <a:bodyPr/>
            <a:lstStyle/>
            <a:p>
              <a:endParaRPr lang="en-IN"/>
            </a:p>
          </p:txBody>
        </p:sp>
        <p:sp>
          <p:nvSpPr>
            <p:cNvPr id="40" name="Freeform 38">
              <a:extLst>
                <a:ext uri="{FF2B5EF4-FFF2-40B4-BE49-F238E27FC236}">
                  <a16:creationId xmlns:a16="http://schemas.microsoft.com/office/drawing/2014/main" id="{04013015-AF71-47BC-BE4D-ED9EFA24FF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txBody>
            <a:bodyPr/>
            <a:lstStyle/>
            <a:p>
              <a:endParaRPr lang="en-IN"/>
            </a:p>
          </p:txBody>
        </p:sp>
      </p:grpSp>
      <p:sp>
        <p:nvSpPr>
          <p:cNvPr id="42" name="Rectangle 41">
            <a:extLst>
              <a:ext uri="{FF2B5EF4-FFF2-40B4-BE49-F238E27FC236}">
                <a16:creationId xmlns:a16="http://schemas.microsoft.com/office/drawing/2014/main" id="{71B30B18-D920-4E3E-B931-1F310244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4" name="Freeform 11">
            <a:extLst>
              <a:ext uri="{FF2B5EF4-FFF2-40B4-BE49-F238E27FC236}">
                <a16:creationId xmlns:a16="http://schemas.microsoft.com/office/drawing/2014/main" id="{C70EF50A-66E6-460A-8AF9-47A10D0D99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sp>
        <p:nvSpPr>
          <p:cNvPr id="46" name="Rectangle 45">
            <a:extLst>
              <a:ext uri="{FF2B5EF4-FFF2-40B4-BE49-F238E27FC236}">
                <a16:creationId xmlns:a16="http://schemas.microsoft.com/office/drawing/2014/main" id="{8E612726-6AD2-4BFC-B44A-BA092E156C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40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84B9C2C-FD52-48EF-8BDE-720C5030F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37129"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0" name="Freeform 11">
            <a:extLst>
              <a:ext uri="{FF2B5EF4-FFF2-40B4-BE49-F238E27FC236}">
                <a16:creationId xmlns:a16="http://schemas.microsoft.com/office/drawing/2014/main" id="{A1DE0485-65C8-4D95-9B34-C55884FC27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pic>
        <p:nvPicPr>
          <p:cNvPr id="5" name="Content Placeholder 4" descr="A screenshot of a black and white screen&#10;&#10;Description automatically generated">
            <a:extLst>
              <a:ext uri="{FF2B5EF4-FFF2-40B4-BE49-F238E27FC236}">
                <a16:creationId xmlns:a16="http://schemas.microsoft.com/office/drawing/2014/main" id="{B7F207E9-D994-4C34-3AEA-615A59C027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04144" y="844933"/>
            <a:ext cx="4868976" cy="2580558"/>
          </a:xfrm>
          <a:prstGeom prst="rect">
            <a:avLst/>
          </a:prstGeom>
        </p:spPr>
      </p:pic>
      <p:sp>
        <p:nvSpPr>
          <p:cNvPr id="7" name="TextBox 6">
            <a:extLst>
              <a:ext uri="{FF2B5EF4-FFF2-40B4-BE49-F238E27FC236}">
                <a16:creationId xmlns:a16="http://schemas.microsoft.com/office/drawing/2014/main" id="{D2A6707D-7461-1D35-3AD8-F3E8AC3C58A9}"/>
              </a:ext>
            </a:extLst>
          </p:cNvPr>
          <p:cNvSpPr txBox="1"/>
          <p:nvPr/>
        </p:nvSpPr>
        <p:spPr>
          <a:xfrm>
            <a:off x="2383899" y="649027"/>
            <a:ext cx="4247270" cy="3046988"/>
          </a:xfrm>
          <a:prstGeom prst="rect">
            <a:avLst/>
          </a:prstGeom>
          <a:noFill/>
        </p:spPr>
        <p:txBody>
          <a:bodyPr wrap="square">
            <a:spAutoFit/>
          </a:bodyPr>
          <a:lstStyle/>
          <a:p>
            <a:pPr defTabSz="685800">
              <a:spcAft>
                <a:spcPts val="600"/>
              </a:spcAft>
            </a:pPr>
            <a:r>
              <a:rPr lang="en-IN" sz="1350" b="1" kern="1200" dirty="0">
                <a:solidFill>
                  <a:schemeClr val="tx1"/>
                </a:solidFill>
                <a:latin typeface="+mn-lt"/>
                <a:ea typeface="+mn-ea"/>
                <a:cs typeface="+mn-cs"/>
              </a:rPr>
              <a:t>Metrics Breakdown</a:t>
            </a:r>
          </a:p>
          <a:p>
            <a:pPr defTabSz="685800">
              <a:spcAft>
                <a:spcPts val="600"/>
              </a:spcAft>
              <a:buFont typeface="+mj-lt"/>
              <a:buAutoNum type="arabicPeriod"/>
            </a:pPr>
            <a:r>
              <a:rPr lang="en-IN" sz="1350" b="1" kern="1200" dirty="0">
                <a:solidFill>
                  <a:schemeClr val="tx1"/>
                </a:solidFill>
                <a:latin typeface="+mn-lt"/>
                <a:ea typeface="+mn-ea"/>
                <a:cs typeface="+mn-cs"/>
              </a:rPr>
              <a:t>CR_PROD_CNT_IL:</a:t>
            </a:r>
            <a:endParaRPr lang="en-IN" sz="1350" kern="1200" dirty="0">
              <a:solidFill>
                <a:schemeClr val="tx1"/>
              </a:solidFill>
              <a:latin typeface="+mn-lt"/>
              <a:ea typeface="+mn-ea"/>
              <a:cs typeface="+mn-cs"/>
            </a:endParaRPr>
          </a:p>
          <a:p>
            <a:pPr marL="557213" lvl="1" indent="-214313" defTabSz="685800">
              <a:spcAft>
                <a:spcPts val="600"/>
              </a:spcAft>
              <a:buFont typeface="+mj-lt"/>
              <a:buAutoNum type="arabicPeriod"/>
            </a:pPr>
            <a:r>
              <a:rPr lang="en-IN" sz="1350" kern="1200" dirty="0">
                <a:solidFill>
                  <a:schemeClr val="tx1"/>
                </a:solidFill>
                <a:latin typeface="+mn-lt"/>
                <a:ea typeface="+mn-ea"/>
                <a:cs typeface="+mn-cs"/>
              </a:rPr>
              <a:t>Represents the count of products a customer has.</a:t>
            </a:r>
          </a:p>
          <a:p>
            <a:pPr marL="557213" lvl="1" indent="-214313" defTabSz="685800">
              <a:spcAft>
                <a:spcPts val="600"/>
              </a:spcAft>
              <a:buFont typeface="+mj-lt"/>
              <a:buAutoNum type="arabicPeriod"/>
            </a:pPr>
            <a:r>
              <a:rPr lang="en-IN" sz="1350" kern="1200" dirty="0">
                <a:solidFill>
                  <a:schemeClr val="tx1"/>
                </a:solidFill>
                <a:latin typeface="+mn-lt"/>
                <a:ea typeface="+mn-ea"/>
                <a:cs typeface="+mn-cs"/>
              </a:rPr>
              <a:t>A higher count may indicate higher customer engagement and lower churn risk.</a:t>
            </a:r>
          </a:p>
          <a:p>
            <a:pPr defTabSz="685800">
              <a:spcAft>
                <a:spcPts val="600"/>
              </a:spcAft>
              <a:buFont typeface="+mj-lt"/>
              <a:buAutoNum type="arabicPeriod"/>
            </a:pPr>
            <a:r>
              <a:rPr lang="en-IN" sz="1350" b="1" kern="1200" dirty="0">
                <a:solidFill>
                  <a:schemeClr val="tx1"/>
                </a:solidFill>
                <a:latin typeface="+mn-lt"/>
                <a:ea typeface="+mn-ea"/>
                <a:cs typeface="+mn-cs"/>
              </a:rPr>
              <a:t>AMOUNT_RUB_CLO_PRC:</a:t>
            </a:r>
            <a:endParaRPr lang="en-IN" sz="1350" kern="1200" dirty="0">
              <a:solidFill>
                <a:schemeClr val="tx1"/>
              </a:solidFill>
              <a:latin typeface="+mn-lt"/>
              <a:ea typeface="+mn-ea"/>
              <a:cs typeface="+mn-cs"/>
            </a:endParaRPr>
          </a:p>
          <a:p>
            <a:pPr marL="557213" lvl="1" indent="-214313" defTabSz="685800">
              <a:spcAft>
                <a:spcPts val="600"/>
              </a:spcAft>
              <a:buFont typeface="+mj-lt"/>
              <a:buAutoNum type="arabicPeriod"/>
            </a:pPr>
            <a:r>
              <a:rPr lang="en-IN" sz="1350" kern="1200" dirty="0">
                <a:solidFill>
                  <a:schemeClr val="tx1"/>
                </a:solidFill>
                <a:latin typeface="+mn-lt"/>
                <a:ea typeface="+mn-ea"/>
                <a:cs typeface="+mn-cs"/>
              </a:rPr>
              <a:t>Denotes the amount of money in </a:t>
            </a:r>
            <a:r>
              <a:rPr lang="en-IN" sz="1350" kern="1200" dirty="0" err="1">
                <a:solidFill>
                  <a:schemeClr val="tx1"/>
                </a:solidFill>
                <a:latin typeface="+mn-lt"/>
                <a:ea typeface="+mn-ea"/>
                <a:cs typeface="+mn-cs"/>
              </a:rPr>
              <a:t>rubles</a:t>
            </a:r>
            <a:r>
              <a:rPr lang="en-IN" sz="1350" kern="1200" dirty="0">
                <a:solidFill>
                  <a:schemeClr val="tx1"/>
                </a:solidFill>
                <a:latin typeface="+mn-lt"/>
                <a:ea typeface="+mn-ea"/>
                <a:cs typeface="+mn-cs"/>
              </a:rPr>
              <a:t> closed in a specific period.</a:t>
            </a:r>
          </a:p>
          <a:p>
            <a:pPr marL="557213" lvl="1" indent="-214313" defTabSz="685800">
              <a:spcAft>
                <a:spcPts val="600"/>
              </a:spcAft>
              <a:buFont typeface="+mj-lt"/>
              <a:buAutoNum type="arabicPeriod"/>
            </a:pPr>
            <a:r>
              <a:rPr lang="en-IN" sz="1350" kern="1200" dirty="0">
                <a:solidFill>
                  <a:schemeClr val="tx1"/>
                </a:solidFill>
                <a:latin typeface="+mn-lt"/>
                <a:ea typeface="+mn-ea"/>
                <a:cs typeface="+mn-cs"/>
              </a:rPr>
              <a:t>Helps in understanding the financial </a:t>
            </a:r>
            <a:r>
              <a:rPr lang="en-IN" sz="1350" kern="1200" dirty="0" err="1">
                <a:solidFill>
                  <a:schemeClr val="tx1"/>
                </a:solidFill>
                <a:latin typeface="+mn-lt"/>
                <a:ea typeface="+mn-ea"/>
                <a:cs typeface="+mn-cs"/>
              </a:rPr>
              <a:t>behavior</a:t>
            </a:r>
            <a:r>
              <a:rPr lang="en-IN" sz="1350" kern="1200" dirty="0">
                <a:solidFill>
                  <a:schemeClr val="tx1"/>
                </a:solidFill>
                <a:latin typeface="+mn-lt"/>
                <a:ea typeface="+mn-ea"/>
                <a:cs typeface="+mn-cs"/>
              </a:rPr>
              <a:t> of customers.</a:t>
            </a:r>
            <a:endParaRPr lang="en-IN" dirty="0"/>
          </a:p>
        </p:txBody>
      </p:sp>
      <p:sp>
        <p:nvSpPr>
          <p:cNvPr id="9" name="TextBox 8">
            <a:extLst>
              <a:ext uri="{FF2B5EF4-FFF2-40B4-BE49-F238E27FC236}">
                <a16:creationId xmlns:a16="http://schemas.microsoft.com/office/drawing/2014/main" id="{22AF981A-EEE9-5C09-3244-06F198B48D79}"/>
              </a:ext>
            </a:extLst>
          </p:cNvPr>
          <p:cNvSpPr txBox="1"/>
          <p:nvPr/>
        </p:nvSpPr>
        <p:spPr>
          <a:xfrm>
            <a:off x="2616892" y="3730503"/>
            <a:ext cx="8681194" cy="2577629"/>
          </a:xfrm>
          <a:prstGeom prst="rect">
            <a:avLst/>
          </a:prstGeom>
          <a:noFill/>
        </p:spPr>
        <p:txBody>
          <a:bodyPr wrap="square">
            <a:spAutoFit/>
          </a:bodyPr>
          <a:lstStyle/>
          <a:p>
            <a:pPr defTabSz="685800">
              <a:spcAft>
                <a:spcPts val="600"/>
              </a:spcAft>
            </a:pPr>
            <a:r>
              <a:rPr lang="en-IN" sz="1350" b="1" kern="1200">
                <a:solidFill>
                  <a:schemeClr val="tx1"/>
                </a:solidFill>
                <a:latin typeface="+mn-lt"/>
                <a:ea typeface="+mn-ea"/>
                <a:cs typeface="+mn-cs"/>
              </a:rPr>
              <a:t>3 . PRC_ACCEPTS_A_EMAIL_LINK:</a:t>
            </a:r>
            <a:endParaRPr lang="en-IN" sz="1350" kern="1200">
              <a:solidFill>
                <a:schemeClr val="tx1"/>
              </a:solidFill>
              <a:latin typeface="+mn-lt"/>
              <a:ea typeface="+mn-ea"/>
              <a:cs typeface="+mn-cs"/>
            </a:endParaRP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Percentage of customers who accept communication via email links.</a:t>
            </a: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Indicates customer preference for digital communication, impacting retention strategies.</a:t>
            </a:r>
          </a:p>
          <a:p>
            <a:pPr defTabSz="685800">
              <a:spcAft>
                <a:spcPts val="600"/>
              </a:spcAft>
            </a:pPr>
            <a:r>
              <a:rPr lang="en-IN" sz="1350" b="1" kern="1200">
                <a:solidFill>
                  <a:schemeClr val="tx1"/>
                </a:solidFill>
                <a:latin typeface="+mn-lt"/>
                <a:ea typeface="+mn-ea"/>
                <a:cs typeface="+mn-cs"/>
              </a:rPr>
              <a:t>4. APP_REGISTR_RGN_CODE:</a:t>
            </a:r>
            <a:endParaRPr lang="en-IN" sz="1350" kern="1200">
              <a:solidFill>
                <a:schemeClr val="tx1"/>
              </a:solidFill>
              <a:latin typeface="+mn-lt"/>
              <a:ea typeface="+mn-ea"/>
              <a:cs typeface="+mn-cs"/>
            </a:endParaRP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Application registration region code.</a:t>
            </a: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Useful for regional analysis of churn patterns.</a:t>
            </a:r>
          </a:p>
          <a:p>
            <a:pPr defTabSz="685800">
              <a:spcAft>
                <a:spcPts val="600"/>
              </a:spcAft>
            </a:pPr>
            <a:r>
              <a:rPr lang="en-IN" sz="1350" b="1" kern="1200">
                <a:solidFill>
                  <a:schemeClr val="tx1"/>
                </a:solidFill>
                <a:latin typeface="+mn-lt"/>
                <a:ea typeface="+mn-ea"/>
                <a:cs typeface="+mn-cs"/>
              </a:rPr>
              <a:t>5. TURNOVER_DYNAMIC_IL_1M:</a:t>
            </a:r>
            <a:endParaRPr lang="en-IN" sz="1350" kern="1200">
              <a:solidFill>
                <a:schemeClr val="tx1"/>
              </a:solidFill>
              <a:latin typeface="+mn-lt"/>
              <a:ea typeface="+mn-ea"/>
              <a:cs typeface="+mn-cs"/>
            </a:endParaRP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Turnover dynamics over one month.</a:t>
            </a:r>
          </a:p>
          <a:p>
            <a:pPr defTabSz="685800">
              <a:spcAft>
                <a:spcPts val="600"/>
              </a:spcAft>
              <a:buFont typeface="Arial" panose="020B0604020202020204" pitchFamily="34" charset="0"/>
              <a:buChar char="•"/>
            </a:pPr>
            <a:r>
              <a:rPr lang="en-IN" sz="1350" kern="1200">
                <a:solidFill>
                  <a:schemeClr val="tx1"/>
                </a:solidFill>
                <a:latin typeface="+mn-lt"/>
                <a:ea typeface="+mn-ea"/>
                <a:cs typeface="+mn-cs"/>
              </a:rPr>
              <a:t>Reflects the recent activity and engagement level of the customer.</a:t>
            </a:r>
            <a:endParaRPr lang="en-IN"/>
          </a:p>
        </p:txBody>
      </p:sp>
    </p:spTree>
    <p:extLst>
      <p:ext uri="{BB962C8B-B14F-4D97-AF65-F5344CB8AC3E}">
        <p14:creationId xmlns:p14="http://schemas.microsoft.com/office/powerpoint/2010/main" val="3310011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7E8610-2DF7-4AF0-B876-0F3B7882A6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1C8C023-62A6-4DA0-8DF4-3F4EA940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0669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p:cNvSpPr>
            <a:spLocks noGrp="1"/>
          </p:cNvSpPr>
          <p:nvPr>
            <p:ph type="title"/>
          </p:nvPr>
        </p:nvSpPr>
        <p:spPr>
          <a:xfrm>
            <a:off x="1843391" y="624110"/>
            <a:ext cx="9383408" cy="1280890"/>
          </a:xfrm>
        </p:spPr>
        <p:txBody>
          <a:bodyPr>
            <a:normAutofit/>
          </a:bodyPr>
          <a:lstStyle/>
          <a:p>
            <a:r>
              <a:rPr lang="en-US">
                <a:solidFill>
                  <a:schemeClr val="bg1"/>
                </a:solidFill>
              </a:rPr>
              <a:t>Conclusion and Future Work</a:t>
            </a:r>
          </a:p>
        </p:txBody>
      </p:sp>
      <p:sp>
        <p:nvSpPr>
          <p:cNvPr id="13" name="Freeform 11">
            <a:extLst>
              <a:ext uri="{FF2B5EF4-FFF2-40B4-BE49-F238E27FC236}">
                <a16:creationId xmlns:a16="http://schemas.microsoft.com/office/drawing/2014/main" id="{26B9FE07-322E-43FB-8707-C9826BD90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a:lstStyle/>
          <a:p>
            <a:endParaRPr lang="en-IN"/>
          </a:p>
        </p:txBody>
      </p:sp>
      <p:graphicFrame>
        <p:nvGraphicFramePr>
          <p:cNvPr id="5" name="Content Placeholder 2">
            <a:extLst>
              <a:ext uri="{FF2B5EF4-FFF2-40B4-BE49-F238E27FC236}">
                <a16:creationId xmlns:a16="http://schemas.microsoft.com/office/drawing/2014/main" id="{6919F560-35DD-C094-1320-5A60B0C47054}"/>
              </a:ext>
            </a:extLst>
          </p:cNvPr>
          <p:cNvGraphicFramePr>
            <a:graphicFrameLocks noGrp="1"/>
          </p:cNvGraphicFramePr>
          <p:nvPr>
            <p:ph idx="1"/>
            <p:extLst>
              <p:ext uri="{D42A27DB-BD31-4B8C-83A1-F6EECF244321}">
                <p14:modId xmlns:p14="http://schemas.microsoft.com/office/powerpoint/2010/main" val="2649186456"/>
              </p:ext>
            </p:extLst>
          </p:nvPr>
        </p:nvGraphicFramePr>
        <p:xfrm>
          <a:off x="961012" y="2930805"/>
          <a:ext cx="10265786" cy="2961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2726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2697-BF76-4D63-C258-A657DA6BF7DA}"/>
              </a:ext>
            </a:extLst>
          </p:cNvPr>
          <p:cNvSpPr>
            <a:spLocks noGrp="1"/>
          </p:cNvSpPr>
          <p:nvPr>
            <p:ph type="title"/>
          </p:nvPr>
        </p:nvSpPr>
        <p:spPr>
          <a:xfrm>
            <a:off x="1542473" y="365125"/>
            <a:ext cx="7361382" cy="964911"/>
          </a:xfrm>
        </p:spPr>
        <p:txBody>
          <a:bodyPr>
            <a:normAutofit/>
          </a:bodyPr>
          <a:lstStyle/>
          <a:p>
            <a:pPr algn="just"/>
            <a:r>
              <a:rPr lang="en-US" u="sng" dirty="0"/>
              <a:t>GROUP 6- TEAM MEMBERS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31273939"/>
              </p:ext>
            </p:extLst>
          </p:nvPr>
        </p:nvGraphicFramePr>
        <p:xfrm>
          <a:off x="1192700" y="1697355"/>
          <a:ext cx="8915400" cy="4795520"/>
        </p:xfrm>
        <a:graphic>
          <a:graphicData uri="http://schemas.openxmlformats.org/drawingml/2006/table">
            <a:tbl>
              <a:tblPr firstRow="1" bandRow="1">
                <a:tableStyleId>{91EBBBCC-DAD2-459C-BE2E-F6DE35CF9A28}</a:tableStyleId>
              </a:tblPr>
              <a:tblGrid>
                <a:gridCol w="4457700">
                  <a:extLst>
                    <a:ext uri="{9D8B030D-6E8A-4147-A177-3AD203B41FA5}">
                      <a16:colId xmlns:a16="http://schemas.microsoft.com/office/drawing/2014/main" val="2009991224"/>
                    </a:ext>
                  </a:extLst>
                </a:gridCol>
                <a:gridCol w="4457700">
                  <a:extLst>
                    <a:ext uri="{9D8B030D-6E8A-4147-A177-3AD203B41FA5}">
                      <a16:colId xmlns:a16="http://schemas.microsoft.com/office/drawing/2014/main" val="370208329"/>
                    </a:ext>
                  </a:extLst>
                </a:gridCol>
              </a:tblGrid>
              <a:tr h="370840">
                <a:tc>
                  <a:txBody>
                    <a:bodyPr/>
                    <a:lstStyle/>
                    <a:p>
                      <a:r>
                        <a:rPr lang="en-US" dirty="0"/>
                        <a:t>STUDENT NAME</a:t>
                      </a:r>
                    </a:p>
                  </a:txBody>
                  <a:tcPr marL="77525" marR="77525"/>
                </a:tc>
                <a:tc>
                  <a:txBody>
                    <a:bodyPr/>
                    <a:lstStyle/>
                    <a:p>
                      <a:r>
                        <a:rPr lang="en-US" dirty="0"/>
                        <a:t>STUDENT ID</a:t>
                      </a:r>
                    </a:p>
                  </a:txBody>
                  <a:tcPr marL="77525" marR="77525"/>
                </a:tc>
                <a:extLst>
                  <a:ext uri="{0D108BD9-81ED-4DB2-BD59-A6C34878D82A}">
                    <a16:rowId xmlns:a16="http://schemas.microsoft.com/office/drawing/2014/main" val="4117449687"/>
                  </a:ext>
                </a:extLst>
              </a:tr>
              <a:tr h="370840">
                <a:tc>
                  <a:txBody>
                    <a:bodyPr/>
                    <a:lstStyle/>
                    <a:p>
                      <a:r>
                        <a:rPr lang="en-US" dirty="0" err="1"/>
                        <a:t>Amruth</a:t>
                      </a:r>
                      <a:r>
                        <a:rPr lang="en-US" dirty="0"/>
                        <a:t> Raj </a:t>
                      </a:r>
                      <a:r>
                        <a:rPr lang="en-US" dirty="0" err="1"/>
                        <a:t>Manchikanti</a:t>
                      </a:r>
                      <a:endParaRPr lang="en-US" dirty="0"/>
                    </a:p>
                  </a:txBody>
                  <a:tcPr marL="77525" marR="77525"/>
                </a:tc>
                <a:tc>
                  <a:txBody>
                    <a:bodyPr/>
                    <a:lstStyle/>
                    <a:p>
                      <a:r>
                        <a:rPr lang="en-US" dirty="0"/>
                        <a:t>500236389</a:t>
                      </a:r>
                    </a:p>
                  </a:txBody>
                  <a:tcPr marL="77525" marR="77525"/>
                </a:tc>
                <a:extLst>
                  <a:ext uri="{0D108BD9-81ED-4DB2-BD59-A6C34878D82A}">
                    <a16:rowId xmlns:a16="http://schemas.microsoft.com/office/drawing/2014/main" val="1693283031"/>
                  </a:ext>
                </a:extLst>
              </a:tr>
              <a:tr h="370840">
                <a:tc>
                  <a:txBody>
                    <a:bodyPr/>
                    <a:lstStyle/>
                    <a:p>
                      <a:r>
                        <a:rPr lang="en-US" dirty="0"/>
                        <a:t>Riya Shah</a:t>
                      </a:r>
                    </a:p>
                  </a:txBody>
                  <a:tcPr marL="77525" marR="77525"/>
                </a:tc>
                <a:tc>
                  <a:txBody>
                    <a:bodyPr/>
                    <a:lstStyle/>
                    <a:p>
                      <a:r>
                        <a:rPr lang="en-US" dirty="0"/>
                        <a:t>500236809</a:t>
                      </a:r>
                    </a:p>
                  </a:txBody>
                  <a:tcPr marL="77525" marR="77525"/>
                </a:tc>
                <a:extLst>
                  <a:ext uri="{0D108BD9-81ED-4DB2-BD59-A6C34878D82A}">
                    <a16:rowId xmlns:a16="http://schemas.microsoft.com/office/drawing/2014/main" val="1495770520"/>
                  </a:ext>
                </a:extLst>
              </a:tr>
              <a:tr h="370840">
                <a:tc>
                  <a:txBody>
                    <a:bodyPr/>
                    <a:lstStyle/>
                    <a:p>
                      <a:r>
                        <a:rPr lang="en-US" dirty="0" err="1"/>
                        <a:t>Nitish</a:t>
                      </a:r>
                      <a:r>
                        <a:rPr lang="en-US" dirty="0"/>
                        <a:t> </a:t>
                      </a:r>
                      <a:r>
                        <a:rPr lang="en-US" dirty="0" err="1"/>
                        <a:t>Janagam</a:t>
                      </a:r>
                      <a:endParaRPr lang="en-US" dirty="0"/>
                    </a:p>
                  </a:txBody>
                  <a:tcPr marL="77525" marR="77525"/>
                </a:tc>
                <a:tc>
                  <a:txBody>
                    <a:bodyPr/>
                    <a:lstStyle/>
                    <a:p>
                      <a:r>
                        <a:rPr lang="en-US" dirty="0"/>
                        <a:t>500236390</a:t>
                      </a:r>
                    </a:p>
                  </a:txBody>
                  <a:tcPr marL="77525" marR="77525"/>
                </a:tc>
                <a:extLst>
                  <a:ext uri="{0D108BD9-81ED-4DB2-BD59-A6C34878D82A}">
                    <a16:rowId xmlns:a16="http://schemas.microsoft.com/office/drawing/2014/main" val="3795047971"/>
                  </a:ext>
                </a:extLst>
              </a:tr>
              <a:tr h="370840">
                <a:tc>
                  <a:txBody>
                    <a:bodyPr/>
                    <a:lstStyle/>
                    <a:p>
                      <a:r>
                        <a:rPr lang="en-US" dirty="0"/>
                        <a:t>Neha </a:t>
                      </a:r>
                      <a:r>
                        <a:rPr lang="en-US" dirty="0" err="1"/>
                        <a:t>Tamang</a:t>
                      </a:r>
                      <a:endParaRPr lang="en-US" dirty="0"/>
                    </a:p>
                  </a:txBody>
                  <a:tcPr marL="77525" marR="77525"/>
                </a:tc>
                <a:tc>
                  <a:txBody>
                    <a:bodyPr/>
                    <a:lstStyle/>
                    <a:p>
                      <a:r>
                        <a:rPr lang="en-US" dirty="0"/>
                        <a:t>500239325</a:t>
                      </a:r>
                    </a:p>
                  </a:txBody>
                  <a:tcPr marL="77525" marR="77525"/>
                </a:tc>
                <a:extLst>
                  <a:ext uri="{0D108BD9-81ED-4DB2-BD59-A6C34878D82A}">
                    <a16:rowId xmlns:a16="http://schemas.microsoft.com/office/drawing/2014/main" val="311232665"/>
                  </a:ext>
                </a:extLst>
              </a:tr>
              <a:tr h="370840">
                <a:tc>
                  <a:txBody>
                    <a:bodyPr/>
                    <a:lstStyle/>
                    <a:p>
                      <a:r>
                        <a:rPr lang="en-US" dirty="0"/>
                        <a:t>Stephen David </a:t>
                      </a:r>
                      <a:r>
                        <a:rPr lang="en-US" dirty="0" err="1"/>
                        <a:t>Chitilapalli</a:t>
                      </a:r>
                      <a:endParaRPr lang="en-US" dirty="0"/>
                    </a:p>
                    <a:p>
                      <a:r>
                        <a:rPr lang="en-US" dirty="0"/>
                        <a:t>Mathew</a:t>
                      </a:r>
                    </a:p>
                    <a:p>
                      <a:endParaRPr lang="en-US" dirty="0"/>
                    </a:p>
                  </a:txBody>
                  <a:tcPr marL="77525" marR="77525"/>
                </a:tc>
                <a:tc>
                  <a:txBody>
                    <a:bodyPr/>
                    <a:lstStyle/>
                    <a:p>
                      <a:r>
                        <a:rPr lang="en-US" dirty="0"/>
                        <a:t>500231708</a:t>
                      </a:r>
                    </a:p>
                  </a:txBody>
                  <a:tcPr marL="77525" marR="77525"/>
                </a:tc>
                <a:extLst>
                  <a:ext uri="{0D108BD9-81ED-4DB2-BD59-A6C34878D82A}">
                    <a16:rowId xmlns:a16="http://schemas.microsoft.com/office/drawing/2014/main" val="3304881202"/>
                  </a:ext>
                </a:extLst>
              </a:tr>
              <a:tr h="370840">
                <a:tc>
                  <a:txBody>
                    <a:bodyPr/>
                    <a:lstStyle/>
                    <a:p>
                      <a:r>
                        <a:rPr lang="en-US" dirty="0"/>
                        <a:t>Saurav Risal</a:t>
                      </a:r>
                    </a:p>
                  </a:txBody>
                  <a:tcPr marL="77525" marR="77525"/>
                </a:tc>
                <a:tc>
                  <a:txBody>
                    <a:bodyPr/>
                    <a:lstStyle/>
                    <a:p>
                      <a:r>
                        <a:rPr lang="en-US" dirty="0"/>
                        <a:t>500237418</a:t>
                      </a:r>
                    </a:p>
                  </a:txBody>
                  <a:tcPr marL="77525" marR="77525"/>
                </a:tc>
                <a:extLst>
                  <a:ext uri="{0D108BD9-81ED-4DB2-BD59-A6C34878D82A}">
                    <a16:rowId xmlns:a16="http://schemas.microsoft.com/office/drawing/2014/main" val="739082593"/>
                  </a:ext>
                </a:extLst>
              </a:tr>
              <a:tr h="370840">
                <a:tc>
                  <a:txBody>
                    <a:bodyPr/>
                    <a:lstStyle/>
                    <a:p>
                      <a:r>
                        <a:rPr lang="en-US" dirty="0" err="1"/>
                        <a:t>Jeffin</a:t>
                      </a:r>
                      <a:r>
                        <a:rPr lang="en-US" dirty="0"/>
                        <a:t> John Abraham</a:t>
                      </a:r>
                    </a:p>
                  </a:txBody>
                  <a:tcPr marL="77525" marR="77525"/>
                </a:tc>
                <a:tc>
                  <a:txBody>
                    <a:bodyPr/>
                    <a:lstStyle/>
                    <a:p>
                      <a:r>
                        <a:rPr lang="en-US" dirty="0"/>
                        <a:t>500238905</a:t>
                      </a:r>
                    </a:p>
                  </a:txBody>
                  <a:tcPr marL="77525" marR="77525"/>
                </a:tc>
                <a:extLst>
                  <a:ext uri="{0D108BD9-81ED-4DB2-BD59-A6C34878D82A}">
                    <a16:rowId xmlns:a16="http://schemas.microsoft.com/office/drawing/2014/main" val="1058697276"/>
                  </a:ext>
                </a:extLst>
              </a:tr>
              <a:tr h="370840">
                <a:tc>
                  <a:txBody>
                    <a:bodyPr/>
                    <a:lstStyle/>
                    <a:p>
                      <a:r>
                        <a:rPr lang="en-US" dirty="0" err="1"/>
                        <a:t>Sumith</a:t>
                      </a:r>
                      <a:r>
                        <a:rPr lang="en-US" dirty="0"/>
                        <a:t> Padma </a:t>
                      </a:r>
                      <a:r>
                        <a:rPr lang="en-US" dirty="0" err="1"/>
                        <a:t>Padmasree</a:t>
                      </a:r>
                      <a:endParaRPr lang="en-US" dirty="0"/>
                    </a:p>
                    <a:p>
                      <a:r>
                        <a:rPr lang="en-US" dirty="0" err="1"/>
                        <a:t>Vijayapadman</a:t>
                      </a:r>
                      <a:endParaRPr lang="en-US" dirty="0"/>
                    </a:p>
                    <a:p>
                      <a:endParaRPr lang="en-US" dirty="0"/>
                    </a:p>
                  </a:txBody>
                  <a:tcPr marL="77525" marR="77525"/>
                </a:tc>
                <a:tc>
                  <a:txBody>
                    <a:bodyPr/>
                    <a:lstStyle/>
                    <a:p>
                      <a:r>
                        <a:rPr lang="en-US" dirty="0"/>
                        <a:t>500237168</a:t>
                      </a:r>
                    </a:p>
                  </a:txBody>
                  <a:tcPr marL="77525" marR="77525"/>
                </a:tc>
                <a:extLst>
                  <a:ext uri="{0D108BD9-81ED-4DB2-BD59-A6C34878D82A}">
                    <a16:rowId xmlns:a16="http://schemas.microsoft.com/office/drawing/2014/main" val="2026533092"/>
                  </a:ext>
                </a:extLst>
              </a:tr>
              <a:tr h="370840">
                <a:tc>
                  <a:txBody>
                    <a:bodyPr/>
                    <a:lstStyle/>
                    <a:p>
                      <a:r>
                        <a:rPr lang="en-US" dirty="0" err="1"/>
                        <a:t>Anirudhra</a:t>
                      </a:r>
                      <a:r>
                        <a:rPr lang="en-US" dirty="0"/>
                        <a:t> </a:t>
                      </a:r>
                      <a:r>
                        <a:rPr lang="en-US" dirty="0" err="1"/>
                        <a:t>Budhatoki</a:t>
                      </a:r>
                      <a:endParaRPr lang="en-US" dirty="0"/>
                    </a:p>
                  </a:txBody>
                  <a:tcPr marL="77525" marR="77525"/>
                </a:tc>
                <a:tc>
                  <a:txBody>
                    <a:bodyPr/>
                    <a:lstStyle/>
                    <a:p>
                      <a:r>
                        <a:rPr lang="en-US" dirty="0"/>
                        <a:t>500236947</a:t>
                      </a:r>
                    </a:p>
                  </a:txBody>
                  <a:tcPr marL="77525" marR="77525"/>
                </a:tc>
                <a:extLst>
                  <a:ext uri="{0D108BD9-81ED-4DB2-BD59-A6C34878D82A}">
                    <a16:rowId xmlns:a16="http://schemas.microsoft.com/office/drawing/2014/main" val="2061968619"/>
                  </a:ext>
                </a:extLst>
              </a:tr>
            </a:tbl>
          </a:graphicData>
        </a:graphic>
      </p:graphicFrame>
      <p:pic>
        <p:nvPicPr>
          <p:cNvPr id="3" name="Picture 2" descr="team members wearing suit are taking a group photo in an office . AI  Generated 28711781 PNG">
            <a:extLst>
              <a:ext uri="{FF2B5EF4-FFF2-40B4-BE49-F238E27FC236}">
                <a16:creationId xmlns:a16="http://schemas.microsoft.com/office/drawing/2014/main" id="{4A6A65E0-CBAC-7FC3-003D-AD7E76182A98}"/>
              </a:ext>
            </a:extLst>
          </p:cNvPr>
          <p:cNvPicPr>
            <a:picLocks noChangeAspect="1"/>
          </p:cNvPicPr>
          <p:nvPr/>
        </p:nvPicPr>
        <p:blipFill>
          <a:blip r:embed="rId2"/>
          <a:stretch>
            <a:fillRect/>
          </a:stretch>
        </p:blipFill>
        <p:spPr>
          <a:xfrm>
            <a:off x="8628345" y="-76722"/>
            <a:ext cx="2743200" cy="1822395"/>
          </a:xfrm>
          <a:prstGeom prst="rect">
            <a:avLst/>
          </a:prstGeom>
        </p:spPr>
      </p:pic>
    </p:spTree>
    <p:extLst>
      <p:ext uri="{BB962C8B-B14F-4D97-AF65-F5344CB8AC3E}">
        <p14:creationId xmlns:p14="http://schemas.microsoft.com/office/powerpoint/2010/main" val="1350567877"/>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2260" y="624110"/>
            <a:ext cx="8911687" cy="1280890"/>
          </a:xfrm>
        </p:spPr>
        <p:txBody>
          <a:bodyPr/>
          <a:lstStyle/>
          <a:p>
            <a:pPr algn="ctr"/>
            <a:r>
              <a:rPr lang="en-US" b="1" dirty="0"/>
              <a:t>INTRODUCTION</a:t>
            </a:r>
          </a:p>
        </p:txBody>
      </p:sp>
      <p:sp>
        <p:nvSpPr>
          <p:cNvPr id="3" name="Content Placeholder 2"/>
          <p:cNvSpPr>
            <a:spLocks noGrp="1"/>
          </p:cNvSpPr>
          <p:nvPr>
            <p:ph idx="1"/>
          </p:nvPr>
        </p:nvSpPr>
        <p:spPr>
          <a:xfrm>
            <a:off x="963030" y="2003898"/>
            <a:ext cx="9850917" cy="4345069"/>
          </a:xfrm>
        </p:spPr>
        <p:txBody>
          <a:bodyPr>
            <a:normAutofit/>
          </a:bodyPr>
          <a:lstStyle/>
          <a:p>
            <a:r>
              <a:rPr lang="en-US" sz="2400" dirty="0"/>
              <a:t>Customers usually change the bank for better services.</a:t>
            </a:r>
          </a:p>
          <a:p>
            <a:r>
              <a:rPr lang="en-US" sz="2400" dirty="0"/>
              <a:t>Some customers churn to the previous banks.</a:t>
            </a:r>
          </a:p>
          <a:p>
            <a:r>
              <a:rPr lang="en-US" sz="2400" dirty="0"/>
              <a:t>Our Objectives:</a:t>
            </a:r>
          </a:p>
          <a:p>
            <a:pPr lvl="1">
              <a:buFont typeface="Wingdings" panose="05000000000000000000" pitchFamily="2" charset="2"/>
              <a:buChar char="§"/>
            </a:pPr>
            <a:r>
              <a:rPr lang="en-US" sz="2000" dirty="0"/>
              <a:t>Analyze and Pre-process the data</a:t>
            </a:r>
          </a:p>
          <a:p>
            <a:pPr lvl="1">
              <a:buFont typeface="Wingdings" panose="05000000000000000000" pitchFamily="2" charset="2"/>
              <a:buChar char="§"/>
            </a:pPr>
            <a:r>
              <a:rPr lang="en-US" sz="2000" dirty="0"/>
              <a:t>Implement and evaluate different machine learning models </a:t>
            </a:r>
          </a:p>
          <a:p>
            <a:pPr lvl="1">
              <a:buFont typeface="Wingdings" panose="05000000000000000000" pitchFamily="2" charset="2"/>
              <a:buChar char="§"/>
            </a:pPr>
            <a:r>
              <a:rPr lang="en-US" sz="2000" dirty="0"/>
              <a:t>Identification of customers who will churn or not.</a:t>
            </a:r>
          </a:p>
          <a:p>
            <a:pPr marL="457200" lvl="1" indent="0">
              <a:buNone/>
            </a:pPr>
            <a:endParaRPr lang="en-US" sz="2000" dirty="0"/>
          </a:p>
          <a:p>
            <a:pPr marL="0" indent="0">
              <a:buNone/>
            </a:pPr>
            <a:endParaRPr lang="en-US" sz="2400" dirty="0"/>
          </a:p>
        </p:txBody>
      </p:sp>
    </p:spTree>
    <p:extLst>
      <p:ext uri="{BB962C8B-B14F-4D97-AF65-F5344CB8AC3E}">
        <p14:creationId xmlns:p14="http://schemas.microsoft.com/office/powerpoint/2010/main" val="162901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87669" y="624110"/>
            <a:ext cx="4137059" cy="1280890"/>
          </a:xfrm>
        </p:spPr>
        <p:txBody>
          <a:bodyPr>
            <a:normAutofit/>
          </a:bodyPr>
          <a:lstStyle/>
          <a:p>
            <a:r>
              <a:rPr lang="en-US" sz="3200" b="1"/>
              <a:t>EDA &amp; DATA PREPROCESSING </a:t>
            </a:r>
          </a:p>
        </p:txBody>
      </p:sp>
      <p:sp>
        <p:nvSpPr>
          <p:cNvPr id="6" name="Content Placeholder 5"/>
          <p:cNvSpPr>
            <a:spLocks noGrp="1"/>
          </p:cNvSpPr>
          <p:nvPr>
            <p:ph idx="1"/>
          </p:nvPr>
        </p:nvSpPr>
        <p:spPr>
          <a:xfrm>
            <a:off x="1683956" y="2133600"/>
            <a:ext cx="4140772" cy="3777622"/>
          </a:xfrm>
        </p:spPr>
        <p:txBody>
          <a:bodyPr>
            <a:normAutofit/>
          </a:bodyPr>
          <a:lstStyle/>
          <a:p>
            <a:pPr>
              <a:lnSpc>
                <a:spcPct val="90000"/>
              </a:lnSpc>
            </a:pPr>
            <a:r>
              <a:rPr lang="en-US" sz="1200">
                <a:solidFill>
                  <a:schemeClr val="tx1"/>
                </a:solidFill>
              </a:rPr>
              <a:t>Original datasets were imported.</a:t>
            </a:r>
          </a:p>
          <a:p>
            <a:pPr>
              <a:lnSpc>
                <a:spcPct val="90000"/>
              </a:lnSpc>
            </a:pPr>
            <a:r>
              <a:rPr lang="en-US" sz="1200">
                <a:solidFill>
                  <a:schemeClr val="tx1"/>
                </a:solidFill>
              </a:rPr>
              <a:t>Original Dataset has shape of 355190 rows and 116 Columns</a:t>
            </a:r>
          </a:p>
          <a:p>
            <a:pPr>
              <a:lnSpc>
                <a:spcPct val="90000"/>
              </a:lnSpc>
            </a:pPr>
            <a:r>
              <a:rPr lang="en-US" sz="1200">
                <a:solidFill>
                  <a:schemeClr val="tx1"/>
                </a:solidFill>
              </a:rPr>
              <a:t>Dropped values with more than 95% null.</a:t>
            </a:r>
          </a:p>
          <a:p>
            <a:pPr>
              <a:lnSpc>
                <a:spcPct val="90000"/>
              </a:lnSpc>
            </a:pPr>
            <a:r>
              <a:rPr lang="en-US" sz="1200">
                <a:solidFill>
                  <a:schemeClr val="tx1"/>
                </a:solidFill>
              </a:rPr>
              <a:t>The data was splitted into Train and Test sets,later the null values weredropped from them and checked for outliers in both Train and Test sets.</a:t>
            </a:r>
          </a:p>
          <a:p>
            <a:pPr>
              <a:lnSpc>
                <a:spcPct val="90000"/>
              </a:lnSpc>
            </a:pPr>
            <a:r>
              <a:rPr lang="en-US" sz="1200">
                <a:solidFill>
                  <a:schemeClr val="tx1"/>
                </a:solidFill>
              </a:rPr>
              <a:t>Most Frequent Category of Categorical imputation was used to replace the frequently occurred category with Null.</a:t>
            </a:r>
          </a:p>
          <a:p>
            <a:pPr>
              <a:lnSpc>
                <a:spcPct val="90000"/>
              </a:lnSpc>
            </a:pPr>
            <a:r>
              <a:rPr lang="en-US" sz="1200">
                <a:solidFill>
                  <a:schemeClr val="tx1"/>
                </a:solidFill>
              </a:rPr>
              <a:t>The Due to imbalanced data we used SMOTE technique to address the issue particularly in classification.</a:t>
            </a:r>
          </a:p>
          <a:p>
            <a:pPr>
              <a:lnSpc>
                <a:spcPct val="90000"/>
              </a:lnSpc>
            </a:pPr>
            <a:r>
              <a:rPr lang="en-US" sz="1200">
                <a:solidFill>
                  <a:schemeClr val="tx1"/>
                </a:solidFill>
              </a:rPr>
              <a:t>The data was split into train and test with 4:1 ratio before the further processing is done. </a:t>
            </a:r>
          </a:p>
          <a:p>
            <a:pPr>
              <a:lnSpc>
                <a:spcPct val="90000"/>
              </a:lnSpc>
            </a:pPr>
            <a:endParaRPr lang="en-US" sz="1200">
              <a:solidFill>
                <a:schemeClr val="tx1"/>
              </a:solidFill>
            </a:endParaRPr>
          </a:p>
          <a:p>
            <a:pPr>
              <a:lnSpc>
                <a:spcPct val="90000"/>
              </a:lnSpc>
            </a:pPr>
            <a:endParaRPr lang="en-US" sz="1200">
              <a:solidFill>
                <a:schemeClr val="tx1"/>
              </a:solidFill>
            </a:endParaRPr>
          </a:p>
        </p:txBody>
      </p:sp>
      <p:pic>
        <p:nvPicPr>
          <p:cNvPr id="11" name="Picture 10"/>
          <p:cNvPicPr>
            <a:picLocks noChangeAspect="1"/>
          </p:cNvPicPr>
          <p:nvPr/>
        </p:nvPicPr>
        <p:blipFill>
          <a:blip r:embed="rId2"/>
          <a:stretch>
            <a:fillRect/>
          </a:stretch>
        </p:blipFill>
        <p:spPr>
          <a:xfrm>
            <a:off x="6803922" y="1023226"/>
            <a:ext cx="4050889" cy="3807836"/>
          </a:xfrm>
          <a:prstGeom prst="rect">
            <a:avLst/>
          </a:prstGeom>
        </p:spPr>
      </p:pic>
      <p:pic>
        <p:nvPicPr>
          <p:cNvPr id="7" name="Picture 6"/>
          <p:cNvPicPr>
            <a:picLocks noChangeAspect="1"/>
          </p:cNvPicPr>
          <p:nvPr/>
        </p:nvPicPr>
        <p:blipFill>
          <a:blip r:embed="rId3"/>
          <a:stretch>
            <a:fillRect/>
          </a:stretch>
        </p:blipFill>
        <p:spPr>
          <a:xfrm>
            <a:off x="7113574" y="5031170"/>
            <a:ext cx="3431586" cy="1081695"/>
          </a:xfrm>
          <a:prstGeom prst="rect">
            <a:avLst/>
          </a:prstGeom>
        </p:spPr>
      </p:pic>
    </p:spTree>
    <p:extLst>
      <p:ext uri="{BB962C8B-B14F-4D97-AF65-F5344CB8AC3E}">
        <p14:creationId xmlns:p14="http://schemas.microsoft.com/office/powerpoint/2010/main" val="2389305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F4C104D-5F30-4811-9376-566B26E4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pPr>
              <a:lnSpc>
                <a:spcPct val="90000"/>
              </a:lnSpc>
            </a:pPr>
            <a:r>
              <a:rPr lang="en-US" sz="2800"/>
              <a:t>EDA &amp; DATA PREPROCESSING </a:t>
            </a:r>
            <a:r>
              <a:rPr lang="en-US" sz="2800" err="1"/>
              <a:t>Cont</a:t>
            </a:r>
            <a:r>
              <a:rPr lang="en-US" sz="2800"/>
              <a:t>… </a:t>
            </a:r>
          </a:p>
        </p:txBody>
      </p:sp>
      <p:sp>
        <p:nvSpPr>
          <p:cNvPr id="13" name="Rectangle 12">
            <a:extLst>
              <a:ext uri="{FF2B5EF4-FFF2-40B4-BE49-F238E27FC236}">
                <a16:creationId xmlns:a16="http://schemas.microsoft.com/office/drawing/2014/main" id="{0815E34B-5D02-4E01-A936-E8E1C0AB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Content Placeholder 5"/>
          <p:cNvSpPr>
            <a:spLocks noGrp="1"/>
          </p:cNvSpPr>
          <p:nvPr>
            <p:ph idx="1"/>
          </p:nvPr>
        </p:nvSpPr>
        <p:spPr>
          <a:xfrm>
            <a:off x="649225" y="2133600"/>
            <a:ext cx="3650278" cy="3759253"/>
          </a:xfrm>
        </p:spPr>
        <p:txBody>
          <a:bodyPr>
            <a:normAutofit/>
          </a:bodyPr>
          <a:lstStyle/>
          <a:p>
            <a:pPr>
              <a:lnSpc>
                <a:spcPct val="90000"/>
              </a:lnSpc>
            </a:pPr>
            <a:r>
              <a:rPr lang="en-US" sz="1100"/>
              <a:t>The Russian Text was translated into English in Google Sheets using the Google’s GOOGLETRANSLATE formula.</a:t>
            </a:r>
          </a:p>
          <a:p>
            <a:pPr>
              <a:lnSpc>
                <a:spcPct val="90000"/>
              </a:lnSpc>
            </a:pPr>
            <a:r>
              <a:rPr lang="en-US" sz="1100"/>
              <a:t>To check the impact of null values, we have printed out the number of Targets with 0 and 1 cases for each feature when the values are null and when the values are not null. </a:t>
            </a:r>
          </a:p>
          <a:p>
            <a:pPr>
              <a:lnSpc>
                <a:spcPct val="90000"/>
              </a:lnSpc>
            </a:pPr>
            <a:r>
              <a:rPr lang="en-US" sz="1100"/>
              <a:t>We have then dropped the values that have more than 95% of the data as null values </a:t>
            </a:r>
          </a:p>
          <a:p>
            <a:pPr>
              <a:lnSpc>
                <a:spcPct val="90000"/>
              </a:lnSpc>
            </a:pPr>
            <a:r>
              <a:rPr lang="en-US" sz="1100"/>
              <a:t>As the dataset given was very imbalanced with more 0s than 1s in the target variables. We down-sampled the majority class to 2:1 ratio for the training data.</a:t>
            </a:r>
          </a:p>
          <a:p>
            <a:pPr>
              <a:lnSpc>
                <a:spcPct val="90000"/>
              </a:lnSpc>
            </a:pPr>
            <a:r>
              <a:rPr lang="en-US" sz="1100"/>
              <a:t>To reduce the size of dataset, we have randomly picked 5000 samples for the training data and 1000 samples for the test data.</a:t>
            </a:r>
          </a:p>
          <a:p>
            <a:pPr>
              <a:lnSpc>
                <a:spcPct val="90000"/>
              </a:lnSpc>
            </a:pPr>
            <a:endParaRPr lang="en-US" sz="1100"/>
          </a:p>
        </p:txBody>
      </p:sp>
      <p:pic>
        <p:nvPicPr>
          <p:cNvPr id="3" name="Picture 2"/>
          <p:cNvPicPr>
            <a:picLocks noChangeAspect="1"/>
          </p:cNvPicPr>
          <p:nvPr/>
        </p:nvPicPr>
        <p:blipFill>
          <a:blip r:embed="rId2"/>
          <a:stretch>
            <a:fillRect/>
          </a:stretch>
        </p:blipFill>
        <p:spPr>
          <a:xfrm>
            <a:off x="5120256" y="640080"/>
            <a:ext cx="5952150" cy="5252773"/>
          </a:xfrm>
          <a:prstGeom prst="rect">
            <a:avLst/>
          </a:prstGeom>
        </p:spPr>
      </p:pic>
      <p:sp>
        <p:nvSpPr>
          <p:cNvPr id="15" name="Freeform 11">
            <a:extLst>
              <a:ext uri="{FF2B5EF4-FFF2-40B4-BE49-F238E27FC236}">
                <a16:creationId xmlns:a16="http://schemas.microsoft.com/office/drawing/2014/main" id="{7DE3414B-B032-4710-A468-D3285E38C5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30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F2E081B-CB5A-48B7-A440-B179A2EFB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a:t>Logistic Regression</a:t>
            </a:r>
          </a:p>
        </p:txBody>
      </p:sp>
      <p:sp>
        <p:nvSpPr>
          <p:cNvPr id="32" name="Rectangle 31">
            <a:extLst>
              <a:ext uri="{FF2B5EF4-FFF2-40B4-BE49-F238E27FC236}">
                <a16:creationId xmlns:a16="http://schemas.microsoft.com/office/drawing/2014/main" id="{012F442E-AE2B-4E8D-B609-E1E0A01DA0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649225" y="2133600"/>
            <a:ext cx="3650278" cy="3759253"/>
          </a:xfrm>
        </p:spPr>
        <p:txBody>
          <a:bodyPr>
            <a:normAutofit/>
          </a:bodyPr>
          <a:lstStyle/>
          <a:p>
            <a:pPr>
              <a:lnSpc>
                <a:spcPct val="90000"/>
              </a:lnSpc>
            </a:pPr>
            <a:r>
              <a:rPr lang="en-US" sz="1400"/>
              <a:t>Data preprocessing using OneHotEncoder</a:t>
            </a:r>
          </a:p>
          <a:p>
            <a:pPr>
              <a:lnSpc>
                <a:spcPct val="90000"/>
              </a:lnSpc>
            </a:pPr>
            <a:r>
              <a:rPr lang="en-US" sz="1400"/>
              <a:t>Performance metrics were evaluated.</a:t>
            </a:r>
          </a:p>
          <a:p>
            <a:pPr lvl="1">
              <a:lnSpc>
                <a:spcPct val="90000"/>
              </a:lnSpc>
              <a:buFont typeface="Wingdings" panose="05000000000000000000" pitchFamily="2" charset="2"/>
              <a:buChar char="q"/>
            </a:pPr>
            <a:r>
              <a:rPr lang="en-US" sz="1400"/>
              <a:t>Accuracy</a:t>
            </a:r>
          </a:p>
          <a:p>
            <a:pPr lvl="1">
              <a:lnSpc>
                <a:spcPct val="90000"/>
              </a:lnSpc>
              <a:buFont typeface="Wingdings" panose="05000000000000000000" pitchFamily="2" charset="2"/>
              <a:buChar char="q"/>
            </a:pPr>
            <a:r>
              <a:rPr lang="en-US" sz="1400"/>
              <a:t>Precision</a:t>
            </a:r>
          </a:p>
          <a:p>
            <a:pPr lvl="1">
              <a:lnSpc>
                <a:spcPct val="90000"/>
              </a:lnSpc>
              <a:buFont typeface="Wingdings" panose="05000000000000000000" pitchFamily="2" charset="2"/>
              <a:buChar char="q"/>
            </a:pPr>
            <a:r>
              <a:rPr lang="en-US" sz="1400"/>
              <a:t>Recall</a:t>
            </a:r>
          </a:p>
          <a:p>
            <a:pPr lvl="1">
              <a:lnSpc>
                <a:spcPct val="90000"/>
              </a:lnSpc>
              <a:buFont typeface="Wingdings" panose="05000000000000000000" pitchFamily="2" charset="2"/>
              <a:buChar char="q"/>
            </a:pPr>
            <a:r>
              <a:rPr lang="en-US" sz="1400"/>
              <a:t>F1 scores and F3 scores</a:t>
            </a:r>
          </a:p>
          <a:p>
            <a:pPr>
              <a:lnSpc>
                <a:spcPct val="90000"/>
              </a:lnSpc>
            </a:pPr>
            <a:r>
              <a:rPr lang="en-US" sz="1400"/>
              <a:t>Visualization was done.</a:t>
            </a:r>
          </a:p>
          <a:p>
            <a:pPr lvl="1">
              <a:lnSpc>
                <a:spcPct val="90000"/>
              </a:lnSpc>
              <a:buFont typeface="Wingdings" panose="05000000000000000000" pitchFamily="2" charset="2"/>
              <a:buChar char="q"/>
            </a:pPr>
            <a:r>
              <a:rPr lang="en-US" sz="1400"/>
              <a:t>ROC Curve</a:t>
            </a:r>
          </a:p>
          <a:p>
            <a:pPr lvl="1">
              <a:lnSpc>
                <a:spcPct val="90000"/>
              </a:lnSpc>
              <a:buFont typeface="Wingdings" panose="05000000000000000000" pitchFamily="2" charset="2"/>
              <a:buChar char="q"/>
            </a:pPr>
            <a:r>
              <a:rPr lang="en-US" sz="1400"/>
              <a:t>AUC Score</a:t>
            </a:r>
          </a:p>
          <a:p>
            <a:pPr lvl="1">
              <a:lnSpc>
                <a:spcPct val="90000"/>
              </a:lnSpc>
              <a:buFont typeface="Wingdings" panose="05000000000000000000" pitchFamily="2" charset="2"/>
              <a:buChar char="q"/>
            </a:pPr>
            <a:r>
              <a:rPr lang="en-US" sz="1400"/>
              <a:t>Confusion Matrix</a:t>
            </a:r>
          </a:p>
        </p:txBody>
      </p:sp>
      <p:pic>
        <p:nvPicPr>
          <p:cNvPr id="4" name="Picture 3"/>
          <p:cNvPicPr>
            <a:picLocks noChangeAspect="1"/>
          </p:cNvPicPr>
          <p:nvPr/>
        </p:nvPicPr>
        <p:blipFill>
          <a:blip r:embed="rId2"/>
          <a:stretch>
            <a:fillRect/>
          </a:stretch>
        </p:blipFill>
        <p:spPr>
          <a:xfrm>
            <a:off x="4654295" y="693970"/>
            <a:ext cx="3360173" cy="2438174"/>
          </a:xfrm>
          <a:prstGeom prst="rect">
            <a:avLst/>
          </a:prstGeom>
        </p:spPr>
      </p:pic>
      <p:pic>
        <p:nvPicPr>
          <p:cNvPr id="5" name="Picture 4"/>
          <p:cNvPicPr>
            <a:picLocks noChangeAspect="1"/>
          </p:cNvPicPr>
          <p:nvPr/>
        </p:nvPicPr>
        <p:blipFill>
          <a:blip r:embed="rId3"/>
          <a:stretch>
            <a:fillRect/>
          </a:stretch>
        </p:blipFill>
        <p:spPr>
          <a:xfrm>
            <a:off x="4654295" y="3569821"/>
            <a:ext cx="3360173" cy="2100107"/>
          </a:xfrm>
          <a:prstGeom prst="rect">
            <a:avLst/>
          </a:prstGeom>
        </p:spPr>
      </p:pic>
      <p:pic>
        <p:nvPicPr>
          <p:cNvPr id="7" name="Picture 6"/>
          <p:cNvPicPr>
            <a:picLocks noChangeAspect="1"/>
          </p:cNvPicPr>
          <p:nvPr/>
        </p:nvPicPr>
        <p:blipFill>
          <a:blip r:embed="rId4"/>
          <a:stretch>
            <a:fillRect/>
          </a:stretch>
        </p:blipFill>
        <p:spPr>
          <a:xfrm>
            <a:off x="8234166" y="640080"/>
            <a:ext cx="3282982" cy="5252773"/>
          </a:xfrm>
          <a:prstGeom prst="rect">
            <a:avLst/>
          </a:prstGeom>
        </p:spPr>
      </p:pic>
      <p:sp>
        <p:nvSpPr>
          <p:cNvPr id="34" name="Freeform 11">
            <a:extLst>
              <a:ext uri="{FF2B5EF4-FFF2-40B4-BE49-F238E27FC236}">
                <a16:creationId xmlns:a16="http://schemas.microsoft.com/office/drawing/2014/main" id="{85667E18-65F1-4B6C-B237-5784682F8A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0405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4FC8485-6972-431D-AE66-8905BAE1A7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4005071" cy="1259894"/>
          </a:xfrm>
        </p:spPr>
        <p:txBody>
          <a:bodyPr>
            <a:normAutofit/>
          </a:bodyPr>
          <a:lstStyle/>
          <a:p>
            <a:r>
              <a:rPr lang="en-US" dirty="0"/>
              <a:t>Sensitivity Analysis</a:t>
            </a:r>
          </a:p>
        </p:txBody>
      </p:sp>
      <p:sp>
        <p:nvSpPr>
          <p:cNvPr id="24" name="Rectangle 23">
            <a:extLst>
              <a:ext uri="{FF2B5EF4-FFF2-40B4-BE49-F238E27FC236}">
                <a16:creationId xmlns:a16="http://schemas.microsoft.com/office/drawing/2014/main" id="{2A9499FA-60CE-4EC3-8196-8D96A4B639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p:cNvSpPr>
            <a:spLocks noGrp="1"/>
          </p:cNvSpPr>
          <p:nvPr>
            <p:ph idx="1"/>
          </p:nvPr>
        </p:nvSpPr>
        <p:spPr>
          <a:xfrm>
            <a:off x="649225" y="2133600"/>
            <a:ext cx="4005070" cy="3759253"/>
          </a:xfrm>
        </p:spPr>
        <p:txBody>
          <a:bodyPr>
            <a:normAutofit/>
          </a:bodyPr>
          <a:lstStyle/>
          <a:p>
            <a:r>
              <a:rPr lang="en-US" sz="1600"/>
              <a:t>Performed using Logistic Regression</a:t>
            </a:r>
          </a:p>
          <a:p>
            <a:r>
              <a:rPr lang="en-US" sz="1600"/>
              <a:t>Identified features with low contribution</a:t>
            </a:r>
          </a:p>
          <a:p>
            <a:r>
              <a:rPr lang="en-US" sz="1600"/>
              <a:t>Removed features with sensitivity scores &lt; 0.00005</a:t>
            </a:r>
          </a:p>
          <a:p>
            <a:r>
              <a:rPr lang="en-US" sz="1600"/>
              <a:t>Results showed minimal impact on model performance</a:t>
            </a:r>
          </a:p>
        </p:txBody>
      </p:sp>
      <p:sp>
        <p:nvSpPr>
          <p:cNvPr id="26" name="Rectangle 25">
            <a:extLst>
              <a:ext uri="{FF2B5EF4-FFF2-40B4-BE49-F238E27FC236}">
                <a16:creationId xmlns:a16="http://schemas.microsoft.com/office/drawing/2014/main" id="{7C8E9F23-7D73-4DD0-82AA-43D3C7C2C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30" y="690465"/>
            <a:ext cx="3192749" cy="251439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2"/>
          <a:stretch>
            <a:fillRect/>
          </a:stretch>
        </p:blipFill>
        <p:spPr>
          <a:xfrm>
            <a:off x="5131996" y="1041782"/>
            <a:ext cx="2875916" cy="1804637"/>
          </a:xfrm>
          <a:prstGeom prst="rect">
            <a:avLst/>
          </a:prstGeom>
        </p:spPr>
      </p:pic>
      <p:sp>
        <p:nvSpPr>
          <p:cNvPr id="28" name="Rectangle 27">
            <a:extLst>
              <a:ext uri="{FF2B5EF4-FFF2-40B4-BE49-F238E27FC236}">
                <a16:creationId xmlns:a16="http://schemas.microsoft.com/office/drawing/2014/main" id="{8BF8C4FB-0D0C-4CD8-9604-2E5F78E841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30" y="3378459"/>
            <a:ext cx="3192749" cy="2514394"/>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131996" y="3610505"/>
            <a:ext cx="2875916" cy="2058472"/>
          </a:xfrm>
          <a:prstGeom prst="rect">
            <a:avLst/>
          </a:prstGeom>
        </p:spPr>
      </p:pic>
      <p:sp>
        <p:nvSpPr>
          <p:cNvPr id="30" name="Rectangle 29">
            <a:extLst>
              <a:ext uri="{FF2B5EF4-FFF2-40B4-BE49-F238E27FC236}">
                <a16:creationId xmlns:a16="http://schemas.microsoft.com/office/drawing/2014/main" id="{1A857664-7FB1-4B6B-8CB7-42F4D2ABE8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22754" y="690465"/>
            <a:ext cx="3192750" cy="5202388"/>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4"/>
          <a:stretch>
            <a:fillRect/>
          </a:stretch>
        </p:blipFill>
        <p:spPr>
          <a:xfrm>
            <a:off x="8478721" y="897379"/>
            <a:ext cx="2880816" cy="4781438"/>
          </a:xfrm>
          <a:prstGeom prst="rect">
            <a:avLst/>
          </a:prstGeom>
        </p:spPr>
      </p:pic>
      <p:sp>
        <p:nvSpPr>
          <p:cNvPr id="32" name="Freeform 11">
            <a:extLst>
              <a:ext uri="{FF2B5EF4-FFF2-40B4-BE49-F238E27FC236}">
                <a16:creationId xmlns:a16="http://schemas.microsoft.com/office/drawing/2014/main" id="{D986A6CE-B991-4015-8EBB-ED388AF9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656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AE203041-A737-4AAF-98F3-625E2FDC6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188200" y="624110"/>
            <a:ext cx="4316411" cy="1280890"/>
          </a:xfrm>
        </p:spPr>
        <p:txBody>
          <a:bodyPr>
            <a:normAutofit/>
          </a:bodyPr>
          <a:lstStyle/>
          <a:p>
            <a:r>
              <a:rPr lang="en-US" dirty="0"/>
              <a:t>SVM</a:t>
            </a:r>
          </a:p>
        </p:txBody>
      </p:sp>
      <p:sp>
        <p:nvSpPr>
          <p:cNvPr id="46" name="Rectangle 45">
            <a:extLst>
              <a:ext uri="{FF2B5EF4-FFF2-40B4-BE49-F238E27FC236}">
                <a16:creationId xmlns:a16="http://schemas.microsoft.com/office/drawing/2014/main" id="{FAED0D85-B2F2-4F8F-B0C5-969D7CCA3F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5999" cy="6858000"/>
          </a:xfrm>
          <a:prstGeom prst="rect">
            <a:avLst/>
          </a:prstGeom>
          <a:solidFill>
            <a:schemeClr val="bg2">
              <a:lumMod val="10000"/>
              <a:alpha val="9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Rectangle 47">
            <a:extLst>
              <a:ext uri="{FF2B5EF4-FFF2-40B4-BE49-F238E27FC236}">
                <a16:creationId xmlns:a16="http://schemas.microsoft.com/office/drawing/2014/main" id="{E0C73C82-B979-4498-9074-0A252E94B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848" y="962669"/>
            <a:ext cx="2926080" cy="4975867"/>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59C6D9E1-B320-4CC6-8730-735C9B6FA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00" y="962669"/>
            <a:ext cx="1717112" cy="154800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8BDCC675-35B0-4CE0-BBEE-18BBDA428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00" y="2676600"/>
            <a:ext cx="1717112" cy="154800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8987962-9AFC-4290-9D5B-F53B81C73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00" y="4390531"/>
            <a:ext cx="1717112" cy="1548005"/>
          </a:xfrm>
          <a:prstGeom prst="rect">
            <a:avLst/>
          </a:prstGeom>
          <a:solidFill>
            <a:srgbClr val="FFFFFE"/>
          </a:solidFill>
          <a:ln w="12700" cap="sq">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5F884D3-47C3-4DDE-B5E7-37AF030A3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985"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Freeform 53">
            <a:extLst>
              <a:ext uri="{FF2B5EF4-FFF2-40B4-BE49-F238E27FC236}">
                <a16:creationId xmlns:a16="http://schemas.microsoft.com/office/drawing/2014/main" id="{206547EB-DB31-40DE-9432-7DDEC4003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3985" y="680545"/>
            <a:ext cx="878363"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814440" y="1238995"/>
            <a:ext cx="2596896" cy="4420249"/>
          </a:xfrm>
          <a:prstGeom prst="rect">
            <a:avLst/>
          </a:prstGeom>
        </p:spPr>
      </p:pic>
      <p:pic>
        <p:nvPicPr>
          <p:cNvPr id="9" name="Picture 8">
            <a:extLst>
              <a:ext uri="{FF2B5EF4-FFF2-40B4-BE49-F238E27FC236}">
                <a16:creationId xmlns:a16="http://schemas.microsoft.com/office/drawing/2014/main" id="{C6C2E34F-DC74-7763-A60A-3A749E279BD1}"/>
              </a:ext>
            </a:extLst>
          </p:cNvPr>
          <p:cNvPicPr>
            <a:picLocks noChangeAspect="1"/>
          </p:cNvPicPr>
          <p:nvPr/>
        </p:nvPicPr>
        <p:blipFill>
          <a:blip r:embed="rId3"/>
          <a:stretch>
            <a:fillRect/>
          </a:stretch>
        </p:blipFill>
        <p:spPr>
          <a:xfrm>
            <a:off x="3940492" y="1128595"/>
            <a:ext cx="1329127" cy="1216152"/>
          </a:xfrm>
          <a:prstGeom prst="rect">
            <a:avLst/>
          </a:prstGeom>
        </p:spPr>
      </p:pic>
      <p:pic>
        <p:nvPicPr>
          <p:cNvPr id="4" name="Picture 3"/>
          <p:cNvPicPr>
            <a:picLocks noChangeAspect="1"/>
          </p:cNvPicPr>
          <p:nvPr/>
        </p:nvPicPr>
        <p:blipFill>
          <a:blip r:embed="rId4"/>
          <a:stretch>
            <a:fillRect/>
          </a:stretch>
        </p:blipFill>
        <p:spPr>
          <a:xfrm>
            <a:off x="3910112" y="2944867"/>
            <a:ext cx="1389888" cy="1011470"/>
          </a:xfrm>
          <a:prstGeom prst="rect">
            <a:avLst/>
          </a:prstGeom>
        </p:spPr>
      </p:pic>
      <p:pic>
        <p:nvPicPr>
          <p:cNvPr id="5" name="Picture 4"/>
          <p:cNvPicPr>
            <a:picLocks noChangeAspect="1"/>
          </p:cNvPicPr>
          <p:nvPr/>
        </p:nvPicPr>
        <p:blipFill>
          <a:blip r:embed="rId5"/>
          <a:stretch>
            <a:fillRect/>
          </a:stretch>
        </p:blipFill>
        <p:spPr>
          <a:xfrm>
            <a:off x="3910112" y="4754516"/>
            <a:ext cx="1389888" cy="820033"/>
          </a:xfrm>
          <a:prstGeom prst="rect">
            <a:avLst/>
          </a:prstGeom>
        </p:spPr>
      </p:pic>
      <p:sp>
        <p:nvSpPr>
          <p:cNvPr id="3" name="Content Placeholder 2"/>
          <p:cNvSpPr>
            <a:spLocks noGrp="1"/>
          </p:cNvSpPr>
          <p:nvPr>
            <p:ph idx="1"/>
          </p:nvPr>
        </p:nvSpPr>
        <p:spPr>
          <a:xfrm>
            <a:off x="6911265" y="1465007"/>
            <a:ext cx="4593346" cy="4288899"/>
          </a:xfrm>
        </p:spPr>
        <p:txBody>
          <a:bodyPr>
            <a:normAutofit lnSpcReduction="10000"/>
          </a:bodyPr>
          <a:lstStyle/>
          <a:p>
            <a:r>
              <a:rPr lang="en-US" sz="1600" dirty="0"/>
              <a:t>Implemented SVM on the refined dataset</a:t>
            </a:r>
          </a:p>
          <a:p>
            <a:r>
              <a:rPr lang="en-US" sz="1600" dirty="0"/>
              <a:t>Performance metrics were calculated:</a:t>
            </a:r>
          </a:p>
          <a:p>
            <a:pPr lvl="1">
              <a:buFont typeface="Wingdings" panose="05000000000000000000" pitchFamily="2" charset="2"/>
              <a:buChar char="q"/>
            </a:pPr>
            <a:r>
              <a:rPr lang="en-US" dirty="0"/>
              <a:t>ROC curve for train and test data</a:t>
            </a:r>
          </a:p>
          <a:p>
            <a:pPr lvl="1">
              <a:buFont typeface="Wingdings" panose="05000000000000000000" pitchFamily="2" charset="2"/>
              <a:buChar char="q"/>
            </a:pPr>
            <a:r>
              <a:rPr lang="en-US" dirty="0"/>
              <a:t>Confusion Matrix</a:t>
            </a:r>
          </a:p>
          <a:p>
            <a:r>
              <a:rPr lang="en-US" sz="1600" dirty="0"/>
              <a:t>Model balanced for both classes in test data</a:t>
            </a:r>
          </a:p>
          <a:p>
            <a:r>
              <a:rPr lang="en-US" sz="1600" dirty="0"/>
              <a:t>We then performed LIME to find out the most important features for the model. </a:t>
            </a:r>
          </a:p>
          <a:p>
            <a:pPr algn="l"/>
            <a:r>
              <a:rPr lang="en-US" sz="1600" b="1" i="0" dirty="0">
                <a:effectLst/>
                <a:highlight>
                  <a:srgbClr val="FFFFFF"/>
                </a:highlight>
                <a:latin typeface="system-ui"/>
              </a:rPr>
              <a:t>The three most important features are:</a:t>
            </a:r>
          </a:p>
          <a:p>
            <a:pPr algn="l">
              <a:buFont typeface="+mj-lt"/>
              <a:buAutoNum type="arabicPeriod"/>
            </a:pPr>
            <a:r>
              <a:rPr lang="en-US" sz="1600" b="0" i="0" dirty="0">
                <a:effectLst/>
                <a:highlight>
                  <a:srgbClr val="FFFFFF"/>
                </a:highlight>
                <a:latin typeface="system-ui"/>
              </a:rPr>
              <a:t>SUM_TRAN_CLO_TENDENCY1M: 3.13</a:t>
            </a:r>
          </a:p>
          <a:p>
            <a:pPr algn="l">
              <a:buFont typeface="+mj-lt"/>
              <a:buAutoNum type="arabicPeriod"/>
            </a:pPr>
            <a:r>
              <a:rPr lang="en-US" sz="1600" b="0" i="0" dirty="0">
                <a:effectLst/>
                <a:highlight>
                  <a:srgbClr val="FFFFFF"/>
                </a:highlight>
                <a:latin typeface="system-ui"/>
              </a:rPr>
              <a:t>SUM_TRAN_AUT_TENDENCY3M: 2.10</a:t>
            </a:r>
          </a:p>
          <a:p>
            <a:pPr algn="l">
              <a:buFont typeface="+mj-lt"/>
              <a:buAutoNum type="arabicPeriod"/>
            </a:pPr>
            <a:r>
              <a:rPr lang="en-US" sz="1600" b="0" i="0" dirty="0">
                <a:effectLst/>
                <a:highlight>
                  <a:srgbClr val="FFFFFF"/>
                </a:highlight>
                <a:latin typeface="system-ui"/>
              </a:rPr>
              <a:t>CNT_TRAN_CLO_TENDENCY3M: 2.66</a:t>
            </a:r>
          </a:p>
          <a:p>
            <a:endParaRPr lang="en-US" sz="1600" dirty="0"/>
          </a:p>
        </p:txBody>
      </p:sp>
    </p:spTree>
    <p:extLst>
      <p:ext uri="{BB962C8B-B14F-4D97-AF65-F5344CB8AC3E}">
        <p14:creationId xmlns:p14="http://schemas.microsoft.com/office/powerpoint/2010/main" val="272801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75113-DEDC-8797-927A-F97E7C30BF8B}"/>
              </a:ext>
            </a:extLst>
          </p:cNvPr>
          <p:cNvSpPr>
            <a:spLocks noGrp="1"/>
          </p:cNvSpPr>
          <p:nvPr>
            <p:ph type="title"/>
          </p:nvPr>
        </p:nvSpPr>
        <p:spPr>
          <a:xfrm>
            <a:off x="1687669" y="624110"/>
            <a:ext cx="4137059" cy="1280890"/>
          </a:xfrm>
        </p:spPr>
        <p:txBody>
          <a:bodyPr vert="horz" lIns="91440" tIns="45720" rIns="91440" bIns="45720" rtlCol="0" anchor="t">
            <a:normAutofit/>
          </a:bodyPr>
          <a:lstStyle/>
          <a:p>
            <a:r>
              <a:rPr lang="en-US" sz="3200"/>
              <a:t>Deployment</a:t>
            </a:r>
            <a:br>
              <a:rPr lang="en-US" sz="3200"/>
            </a:br>
            <a:endParaRPr lang="en-US" sz="3200"/>
          </a:p>
        </p:txBody>
      </p:sp>
      <p:sp>
        <p:nvSpPr>
          <p:cNvPr id="7" name="TextBox 6">
            <a:extLst>
              <a:ext uri="{FF2B5EF4-FFF2-40B4-BE49-F238E27FC236}">
                <a16:creationId xmlns:a16="http://schemas.microsoft.com/office/drawing/2014/main" id="{F27F8C16-DD91-6807-ACDB-4D90B2723CE5}"/>
              </a:ext>
            </a:extLst>
          </p:cNvPr>
          <p:cNvSpPr txBox="1"/>
          <p:nvPr/>
        </p:nvSpPr>
        <p:spPr>
          <a:xfrm>
            <a:off x="1683956" y="2133600"/>
            <a:ext cx="4140772" cy="3777622"/>
          </a:xfrm>
          <a:prstGeom prst="rect">
            <a:avLst/>
          </a:prstGeom>
        </p:spPr>
        <p:txBody>
          <a:bodyPr vert="horz" lIns="91440" tIns="45720" rIns="91440" bIns="45720" rtlCol="0">
            <a:normAutofit/>
          </a:bodyPr>
          <a:lstStyle/>
          <a:p>
            <a:pPr defTabSz="457200">
              <a:lnSpc>
                <a:spcPct val="90000"/>
              </a:lnSpc>
              <a:spcBef>
                <a:spcPts val="1000"/>
              </a:spcBef>
              <a:buClr>
                <a:schemeClr val="accent1"/>
              </a:buClr>
              <a:buFont typeface="Wingdings 3" charset="2"/>
              <a:buChar char=""/>
            </a:pPr>
            <a:r>
              <a:rPr lang="en-US" sz="1100" b="1"/>
              <a:t>Design Features</a:t>
            </a:r>
          </a:p>
          <a:p>
            <a:pPr defTabSz="457200">
              <a:lnSpc>
                <a:spcPct val="90000"/>
              </a:lnSpc>
              <a:spcBef>
                <a:spcPts val="1000"/>
              </a:spcBef>
              <a:buClr>
                <a:schemeClr val="accent1"/>
              </a:buClr>
              <a:buFont typeface="Wingdings 3" charset="2"/>
              <a:buChar char=""/>
            </a:pPr>
            <a:r>
              <a:rPr lang="en-US" sz="1100" b="1"/>
              <a:t>User-Centric Interface:</a:t>
            </a:r>
            <a:endParaRPr lang="en-US" sz="1100"/>
          </a:p>
          <a:p>
            <a:pPr marL="742950" lvl="1" indent="-285750" defTabSz="457200">
              <a:lnSpc>
                <a:spcPct val="90000"/>
              </a:lnSpc>
              <a:spcBef>
                <a:spcPts val="1000"/>
              </a:spcBef>
              <a:buClr>
                <a:schemeClr val="accent1"/>
              </a:buClr>
              <a:buFont typeface="Wingdings 3" charset="2"/>
              <a:buChar char=""/>
            </a:pPr>
            <a:r>
              <a:rPr lang="en-US" sz="1100"/>
              <a:t>The form features a clean and modern design to ensure ease of use and accessibility.</a:t>
            </a:r>
          </a:p>
          <a:p>
            <a:pPr marL="742950" lvl="1" indent="-285750" defTabSz="457200">
              <a:lnSpc>
                <a:spcPct val="90000"/>
              </a:lnSpc>
              <a:spcBef>
                <a:spcPts val="1000"/>
              </a:spcBef>
              <a:buClr>
                <a:schemeClr val="accent1"/>
              </a:buClr>
              <a:buFont typeface="Wingdings 3" charset="2"/>
              <a:buChar char=""/>
            </a:pPr>
            <a:r>
              <a:rPr lang="en-US" sz="1100"/>
              <a:t>Font choice and styling provide readability and a professional appearance.</a:t>
            </a:r>
          </a:p>
          <a:p>
            <a:pPr defTabSz="457200">
              <a:lnSpc>
                <a:spcPct val="90000"/>
              </a:lnSpc>
              <a:spcBef>
                <a:spcPts val="1000"/>
              </a:spcBef>
              <a:buClr>
                <a:schemeClr val="accent1"/>
              </a:buClr>
              <a:buFont typeface="Wingdings 3" charset="2"/>
              <a:buChar char=""/>
            </a:pPr>
            <a:r>
              <a:rPr lang="en-US" sz="1100" b="1"/>
              <a:t>Responsive Design:</a:t>
            </a:r>
            <a:endParaRPr lang="en-US" sz="1100"/>
          </a:p>
          <a:p>
            <a:pPr marL="742950" lvl="1" indent="-285750" defTabSz="457200">
              <a:lnSpc>
                <a:spcPct val="90000"/>
              </a:lnSpc>
              <a:spcBef>
                <a:spcPts val="1000"/>
              </a:spcBef>
              <a:buClr>
                <a:schemeClr val="accent1"/>
              </a:buClr>
              <a:buFont typeface="Wingdings 3" charset="2"/>
              <a:buChar char=""/>
            </a:pPr>
            <a:r>
              <a:rPr lang="en-US" sz="1100"/>
              <a:t>The layout adapts to different screen sizes, making it accessible on various devices including desktops, tablets, and smartphones.</a:t>
            </a:r>
          </a:p>
          <a:p>
            <a:pPr defTabSz="457200">
              <a:lnSpc>
                <a:spcPct val="90000"/>
              </a:lnSpc>
              <a:spcBef>
                <a:spcPts val="1000"/>
              </a:spcBef>
              <a:buClr>
                <a:schemeClr val="accent1"/>
              </a:buClr>
              <a:buFont typeface="Wingdings 3" charset="2"/>
              <a:buChar char=""/>
            </a:pPr>
            <a:r>
              <a:rPr lang="en-US" sz="1100" b="1"/>
              <a:t>Intuitive Layout:</a:t>
            </a:r>
            <a:endParaRPr lang="en-US" sz="1100"/>
          </a:p>
          <a:p>
            <a:pPr marL="742950" lvl="1" indent="-285750" defTabSz="457200">
              <a:lnSpc>
                <a:spcPct val="90000"/>
              </a:lnSpc>
              <a:spcBef>
                <a:spcPts val="1000"/>
              </a:spcBef>
              <a:buClr>
                <a:schemeClr val="accent1"/>
              </a:buClr>
              <a:buFont typeface="Wingdings 3" charset="2"/>
              <a:buChar char=""/>
            </a:pPr>
            <a:r>
              <a:rPr lang="en-US" sz="1100"/>
              <a:t>The form is organized in a straightforward manner, with clear labels and input fields to facilitate smooth user interaction.</a:t>
            </a:r>
          </a:p>
          <a:p>
            <a:pPr marL="742950" lvl="1" indent="-285750" defTabSz="457200">
              <a:lnSpc>
                <a:spcPct val="90000"/>
              </a:lnSpc>
              <a:spcBef>
                <a:spcPts val="1000"/>
              </a:spcBef>
              <a:buClr>
                <a:schemeClr val="accent1"/>
              </a:buClr>
              <a:buFont typeface="Wingdings 3" charset="2"/>
              <a:buChar char=""/>
            </a:pPr>
            <a:r>
              <a:rPr lang="en-US" sz="1100"/>
              <a:t>Alternating background colors for form groups enhance readability and visual separation of different sections.</a:t>
            </a:r>
          </a:p>
        </p:txBody>
      </p:sp>
      <p:pic>
        <p:nvPicPr>
          <p:cNvPr id="5" name="Picture 4">
            <a:extLst>
              <a:ext uri="{FF2B5EF4-FFF2-40B4-BE49-F238E27FC236}">
                <a16:creationId xmlns:a16="http://schemas.microsoft.com/office/drawing/2014/main" id="{DE4CD8EB-E669-3D9F-2662-BC9ED9610238}"/>
              </a:ext>
            </a:extLst>
          </p:cNvPr>
          <p:cNvPicPr>
            <a:picLocks noChangeAspect="1"/>
          </p:cNvPicPr>
          <p:nvPr/>
        </p:nvPicPr>
        <p:blipFill>
          <a:blip r:embed="rId2"/>
          <a:stretch>
            <a:fillRect/>
          </a:stretch>
        </p:blipFill>
        <p:spPr>
          <a:xfrm>
            <a:off x="6367274" y="4127661"/>
            <a:ext cx="4988984" cy="1783561"/>
          </a:xfrm>
          <a:prstGeom prst="rect">
            <a:avLst/>
          </a:prstGeom>
        </p:spPr>
      </p:pic>
      <p:pic>
        <p:nvPicPr>
          <p:cNvPr id="3" name="Picture 2">
            <a:extLst>
              <a:ext uri="{FF2B5EF4-FFF2-40B4-BE49-F238E27FC236}">
                <a16:creationId xmlns:a16="http://schemas.microsoft.com/office/drawing/2014/main" id="{782B82C8-1288-6558-815D-9FA6A48D5538}"/>
              </a:ext>
            </a:extLst>
          </p:cNvPr>
          <p:cNvPicPr>
            <a:picLocks noChangeAspect="1"/>
          </p:cNvPicPr>
          <p:nvPr/>
        </p:nvPicPr>
        <p:blipFill>
          <a:blip r:embed="rId3"/>
          <a:stretch>
            <a:fillRect/>
          </a:stretch>
        </p:blipFill>
        <p:spPr>
          <a:xfrm>
            <a:off x="5715946" y="359696"/>
            <a:ext cx="6378720" cy="3297904"/>
          </a:xfrm>
          <a:prstGeom prst="rect">
            <a:avLst/>
          </a:prstGeom>
        </p:spPr>
      </p:pic>
    </p:spTree>
    <p:extLst>
      <p:ext uri="{BB962C8B-B14F-4D97-AF65-F5344CB8AC3E}">
        <p14:creationId xmlns:p14="http://schemas.microsoft.com/office/powerpoint/2010/main" val="217063447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285</TotalTime>
  <Words>802</Words>
  <Application>Microsoft Macintosh PowerPoint</Application>
  <PresentationFormat>Widescreen</PresentationFormat>
  <Paragraphs>105</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Century Gothic</vt:lpstr>
      <vt:lpstr>system-ui</vt:lpstr>
      <vt:lpstr>Wingdings</vt:lpstr>
      <vt:lpstr>Wingdings 3</vt:lpstr>
      <vt:lpstr>Wisp</vt:lpstr>
      <vt:lpstr>BUILDING A MODEL TO PREDICT Churners</vt:lpstr>
      <vt:lpstr>GROUP 6- TEAM MEMBERS</vt:lpstr>
      <vt:lpstr>INTRODUCTION</vt:lpstr>
      <vt:lpstr>EDA &amp; DATA PREPROCESSING </vt:lpstr>
      <vt:lpstr>EDA &amp; DATA PREPROCESSING Cont… </vt:lpstr>
      <vt:lpstr>Logistic Regression</vt:lpstr>
      <vt:lpstr>Sensitivity Analysis</vt:lpstr>
      <vt:lpstr>SVM</vt:lpstr>
      <vt:lpstr>Deployment </vt:lpstr>
      <vt:lpstr>PowerPoint Presentation</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Stephen David Chitilapalli Mathew</cp:lastModifiedBy>
  <cp:revision>28</cp:revision>
  <dcterms:created xsi:type="dcterms:W3CDTF">2024-06-12T15:05:32Z</dcterms:created>
  <dcterms:modified xsi:type="dcterms:W3CDTF">2024-08-06T12:36:56Z</dcterms:modified>
</cp:coreProperties>
</file>