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Work Sans" panose="020B0604020202020204" charset="0"/>
      <p:regular r:id="rId13"/>
      <p:bold r:id="rId14"/>
      <p:italic r:id="rId15"/>
      <p:boldItalic r:id="rId16"/>
    </p:embeddedFont>
    <p:embeddedFont>
      <p:font typeface="Barlow" panose="020B0604020202020204" charset="0"/>
      <p:regular r:id="rId17"/>
      <p:bold r:id="rId18"/>
      <p:italic r:id="rId19"/>
      <p:boldItalic r:id="rId20"/>
    </p:embeddedFont>
    <p:embeddedFont>
      <p:font typeface="Roboto" panose="020B0604020202020204" charset="0"/>
      <p:regular r:id="rId21"/>
      <p:bold r:id="rId22"/>
      <p:italic r:id="rId23"/>
      <p:boldItalic r:id="rId24"/>
    </p:embeddedFont>
    <p:embeddedFont>
      <p:font typeface="Miriam Libre" panose="020B0604020202020204" charset="-79"/>
      <p:regular r:id="rId25"/>
      <p:bold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Barlow Light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34" Type="http://schemas.openxmlformats.org/officeDocument/2006/relationships/font" Target="fonts/font22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font" Target="fonts/font21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855976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01838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7a4bcebb43_0_19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7a4bcebb43_0_19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5260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3792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4723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1699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4885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2041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475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27809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6355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hird">
  <p:cSld name="BLANK_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1"/>
          <p:cNvSpPr/>
          <p:nvPr/>
        </p:nvSpPr>
        <p:spPr>
          <a:xfrm flipH="1">
            <a:off x="0" y="0"/>
            <a:ext cx="3048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2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2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51" name="Google Shape;51;p3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52" name="Google Shape;52;p3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3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56" name="Google Shape;56;p3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/>
          <p:nvPr/>
        </p:nvSpPr>
        <p:spPr>
          <a:xfrm>
            <a:off x="2454800" y="0"/>
            <a:ext cx="42345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4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 i="1"/>
            </a:lvl1pPr>
            <a:lvl2pPr marL="914400" lvl="1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￭"/>
              <a:defRPr i="1"/>
            </a:lvl2pPr>
            <a:lvl3pPr marL="1371600" lvl="2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⬝"/>
              <a:defRPr i="1"/>
            </a:lvl3pPr>
            <a:lvl4pPr marL="1828800" lvl="3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2286000" lvl="4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2743200" lvl="5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3200400" lvl="6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3657600" lvl="7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4114800" lvl="8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>
            <a:endParaRPr/>
          </a:p>
        </p:txBody>
      </p:sp>
      <p:sp>
        <p:nvSpPr>
          <p:cNvPr id="63" name="Google Shape;63;p4"/>
          <p:cNvSpPr txBox="1"/>
          <p:nvPr/>
        </p:nvSpPr>
        <p:spPr>
          <a:xfrm>
            <a:off x="3593400" y="19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A5B0FE"/>
                </a:solidFill>
                <a:latin typeface="Work Sans"/>
                <a:ea typeface="Work Sans"/>
                <a:cs typeface="Work Sans"/>
                <a:sym typeface="Work Sans"/>
              </a:rPr>
              <a:t>“</a:t>
            </a:r>
            <a:endParaRPr sz="7200" b="1">
              <a:solidFill>
                <a:srgbClr val="A5B0F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6876950" y="3340125"/>
            <a:ext cx="2267050" cy="1803375"/>
            <a:chOff x="9925050" y="4203700"/>
            <a:chExt cx="2267050" cy="1803375"/>
          </a:xfrm>
        </p:grpSpPr>
        <p:sp>
          <p:nvSpPr>
            <p:cNvPr id="66" name="Google Shape;66;p4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Google Shape;78;p4"/>
          <p:cNvGrpSpPr/>
          <p:nvPr/>
        </p:nvGrpSpPr>
        <p:grpSpPr>
          <a:xfrm>
            <a:off x="0" y="0"/>
            <a:ext cx="2266938" cy="1754200"/>
            <a:chOff x="9598025" y="882650"/>
            <a:chExt cx="2266938" cy="1754200"/>
          </a:xfrm>
        </p:grpSpPr>
        <p:sp>
          <p:nvSpPr>
            <p:cNvPr id="79" name="Google Shape;79;p4"/>
            <p:cNvSpPr/>
            <p:nvPr/>
          </p:nvSpPr>
          <p:spPr>
            <a:xfrm>
              <a:off x="10239375" y="1881188"/>
              <a:ext cx="1398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9598025" y="882650"/>
              <a:ext cx="995400" cy="154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10672763" y="1581150"/>
              <a:ext cx="1192200" cy="10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10914063" y="1881188"/>
              <a:ext cx="679500" cy="5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89" name="Google Shape;89;p5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0" name="Google Shape;90;p5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5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0" name="Google Shape;100;p5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6"/>
          <p:cNvSpPr txBox="1">
            <a:spLocks noGrp="1"/>
          </p:cNvSpPr>
          <p:nvPr>
            <p:ph type="body" idx="1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6" name="Google Shape;116;p6"/>
          <p:cNvSpPr txBox="1">
            <a:spLocks noGrp="1"/>
          </p:cNvSpPr>
          <p:nvPr>
            <p:ph type="body" idx="2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8" name="Google Shape;118;p6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19" name="Google Shape;119;p6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3" name="Google Shape;133;p6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7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7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body" idx="1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7" name="Google Shape;147;p7"/>
          <p:cNvSpPr txBox="1">
            <a:spLocks noGrp="1"/>
          </p:cNvSpPr>
          <p:nvPr>
            <p:ph type="body" idx="2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8" name="Google Shape;148;p7"/>
          <p:cNvSpPr txBox="1">
            <a:spLocks noGrp="1"/>
          </p:cNvSpPr>
          <p:nvPr>
            <p:ph type="body" idx="3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0" name="Google Shape;150;p7"/>
          <p:cNvGrpSpPr/>
          <p:nvPr/>
        </p:nvGrpSpPr>
        <p:grpSpPr>
          <a:xfrm>
            <a:off x="6405913" y="-12"/>
            <a:ext cx="2347900" cy="2270150"/>
            <a:chOff x="6545263" y="855663"/>
            <a:chExt cx="2347900" cy="2270150"/>
          </a:xfrm>
        </p:grpSpPr>
        <p:sp>
          <p:nvSpPr>
            <p:cNvPr id="151" name="Google Shape;151;p7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8234363" y="2009775"/>
              <a:ext cx="658800" cy="547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8320088" y="2133600"/>
              <a:ext cx="27000" cy="3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8389938" y="2620963"/>
              <a:ext cx="81000" cy="430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8518525" y="2620963"/>
              <a:ext cx="58800" cy="258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Google Shape;164;p7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65" name="Google Shape;165;p7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8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8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8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8" name="Google Shape;188;p8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89" name="Google Shape;189;p8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" name="Google Shape;207;p8"/>
          <p:cNvGrpSpPr/>
          <p:nvPr/>
        </p:nvGrpSpPr>
        <p:grpSpPr>
          <a:xfrm rot="10800000">
            <a:off x="6518888" y="-12"/>
            <a:ext cx="1551087" cy="2468625"/>
            <a:chOff x="715963" y="3538538"/>
            <a:chExt cx="1551087" cy="2468625"/>
          </a:xfrm>
        </p:grpSpPr>
        <p:sp>
          <p:nvSpPr>
            <p:cNvPr id="208" name="Google Shape;208;p8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9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9"/>
          <p:cNvSpPr txBox="1">
            <a:spLocks noGrp="1"/>
          </p:cNvSpPr>
          <p:nvPr>
            <p:ph type="body" idx="1"/>
          </p:nvPr>
        </p:nvSpPr>
        <p:spPr>
          <a:xfrm>
            <a:off x="6390750" y="439500"/>
            <a:ext cx="2122500" cy="426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</a:lstStyle>
          <a:p>
            <a:endParaRPr/>
          </a:p>
        </p:txBody>
      </p:sp>
      <p:sp>
        <p:nvSpPr>
          <p:cNvPr id="223" name="Google Shape;223;p9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alf" type="blank">
  <p:cSld name="BLANK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0"/>
          <p:cNvSpPr/>
          <p:nvPr/>
        </p:nvSpPr>
        <p:spPr>
          <a:xfrm>
            <a:off x="0" y="0"/>
            <a:ext cx="456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RISK ASSESSMENT AND DATA ENTRY TOOLKIT FOR MANUAL SCAVENGERS</a:t>
            </a:r>
            <a:endParaRPr sz="3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2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324" name="Google Shape;3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5425" y="1484275"/>
            <a:ext cx="4291512" cy="241397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22"/>
          <p:cNvSpPr txBox="1"/>
          <p:nvPr/>
        </p:nvSpPr>
        <p:spPr>
          <a:xfrm>
            <a:off x="210575" y="2037050"/>
            <a:ext cx="2486400" cy="1169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ANY QUESTIONS?</a:t>
            </a:r>
            <a:endParaRPr sz="3200" b="1">
              <a:solidFill>
                <a:schemeClr val="accent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"/>
          <p:cNvSpPr txBox="1">
            <a:spLocks noGrp="1"/>
          </p:cNvSpPr>
          <p:nvPr>
            <p:ph type="title"/>
          </p:nvPr>
        </p:nvSpPr>
        <p:spPr>
          <a:xfrm>
            <a:off x="276375" y="29562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Problem statement</a:t>
            </a:r>
            <a:endParaRPr sz="3200"/>
          </a:p>
        </p:txBody>
      </p:sp>
      <p:sp>
        <p:nvSpPr>
          <p:cNvPr id="246" name="Google Shape;246;p1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47" name="Google Shape;247;p14"/>
          <p:cNvSpPr txBox="1"/>
          <p:nvPr/>
        </p:nvSpPr>
        <p:spPr>
          <a:xfrm>
            <a:off x="522375" y="1516925"/>
            <a:ext cx="45609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Barlow"/>
              <a:buChar char="●"/>
            </a:pPr>
            <a:r>
              <a:rPr lang="en" sz="1800" b="1">
                <a:latin typeface="Barlow"/>
                <a:ea typeface="Barlow"/>
                <a:cs typeface="Barlow"/>
                <a:sym typeface="Barlow"/>
              </a:rPr>
              <a:t>Deaths of manual scavengers happening inside sewers and septic tanks due to asphyxia.</a:t>
            </a:r>
            <a:endParaRPr sz="1800" b="1">
              <a:latin typeface="Barlow"/>
              <a:ea typeface="Barlow"/>
              <a:cs typeface="Barlow"/>
              <a:sym typeface="Barlo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Barlow Light"/>
              <a:ea typeface="Barlow Light"/>
              <a:cs typeface="Barlow Light"/>
              <a:sym typeface="Barlow Ligh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Barlow"/>
              <a:buChar char="●"/>
            </a:pPr>
            <a:r>
              <a:rPr lang="en" sz="1800" b="1">
                <a:latin typeface="Barlow"/>
                <a:ea typeface="Barlow"/>
                <a:cs typeface="Barlow"/>
                <a:sym typeface="Barlow"/>
              </a:rPr>
              <a:t>Injustice happening even after deaths due to data manipulation /lack of enough data.</a:t>
            </a:r>
            <a:endParaRPr sz="1800" b="1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5"/>
          <p:cNvSpPr txBox="1">
            <a:spLocks noGrp="1"/>
          </p:cNvSpPr>
          <p:nvPr>
            <p:ph type="ctrTitle" idx="4294967295"/>
          </p:nvPr>
        </p:nvSpPr>
        <p:spPr>
          <a:xfrm>
            <a:off x="3552600" y="648000"/>
            <a:ext cx="49056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FFFF"/>
                </a:solidFill>
              </a:rPr>
              <a:t>TN stands second in sewer based deaths.</a:t>
            </a:r>
            <a:endParaRPr sz="2900">
              <a:solidFill>
                <a:srgbClr val="FFFFFF"/>
              </a:solidFill>
            </a:endParaRPr>
          </a:p>
        </p:txBody>
      </p:sp>
      <p:sp>
        <p:nvSpPr>
          <p:cNvPr id="253" name="Google Shape;253;p15"/>
          <p:cNvSpPr txBox="1">
            <a:spLocks noGrp="1"/>
          </p:cNvSpPr>
          <p:nvPr>
            <p:ph type="ctrTitle" idx="4294967295"/>
          </p:nvPr>
        </p:nvSpPr>
        <p:spPr>
          <a:xfrm>
            <a:off x="3552600" y="3276893"/>
            <a:ext cx="49056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And a lot more just go unreported...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254" name="Google Shape;254;p15"/>
          <p:cNvSpPr txBox="1">
            <a:spLocks noGrp="1"/>
          </p:cNvSpPr>
          <p:nvPr>
            <p:ph type="ctrTitle" idx="4294967295"/>
          </p:nvPr>
        </p:nvSpPr>
        <p:spPr>
          <a:xfrm>
            <a:off x="3552600" y="1962447"/>
            <a:ext cx="49056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FFFF"/>
                </a:solidFill>
              </a:rPr>
              <a:t>6 people die every month! </a:t>
            </a:r>
            <a:endParaRPr sz="2900">
              <a:solidFill>
                <a:srgbClr val="FFFFFF"/>
              </a:solidFill>
            </a:endParaRPr>
          </a:p>
        </p:txBody>
      </p:sp>
      <p:sp>
        <p:nvSpPr>
          <p:cNvPr id="255" name="Google Shape;255;p15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256" name="Google Shape;256;p15"/>
          <p:cNvGrpSpPr/>
          <p:nvPr/>
        </p:nvGrpSpPr>
        <p:grpSpPr>
          <a:xfrm flipH="1">
            <a:off x="125036" y="2932502"/>
            <a:ext cx="2792552" cy="2221397"/>
            <a:chOff x="9925050" y="4203700"/>
            <a:chExt cx="2267050" cy="1803375"/>
          </a:xfrm>
        </p:grpSpPr>
        <p:sp>
          <p:nvSpPr>
            <p:cNvPr id="257" name="Google Shape;257;p15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5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5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5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5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5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5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5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5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5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6"/>
          <p:cNvSpPr txBox="1">
            <a:spLocks noGrp="1"/>
          </p:cNvSpPr>
          <p:nvPr>
            <p:ph type="ctrTitle" idx="4294967295"/>
          </p:nvPr>
        </p:nvSpPr>
        <p:spPr>
          <a:xfrm>
            <a:off x="294775" y="861450"/>
            <a:ext cx="3297300" cy="295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USER JOURNEY</a:t>
            </a:r>
            <a:endParaRPr sz="6000"/>
          </a:p>
        </p:txBody>
      </p:sp>
      <p:sp>
        <p:nvSpPr>
          <p:cNvPr id="274" name="Google Shape;274;p1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275" name="Google Shape;2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4600" y="11075"/>
            <a:ext cx="50994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7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81" name="Google Shape;2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7825" y="82075"/>
            <a:ext cx="3072000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8"/>
          <p:cNvSpPr txBox="1">
            <a:spLocks noGrp="1"/>
          </p:cNvSpPr>
          <p:nvPr>
            <p:ph type="sldNum" idx="12"/>
          </p:nvPr>
        </p:nvSpPr>
        <p:spPr>
          <a:xfrm>
            <a:off x="5825403" y="1874918"/>
            <a:ext cx="222300" cy="7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87" name="Google Shape;287;p18"/>
          <p:cNvSpPr/>
          <p:nvPr/>
        </p:nvSpPr>
        <p:spPr>
          <a:xfrm>
            <a:off x="0" y="808229"/>
            <a:ext cx="1464600" cy="7008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8" name="Google Shape;288;p18"/>
          <p:cNvSpPr/>
          <p:nvPr/>
        </p:nvSpPr>
        <p:spPr>
          <a:xfrm>
            <a:off x="1215868" y="808005"/>
            <a:ext cx="1365130" cy="700844"/>
          </a:xfrm>
          <a:prstGeom prst="chevron">
            <a:avLst>
              <a:gd name="adj" fmla="val 50000"/>
            </a:avLst>
          </a:prstGeom>
          <a:solidFill>
            <a:srgbClr val="A5B0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" name="Google Shape;289;p18"/>
          <p:cNvSpPr/>
          <p:nvPr/>
        </p:nvSpPr>
        <p:spPr>
          <a:xfrm>
            <a:off x="2325978" y="808005"/>
            <a:ext cx="1365130" cy="700844"/>
          </a:xfrm>
          <a:prstGeom prst="chevron">
            <a:avLst>
              <a:gd name="adj" fmla="val 50000"/>
            </a:avLst>
          </a:prstGeom>
          <a:solidFill>
            <a:srgbClr val="A5B0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0" name="Google Shape;290;p18"/>
          <p:cNvSpPr/>
          <p:nvPr/>
        </p:nvSpPr>
        <p:spPr>
          <a:xfrm>
            <a:off x="4546480" y="808005"/>
            <a:ext cx="1365130" cy="700844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1" name="Google Shape;291;p18"/>
          <p:cNvSpPr txBox="1"/>
          <p:nvPr/>
        </p:nvSpPr>
        <p:spPr>
          <a:xfrm>
            <a:off x="130575" y="1948925"/>
            <a:ext cx="974400" cy="14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latin typeface="Barlow"/>
                <a:ea typeface="Barlow"/>
                <a:cs typeface="Barlow"/>
                <a:sym typeface="Barlow"/>
              </a:rPr>
              <a:t>Interviews</a:t>
            </a:r>
            <a:endParaRPr sz="1300" b="1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Users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NGO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Research students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292" name="Google Shape;292;p18"/>
          <p:cNvSpPr txBox="1"/>
          <p:nvPr/>
        </p:nvSpPr>
        <p:spPr>
          <a:xfrm>
            <a:off x="1271200" y="1956575"/>
            <a:ext cx="974400" cy="14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Barlow"/>
                <a:ea typeface="Barlow"/>
                <a:cs typeface="Barlow"/>
                <a:sym typeface="Barlow"/>
              </a:rPr>
              <a:t>Prototype</a:t>
            </a:r>
            <a:endParaRPr sz="1200" b="1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Basic app 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for  usability check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293" name="Google Shape;293;p18"/>
          <p:cNvSpPr/>
          <p:nvPr/>
        </p:nvSpPr>
        <p:spPr>
          <a:xfrm>
            <a:off x="3436205" y="808005"/>
            <a:ext cx="1365130" cy="700844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p18"/>
          <p:cNvSpPr txBox="1"/>
          <p:nvPr/>
        </p:nvSpPr>
        <p:spPr>
          <a:xfrm>
            <a:off x="2424050" y="1956575"/>
            <a:ext cx="8337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Barlow"/>
                <a:ea typeface="Barlow"/>
                <a:cs typeface="Barlow"/>
                <a:sym typeface="Barlow"/>
              </a:rPr>
              <a:t>Design</a:t>
            </a:r>
            <a:endParaRPr sz="1200" b="1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Sensor system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(and)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App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295" name="Google Shape;295;p18"/>
          <p:cNvSpPr txBox="1"/>
          <p:nvPr/>
        </p:nvSpPr>
        <p:spPr>
          <a:xfrm>
            <a:off x="3506075" y="1956575"/>
            <a:ext cx="974400" cy="24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Barlow"/>
                <a:ea typeface="Barlow"/>
                <a:cs typeface="Barlow"/>
                <a:sym typeface="Barlow"/>
              </a:rPr>
              <a:t>Sales</a:t>
            </a:r>
            <a:endParaRPr sz="1200" b="1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Individual customer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NGO’s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Govt sector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296" name="Google Shape;296;p18"/>
          <p:cNvSpPr txBox="1"/>
          <p:nvPr/>
        </p:nvSpPr>
        <p:spPr>
          <a:xfrm>
            <a:off x="4728800" y="1956575"/>
            <a:ext cx="9744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Barlow"/>
                <a:ea typeface="Barlow"/>
                <a:cs typeface="Barlow"/>
                <a:sym typeface="Barlow"/>
              </a:rPr>
              <a:t>Expansion</a:t>
            </a:r>
            <a:endParaRPr sz="1200" b="1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Semi Machinery options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9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SALES</a:t>
            </a:r>
            <a:endParaRPr dirty="0"/>
          </a:p>
        </p:txBody>
      </p:sp>
      <p:sp>
        <p:nvSpPr>
          <p:cNvPr id="302" name="Google Shape;302;p19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03" name="Google Shape;303;p19"/>
          <p:cNvSpPr/>
          <p:nvPr/>
        </p:nvSpPr>
        <p:spPr>
          <a:xfrm>
            <a:off x="592500" y="1753750"/>
            <a:ext cx="1960800" cy="2313300"/>
          </a:xfrm>
          <a:prstGeom prst="homePlate">
            <a:avLst>
              <a:gd name="adj" fmla="val 30129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GOVT CONTRACTS</a:t>
            </a:r>
            <a:endParaRPr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04" name="Google Shape;304;p19"/>
          <p:cNvSpPr/>
          <p:nvPr/>
        </p:nvSpPr>
        <p:spPr>
          <a:xfrm>
            <a:off x="1999365" y="1753750"/>
            <a:ext cx="1998600" cy="2313300"/>
          </a:xfrm>
          <a:prstGeom prst="chevron">
            <a:avLst>
              <a:gd name="adj" fmla="val 29853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NGO ALLIES</a:t>
            </a:r>
            <a:endParaRPr sz="1200"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05" name="Google Shape;305;p19"/>
          <p:cNvSpPr/>
          <p:nvPr/>
        </p:nvSpPr>
        <p:spPr>
          <a:xfrm>
            <a:off x="3443940" y="1753750"/>
            <a:ext cx="1998600" cy="2313300"/>
          </a:xfrm>
          <a:prstGeom prst="chevron">
            <a:avLst>
              <a:gd name="adj" fmla="val 29853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USERS</a:t>
            </a:r>
            <a:endParaRPr sz="1200"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0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200">
                <a:solidFill>
                  <a:srgbClr val="FFFFFF"/>
                </a:solidFill>
              </a:rPr>
              <a:t> </a:t>
            </a:r>
            <a:r>
              <a:rPr lang="en" sz="6100">
                <a:solidFill>
                  <a:srgbClr val="FFFFFF"/>
                </a:solidFill>
              </a:rPr>
              <a:t>FUTURE EXPANSION</a:t>
            </a:r>
            <a:r>
              <a:rPr lang="en" sz="9600">
                <a:solidFill>
                  <a:srgbClr val="FFFFFF"/>
                </a:solidFill>
              </a:rPr>
              <a:t> </a:t>
            </a:r>
            <a:endParaRPr sz="9600">
              <a:solidFill>
                <a:srgbClr val="FFFFFF"/>
              </a:solidFill>
            </a:endParaRPr>
          </a:p>
        </p:txBody>
      </p:sp>
      <p:sp>
        <p:nvSpPr>
          <p:cNvPr id="311" name="Google Shape;311;p20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Filling the gap between brooms and robots!</a:t>
            </a:r>
            <a:endParaRPr/>
          </a:p>
        </p:txBody>
      </p:sp>
      <p:sp>
        <p:nvSpPr>
          <p:cNvPr id="312" name="Google Shape;312;p20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1"/>
          <p:cNvSpPr txBox="1">
            <a:spLocks noGrp="1"/>
          </p:cNvSpPr>
          <p:nvPr>
            <p:ph type="body" idx="1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/>
              <a:t>“People oppress people. Science doesn’t!”</a:t>
            </a:r>
            <a:endParaRPr sz="2800"/>
          </a:p>
        </p:txBody>
      </p:sp>
      <p:sp>
        <p:nvSpPr>
          <p:cNvPr id="318" name="Google Shape;318;p21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</Words>
  <Application>Microsoft Office PowerPoint</Application>
  <PresentationFormat>On-screen Show (16:9)</PresentationFormat>
  <Paragraphs>55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Work Sans</vt:lpstr>
      <vt:lpstr>Arial</vt:lpstr>
      <vt:lpstr>Barlow</vt:lpstr>
      <vt:lpstr>Roboto</vt:lpstr>
      <vt:lpstr>Miriam Libre</vt:lpstr>
      <vt:lpstr>Calibri</vt:lpstr>
      <vt:lpstr>Barlow Light</vt:lpstr>
      <vt:lpstr>Roderigo template</vt:lpstr>
      <vt:lpstr>RISK ASSESSMENT AND DATA ENTRY TOOLKIT FOR MANUAL SCAVENGERS</vt:lpstr>
      <vt:lpstr>Problem statement</vt:lpstr>
      <vt:lpstr>TN stands second in sewer based deaths.</vt:lpstr>
      <vt:lpstr>USER JOURNEY</vt:lpstr>
      <vt:lpstr>PowerPoint Presentation</vt:lpstr>
      <vt:lpstr>PowerPoint Presentation</vt:lpstr>
      <vt:lpstr>SALES</vt:lpstr>
      <vt:lpstr> FUTURE EXPANSION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ASSESSMENT AND DATA ENTRY TOOLKIT FOR MANUAL SCAVENGERS</dc:title>
  <cp:lastModifiedBy>HARISUDHAN</cp:lastModifiedBy>
  <cp:revision>1</cp:revision>
  <dcterms:modified xsi:type="dcterms:W3CDTF">2021-07-18T09:24:53Z</dcterms:modified>
</cp:coreProperties>
</file>