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EELAVATHI\Documents\naanmudhalvan.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E7D0-4A48-9381-0BD3CB0435D2}"/>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E7D0-4A48-9381-0BD3CB0435D2}"/>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E7D0-4A48-9381-0BD3CB0435D2}"/>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E7D0-4A48-9381-0BD3CB0435D2}"/>
            </c:ext>
          </c:extLst>
        </c:ser>
        <c:dLbls>
          <c:showLegendKey val="0"/>
          <c:showVal val="0"/>
          <c:showCatName val="0"/>
          <c:showSerName val="0"/>
          <c:showPercent val="0"/>
          <c:showBubbleSize val="0"/>
        </c:dLbls>
        <c:gapWidth val="219"/>
        <c:overlap val="-27"/>
        <c:axId val="122823935"/>
        <c:axId val="122823455"/>
      </c:barChart>
      <c:catAx>
        <c:axId val="122823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455"/>
        <c:crosses val="autoZero"/>
        <c:auto val="1"/>
        <c:lblAlgn val="ctr"/>
        <c:lblOffset val="100"/>
        <c:noMultiLvlLbl val="0"/>
      </c:catAx>
      <c:valAx>
        <c:axId val="122823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01-10-2024</a:t>
            </a:fld>
            <a:endParaRPr lang="en-IN"/>
          </a:p>
        </p:txBody>
      </p:sp>
      <p:sp>
        <p:nvSpPr>
          <p:cNvPr id="1048708"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9"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3" name="Holder 3"/>
          <p:cNvSpPr>
            <a:spLocks noGrp="1"/>
          </p:cNvSpPr>
          <p:nvPr>
            <p:ph type="body" idx="1"/>
          </p:nvPr>
        </p:nvSpPr>
        <p:spPr/>
        <p:txBody>
          <a:bodyPr lIns="0" tIns="0" rIns="0" bIns="0"/>
          <a:lstStyle/>
          <a:p>
            <a:endParaRPr/>
          </a:p>
        </p:txBody>
      </p:sp>
      <p:sp>
        <p:nvSpPr>
          <p:cNvPr id="104869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104869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7"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8"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9"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0"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1048702"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3"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4"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1048705"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048602" name="TextBox 13"/>
          <p:cNvSpPr txBox="1"/>
          <p:nvPr/>
        </p:nvSpPr>
        <p:spPr>
          <a:xfrm>
            <a:off x="1114425" y="3225604"/>
            <a:ext cx="8610600" cy="2000548"/>
          </a:xfrm>
          <a:prstGeom prst="rect">
            <a:avLst/>
          </a:prstGeom>
          <a:noFill/>
        </p:spPr>
        <p:txBody>
          <a:bodyPr wrap="square" rtlCol="0">
            <a:spAutoFit/>
          </a:bodyPr>
          <a:lstStyle/>
          <a:p>
            <a:r>
              <a:rPr lang="en-US" sz="2400" i="1" dirty="0"/>
              <a:t>STUDENT NAME: </a:t>
            </a:r>
            <a:r>
              <a:rPr lang="en-IN" sz="2400" i="1" dirty="0"/>
              <a:t> ANIRUTH KOTHARI</a:t>
            </a:r>
            <a:endParaRPr lang="zh-CN" altLang="en-US" dirty="0"/>
          </a:p>
          <a:p>
            <a:r>
              <a:rPr lang="en-US" sz="2400" i="1" dirty="0"/>
              <a:t>REGISTER NO:       </a:t>
            </a:r>
            <a:r>
              <a:rPr lang="en-US" altLang="en-GB" sz="2400" i="1" dirty="0"/>
              <a:t>3122</a:t>
            </a:r>
            <a:r>
              <a:rPr lang="en-IN" altLang="en-GB" sz="2400" i="1"/>
              <a:t>06583</a:t>
            </a:r>
            <a:endParaRPr lang="en-US" sz="2400" i="1" dirty="0"/>
          </a:p>
          <a:p>
            <a:r>
              <a:rPr lang="en-US" sz="2400" i="1" dirty="0"/>
              <a:t>DEPARTMENT:      COMMERCE </a:t>
            </a:r>
          </a:p>
          <a:p>
            <a:r>
              <a:rPr lang="en-US" sz="2400" i="1" dirty="0"/>
              <a:t>COLLEGE:               AGURCHAND MANMULL JAIN COLLEGE.</a:t>
            </a:r>
          </a:p>
          <a:p>
            <a:r>
              <a:rPr lang="en-US" sz="2400" i="1" dirty="0"/>
              <a:t>           </a:t>
            </a:r>
            <a:endParaRPr lang="en-IN"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4" y="291147"/>
            <a:ext cx="8023226" cy="6409054"/>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r>
              <a:rPr lang="en-IN" sz="3200" i="1" spc="5" dirty="0">
                <a:cs typeface="Trebuchet MS"/>
              </a:rPr>
              <a:t>Data collection</a:t>
            </a:r>
          </a:p>
          <a:p>
            <a:pPr marL="469900" indent="-457200">
              <a:lnSpc>
                <a:spcPct val="100000"/>
              </a:lnSpc>
              <a:spcBef>
                <a:spcPts val="105"/>
              </a:spcBef>
              <a:buFont typeface="+mj-lt"/>
              <a:buAutoNum type="arabicPeriod"/>
            </a:pPr>
            <a:r>
              <a:rPr lang="en-IN" sz="2800" i="1" spc="5" dirty="0">
                <a:cs typeface="Trebuchet MS"/>
              </a:rPr>
              <a:t>Downloaded from Edunet dashboard</a:t>
            </a:r>
          </a:p>
          <a:p>
            <a:pPr marL="12700">
              <a:lnSpc>
                <a:spcPct val="100000"/>
              </a:lnSpc>
              <a:spcBef>
                <a:spcPts val="105"/>
              </a:spcBef>
            </a:pPr>
            <a:r>
              <a:rPr lang="en-IN" sz="2800" i="1" spc="5" dirty="0">
                <a:cs typeface="Trebuchet MS"/>
              </a:rPr>
              <a:t>Data cleaning</a:t>
            </a:r>
          </a:p>
          <a:p>
            <a:pPr marL="469900" indent="-457200">
              <a:lnSpc>
                <a:spcPct val="100000"/>
              </a:lnSpc>
              <a:spcBef>
                <a:spcPts val="105"/>
              </a:spcBef>
              <a:buFont typeface="+mj-lt"/>
              <a:buAutoNum type="arabicPeriod"/>
            </a:pPr>
            <a:r>
              <a:rPr lang="en-IN" sz="2800" i="1" spc="5" dirty="0">
                <a:cs typeface="Trebuchet MS"/>
              </a:rPr>
              <a:t>Identified the missing values</a:t>
            </a:r>
          </a:p>
          <a:p>
            <a:pPr marL="469900" indent="-457200">
              <a:lnSpc>
                <a:spcPct val="100000"/>
              </a:lnSpc>
              <a:spcBef>
                <a:spcPts val="105"/>
              </a:spcBef>
              <a:buFont typeface="+mj-lt"/>
              <a:buAutoNum type="arabicPeriod"/>
            </a:pPr>
            <a:r>
              <a:rPr lang="en-IN" sz="2800" i="1" spc="5" dirty="0">
                <a:cs typeface="Trebuchet MS"/>
              </a:rPr>
              <a:t>Filter out missing values</a:t>
            </a:r>
          </a:p>
          <a:p>
            <a:pPr marL="12700">
              <a:lnSpc>
                <a:spcPct val="100000"/>
              </a:lnSpc>
              <a:spcBef>
                <a:spcPts val="105"/>
              </a:spcBef>
            </a:pPr>
            <a:r>
              <a:rPr lang="en-IN" sz="2800" i="1" spc="5" dirty="0">
                <a:cs typeface="Trebuchet MS"/>
              </a:rPr>
              <a:t>Performance level</a:t>
            </a:r>
          </a:p>
          <a:p>
            <a:pPr marL="469900" indent="-457200">
              <a:lnSpc>
                <a:spcPct val="100000"/>
              </a:lnSpc>
              <a:spcBef>
                <a:spcPts val="105"/>
              </a:spcBef>
              <a:buFont typeface="+mj-lt"/>
              <a:buAutoNum type="arabicPeriod"/>
            </a:pPr>
            <a:r>
              <a:rPr lang="en-IN" sz="2800" i="1" spc="5" dirty="0">
                <a:cs typeface="Trebuchet MS"/>
              </a:rPr>
              <a:t>Created a formula</a:t>
            </a:r>
          </a:p>
          <a:p>
            <a:pPr marL="12700">
              <a:lnSpc>
                <a:spcPct val="100000"/>
              </a:lnSpc>
              <a:spcBef>
                <a:spcPts val="105"/>
              </a:spcBef>
            </a:pPr>
            <a:r>
              <a:rPr lang="en-IN" sz="2800" i="1" spc="5" dirty="0">
                <a:cs typeface="Trebuchet MS"/>
              </a:rPr>
              <a:t>Summary</a:t>
            </a:r>
          </a:p>
          <a:p>
            <a:pPr marL="469900" indent="-457200">
              <a:lnSpc>
                <a:spcPct val="100000"/>
              </a:lnSpc>
              <a:spcBef>
                <a:spcPts val="105"/>
              </a:spcBef>
              <a:buFont typeface="+mj-lt"/>
              <a:buAutoNum type="arabicPeriod"/>
            </a:pPr>
            <a:r>
              <a:rPr lang="en-IN" sz="2800" i="1" spc="5" dirty="0">
                <a:cs typeface="Trebuchet MS"/>
              </a:rPr>
              <a:t>Pivot table</a:t>
            </a:r>
          </a:p>
          <a:p>
            <a:pPr marL="469900" indent="-457200">
              <a:lnSpc>
                <a:spcPct val="100000"/>
              </a:lnSpc>
              <a:spcBef>
                <a:spcPts val="105"/>
              </a:spcBef>
              <a:buFont typeface="+mj-lt"/>
              <a:buAutoNum type="arabicPeriod"/>
            </a:pPr>
            <a:r>
              <a:rPr lang="en-IN" sz="2800" i="1" spc="5" dirty="0">
                <a:cs typeface="Trebuchet MS"/>
              </a:rPr>
              <a:t>Graph</a:t>
            </a:r>
          </a:p>
          <a:p>
            <a:pPr marL="755650" indent="-742950">
              <a:lnSpc>
                <a:spcPct val="100000"/>
              </a:lnSpc>
              <a:spcBef>
                <a:spcPts val="105"/>
              </a:spcBef>
              <a:buFont typeface="+mj-lt"/>
              <a:buAutoNum type="arabicPeriod"/>
            </a:pPr>
            <a:endParaRPr sz="3600">
              <a:cs typeface="Trebuchet MS"/>
            </a:endParaRPr>
          </a:p>
        </p:txBody>
      </p:sp>
      <p:sp>
        <p:nvSpPr>
          <p:cNvPr id="1048683"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lang="en-IN" spc="-40"/>
              <a:t>esults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rot="21568602">
            <a:off x="245369" y="244207"/>
            <a:ext cx="3418121" cy="723902"/>
          </a:xfrm>
        </p:spPr>
        <p:txBody>
          <a:bodyPr/>
          <a:lstStyle/>
          <a:p>
            <a:pPr marL="4763" indent="0">
              <a:buNone/>
            </a:pPr>
            <a:r>
              <a:rPr lang="en-US" altLang="en-GB">
                <a:latin typeface="Times New Roman" panose="02020603050405020304" pitchFamily="18" charset="0"/>
                <a:cs typeface="Times New Roman" panose="02020603050405020304" pitchFamily="18" charset="0"/>
              </a:rPr>
              <a:t>Conclusion </a:t>
            </a:r>
            <a:endParaRPr lang="en-IN">
              <a:latin typeface="Times New Roman" panose="02020603050405020304" pitchFamily="18" charset="0"/>
              <a:cs typeface="Times New Roman" panose="02020603050405020304" pitchFamily="18" charset="0"/>
            </a:endParaRPr>
          </a:p>
        </p:txBody>
      </p:sp>
      <p:sp>
        <p:nvSpPr>
          <p:cNvPr id="1048690" name="Star: 4 Points 4"/>
          <p:cNvSpPr/>
          <p:nvPr/>
        </p:nvSpPr>
        <p:spPr>
          <a:xfrm>
            <a:off x="845574" y="2271252"/>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91" name="Star: 4 Points 5"/>
          <p:cNvSpPr/>
          <p:nvPr/>
        </p:nvSpPr>
        <p:spPr>
          <a:xfrm>
            <a:off x="845574" y="3588774"/>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713" name="TextBox 1048712"/>
          <p:cNvSpPr txBox="1"/>
          <p:nvPr/>
        </p:nvSpPr>
        <p:spPr>
          <a:xfrm>
            <a:off x="1279404" y="3428999"/>
            <a:ext cx="8938175" cy="2186939"/>
          </a:xfrm>
          <a:prstGeom prst="rect">
            <a:avLst/>
          </a:prstGeom>
        </p:spPr>
        <p:txBody>
          <a:bodyPr wrap="square" rtlCol="0">
            <a:spAutoFit/>
          </a:bodyPr>
          <a:lstStyle/>
          <a:p>
            <a:r>
              <a:rPr lang="en-US" altLang="en-GB" sz="2800">
                <a:solidFill>
                  <a:srgbClr val="000000"/>
                </a:solidFill>
              </a:rPr>
              <a:t>Satisfied employees are more likely tobe motivated   and committed to their work, leading to higher productivity levels. They are willing to invest more effort and time into their tasks, resulting in improved performance.</a:t>
            </a:r>
            <a:endParaRPr lang="en-GB" sz="2800">
              <a:solidFill>
                <a:srgbClr val="000000"/>
              </a:solidFill>
            </a:endParaRPr>
          </a:p>
        </p:txBody>
      </p:sp>
      <p:sp>
        <p:nvSpPr>
          <p:cNvPr id="1048714" name="TextBox 1048713"/>
          <p:cNvSpPr txBox="1"/>
          <p:nvPr/>
        </p:nvSpPr>
        <p:spPr>
          <a:xfrm>
            <a:off x="1115383" y="2094640"/>
            <a:ext cx="8249458" cy="929640"/>
          </a:xfrm>
          <a:prstGeom prst="rect">
            <a:avLst/>
          </a:prstGeom>
        </p:spPr>
        <p:txBody>
          <a:bodyPr wrap="square" rtlCol="0">
            <a:spAutoFit/>
          </a:bodyPr>
          <a:lstStyle/>
          <a:p>
            <a:r>
              <a:rPr lang="en-US" altLang="en-GB" sz="2800">
                <a:solidFill>
                  <a:srgbClr val="000000"/>
                </a:solidFill>
              </a:rPr>
              <a:t>Employee of the PV sector work most efficiently comparatively other sectors </a:t>
            </a:r>
            <a:endParaRPr lang="en-GB"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739775" y="-44767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1048626" name="TextBox 22"/>
          <p:cNvSpPr txBox="1"/>
          <p:nvPr/>
        </p:nvSpPr>
        <p:spPr>
          <a:xfrm>
            <a:off x="1208234" y="2062478"/>
            <a:ext cx="7255298" cy="2072640"/>
          </a:xfrm>
          <a:prstGeom prst="rect">
            <a:avLst/>
          </a:prstGeom>
          <a:noFill/>
        </p:spPr>
        <p:txBody>
          <a:bodyPr wrap="square" rtlCol="0">
            <a:spAutoFit/>
          </a:bodyPr>
          <a:lstStyle/>
          <a:p>
            <a:pPr algn="ctr"/>
            <a:r>
              <a:rPr lang="en-US" sz="4400" b="1" i="1">
                <a:solidFill>
                  <a:srgbClr val="0F0F0F"/>
                </a:solidFill>
                <a:latin typeface="Times New Roman" panose="02020603050405020304" pitchFamily="18" charset="0"/>
                <a:cs typeface="Times New Roman" panose="02020603050405020304" pitchFamily="18" charset="0"/>
              </a:rPr>
              <a:t>Employee </a:t>
            </a:r>
            <a:r>
              <a:rPr lang="en-US" altLang="en-GB" sz="4400" b="1" i="1">
                <a:solidFill>
                  <a:srgbClr val="0F0F0F"/>
                </a:solidFill>
                <a:latin typeface="Times New Roman" panose="02020603050405020304" pitchFamily="18" charset="0"/>
                <a:cs typeface="Times New Roman" panose="02020603050405020304" pitchFamily="18" charset="0"/>
              </a:rPr>
              <a:t>performance </a:t>
            </a:r>
            <a:r>
              <a:rPr lang="en-US" sz="4400" b="1" i="1">
                <a:solidFill>
                  <a:srgbClr val="0F0F0F"/>
                </a:solidFill>
                <a:latin typeface="Times New Roman" panose="02020603050405020304" pitchFamily="18" charset="0"/>
                <a:cs typeface="Times New Roman" panose="02020603050405020304" pitchFamily="18" charset="0"/>
              </a:rPr>
              <a:t>   </a:t>
            </a:r>
            <a:endParaRPr lang="zh-CN" altLang="en-US"/>
          </a:p>
          <a:p>
            <a:pPr algn="ctr"/>
            <a:r>
              <a:rPr lang="en-US" sz="4400" b="1" i="1">
                <a:solidFill>
                  <a:srgbClr val="0F0F0F"/>
                </a:solidFill>
                <a:latin typeface="Times New Roman" panose="02020603050405020304" pitchFamily="18" charset="0"/>
                <a:cs typeface="Times New Roman" panose="02020603050405020304" pitchFamily="18" charset="0"/>
              </a:rPr>
              <a:t> Analysis using  </a:t>
            </a:r>
          </a:p>
          <a:p>
            <a:pPr algn="ctr"/>
            <a:r>
              <a:rPr lang="en-US" sz="4400" b="1" i="1">
                <a:solidFill>
                  <a:srgbClr val="0F0F0F"/>
                </a:solidFill>
                <a:latin typeface="Times New Roman" panose="02020603050405020304" pitchFamily="18" charset="0"/>
                <a:cs typeface="Times New Roman" panose="02020603050405020304" pitchFamily="18" charset="0"/>
              </a:rPr>
              <a:t>  Excel</a:t>
            </a:r>
            <a:endParaRPr lang="en-IN" sz="2800" i="1">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488028" y="445388"/>
            <a:ext cx="2608867" cy="737235"/>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t>
            </a:r>
            <a:r>
              <a:rPr lang="en-US" altLang="en-GB"/>
              <a:t>A</a:t>
            </a:r>
            <a:endParaRPr lang="zh-CN" altLang="en-US"/>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rot="145810">
            <a:off x="7781583" y="698192"/>
            <a:ext cx="4019863" cy="4758413"/>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676275" y="163780"/>
            <a:ext cx="7803203" cy="49568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a:t>
            </a:r>
            <a:r>
              <a:rPr lang="en-US" altLang="en-GB" sz="4250" spc="10"/>
              <a:t>T</a:t>
            </a:r>
            <a:br>
              <a:rPr lang="en-IN" sz="4250" spc="10"/>
            </a:br>
            <a:r>
              <a:rPr lang="en-IN" sz="4250" spc="10"/>
              <a:t>  </a:t>
            </a:r>
            <a:r>
              <a:rPr lang="en-IN" sz="2800" b="0" i="1" spc="10" dirty="0">
                <a:effectLst>
                  <a:outerShdw blurRad="38100" dist="38100" dir="2700000" algn="tl">
                    <a:srgbClr val="000000">
                      <a:alpha val="43137"/>
                    </a:srgbClr>
                  </a:outerShdw>
                </a:effectLst>
              </a:rPr>
              <a:t>This ana</a:t>
            </a:r>
            <a:r>
              <a:rPr lang="en-US" altLang="en-GB" sz="2800" b="0" i="1" spc="10" dirty="0">
                <a:effectLst>
                  <a:outerShdw blurRad="38100" dist="38100" dir="2700000" algn="tl">
                    <a:srgbClr val="000000">
                      <a:alpha val="43137"/>
                    </a:srgbClr>
                  </a:outerShdw>
                </a:effectLst>
              </a:rPr>
              <a:t>ly</a:t>
            </a:r>
            <a:r>
              <a:rPr lang="en-IN" sz="2800" b="0" i="1" spc="10" dirty="0">
                <a:effectLst>
                  <a:outerShdw blurRad="38100" dist="38100" dir="2700000" algn="tl">
                    <a:srgbClr val="000000">
                      <a:alpha val="43137"/>
                    </a:srgbClr>
                  </a:outerShdw>
                </a:effectLst>
              </a:rPr>
              <a:t>sis is created to track the performance of the   employees, in order to provide promotions, incentives to the respective employees.</a:t>
            </a:r>
            <a:br>
              <a:rPr lang="en-IN" sz="2800" b="0" i="1" spc="10" dirty="0">
                <a:effectLst>
                  <a:outerShdw blurRad="38100" dist="38100" dir="2700000" algn="tl">
                    <a:srgbClr val="000000">
                      <a:alpha val="43137"/>
                    </a:srgbClr>
                  </a:outerShdw>
                </a:effectLst>
              </a:rPr>
            </a:b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This analysis helps the organisation to grow by the growth of the employees of the organisation.</a:t>
            </a:r>
            <a:br>
              <a:rPr lang="en-IN" sz="3600" i="1" spc="10" dirty="0">
                <a:effectLst>
                  <a:outerShdw blurRad="38100" dist="38100" dir="2700000" algn="tl">
                    <a:srgbClr val="000000">
                      <a:alpha val="43137"/>
                    </a:srgbClr>
                  </a:outerShdw>
                </a:effectLst>
              </a:rPr>
            </a:br>
            <a:br>
              <a:rPr lang="en-IN" sz="3600" spc="10"/>
            </a:br>
            <a:endParaRPr lang="en-IN"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a:p>
        </p:txBody>
      </p:sp>
      <p:sp>
        <p:nvSpPr>
          <p:cNvPr id="1048649" name="Arrow: Right 12"/>
          <p:cNvSpPr/>
          <p:nvPr/>
        </p:nvSpPr>
        <p:spPr>
          <a:xfrm flipV="1">
            <a:off x="762000" y="1030949"/>
            <a:ext cx="176439" cy="3740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0" name="Arrow: Right 14"/>
          <p:cNvSpPr/>
          <p:nvPr/>
        </p:nvSpPr>
        <p:spPr>
          <a:xfrm>
            <a:off x="762000" y="3105423"/>
            <a:ext cx="247876" cy="4204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654152" y="838200"/>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048656" name="TextBox 10"/>
          <p:cNvSpPr txBox="1"/>
          <p:nvPr/>
        </p:nvSpPr>
        <p:spPr>
          <a:xfrm>
            <a:off x="990600" y="2133600"/>
            <a:ext cx="7924800" cy="2860041"/>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b="1">
                <a:latin typeface="Times New Roman" panose="02020603050405020304" pitchFamily="18" charset="0"/>
                <a:cs typeface="Times New Roman" panose="02020603050405020304" pitchFamily="18" charset="0"/>
              </a:rPr>
              <a:t>  </a:t>
            </a:r>
            <a:r>
              <a:rPr lang="en-IN" sz="3200" b="1">
                <a:latin typeface="Times New Roman" panose="02020603050405020304" pitchFamily="18" charset="0"/>
                <a:cs typeface="Times New Roman" panose="02020603050405020304" pitchFamily="18" charset="0"/>
              </a:rPr>
              <a:t>Employee Performance Analysis is created to analyse all the data like attendance, gender, age, high, medium, low, very high skilled employees of the organisation.</a:t>
            </a:r>
            <a:endParaRPr lang="en-IN"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0" name="object 5"/>
          <p:cNvSpPr txBox="1">
            <a:spLocks noGrp="1"/>
          </p:cNvSpPr>
          <p:nvPr>
            <p:ph type="title"/>
          </p:nvPr>
        </p:nvSpPr>
        <p:spPr>
          <a:xfrm>
            <a:off x="699452" y="891793"/>
            <a:ext cx="5014595" cy="3978911"/>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lang="en-IN" sz="3200" spc="5"/>
              <a:t>S?</a:t>
            </a:r>
            <a:br>
              <a:rPr lang="en-IN" sz="3200" spc="5"/>
            </a:br>
            <a:br>
              <a:rPr lang="en-IN" sz="3200" spc="5"/>
            </a:br>
            <a:br>
              <a:rPr lang="en-IN" sz="3200" spc="5"/>
            </a:br>
            <a:r>
              <a:rPr lang="en-IN" sz="2800" spc="5"/>
              <a:t>    </a:t>
            </a:r>
            <a:r>
              <a:rPr lang="en-IN" sz="2800" b="0" spc="5"/>
              <a:t>Employees</a:t>
            </a:r>
            <a:br>
              <a:rPr lang="en-IN" sz="2800" b="0" spc="5"/>
            </a:br>
            <a:r>
              <a:rPr lang="en-IN" sz="2800" b="0" spc="5"/>
              <a:t>    Managers</a:t>
            </a:r>
            <a:br>
              <a:rPr lang="en-IN" sz="2800" b="0" spc="5"/>
            </a:br>
            <a:r>
              <a:rPr lang="en-IN" sz="2800" b="0" spc="5"/>
              <a:t>    Employers</a:t>
            </a:r>
            <a:br>
              <a:rPr lang="en-IN" sz="2800" b="0" spc="5"/>
            </a:br>
            <a:r>
              <a:rPr lang="en-IN" sz="2800" b="0" spc="5"/>
              <a:t>    Managerial organisations</a:t>
            </a:r>
            <a:br>
              <a:rPr lang="en-IN" sz="2800" b="0" spc="5"/>
            </a:br>
            <a:r>
              <a:rPr lang="en-IN" sz="2800" b="0" spc="5"/>
              <a:t>    </a:t>
            </a:r>
            <a:r>
              <a:rPr lang="en-IN" sz="2800" b="0" spc="5" dirty="0"/>
              <a:t>Industrial organisations</a:t>
            </a:r>
            <a:br>
              <a:rPr lang="en-IN" sz="2800" b="0" spc="5"/>
            </a:b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048662" name="Arrow: Chevron 6"/>
          <p:cNvSpPr/>
          <p:nvPr/>
        </p:nvSpPr>
        <p:spPr>
          <a:xfrm>
            <a:off x="914400" y="25146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63" name="Arrow: Chevron 8"/>
          <p:cNvSpPr/>
          <p:nvPr/>
        </p:nvSpPr>
        <p:spPr>
          <a:xfrm>
            <a:off x="914400" y="28575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64" name="Arrow: Chevron 9"/>
          <p:cNvSpPr/>
          <p:nvPr/>
        </p:nvSpPr>
        <p:spPr>
          <a:xfrm>
            <a:off x="882446" y="3313832"/>
            <a:ext cx="205248" cy="22686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65" name="Arrow: Chevron 10"/>
          <p:cNvSpPr/>
          <p:nvPr/>
        </p:nvSpPr>
        <p:spPr>
          <a:xfrm>
            <a:off x="876300" y="3770165"/>
            <a:ext cx="1905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66" name="Arrow: Chevron 11"/>
          <p:cNvSpPr/>
          <p:nvPr/>
        </p:nvSpPr>
        <p:spPr>
          <a:xfrm>
            <a:off x="876300" y="4161213"/>
            <a:ext cx="2052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9832" y="1479187"/>
            <a:ext cx="2695574" cy="3248025"/>
          </a:xfrm>
          <a:prstGeom prst="rect">
            <a:avLst/>
          </a:prstGeom>
        </p:spPr>
      </p:pic>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0" name="object 6"/>
          <p:cNvSpPr txBox="1">
            <a:spLocks noGrp="1"/>
          </p:cNvSpPr>
          <p:nvPr>
            <p:ph type="title"/>
          </p:nvPr>
        </p:nvSpPr>
        <p:spPr>
          <a:xfrm>
            <a:off x="558165" y="857885"/>
            <a:ext cx="9763125" cy="6071235"/>
          </a:xfrm>
          <a:prstGeom prst="rect">
            <a:avLst/>
          </a:prstGeom>
        </p:spPr>
        <p:txBody>
          <a:bodyPr vert="horz" wrap="square" lIns="0" tIns="13335" rIns="0" bIns="0" rtlCol="0">
            <a:spAutoFit/>
          </a:bodyPr>
          <a:lstStyle/>
          <a:p>
            <a:pPr marL="12700" algn="l">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br>
              <a:rPr lang="en-IN" sz="3600"/>
            </a:br>
            <a:br>
              <a:rPr lang="en-IN" sz="3600"/>
            </a:br>
            <a:r>
              <a:rPr lang="en-IN" sz="3600"/>
              <a:t>                   </a:t>
            </a:r>
            <a:r>
              <a:rPr lang="en-IN" sz="2800" b="0"/>
              <a:t>Conditional formatting - missing </a:t>
            </a:r>
            <a:br>
              <a:rPr lang="en-IN" sz="2800" b="0"/>
            </a:br>
            <a:r>
              <a:rPr lang="en-IN" sz="2800" b="0"/>
              <a:t>                         Pivot tables - summary</a:t>
            </a:r>
            <a:br>
              <a:rPr lang="en-IN" sz="2800" b="0"/>
            </a:br>
            <a:r>
              <a:rPr lang="en-IN" sz="2800" b="0"/>
              <a:t>                         Charts – trend </a:t>
            </a:r>
            <a:br>
              <a:rPr lang="en-IN" sz="2800" b="0"/>
            </a:br>
            <a:r>
              <a:rPr lang="en-IN" sz="2800" b="0"/>
              <a:t>                         Filtering and Formula - performance</a:t>
            </a:r>
            <a:br>
              <a:rPr lang="en-IN" sz="2800" b="0"/>
            </a:br>
            <a:r>
              <a:rPr lang="en-IN" sz="2800" b="0"/>
              <a:t>                         Graph – data visualization  </a:t>
            </a:r>
            <a:br>
              <a:rPr lang="en-IN" sz="3600" b="0"/>
            </a:br>
            <a:br>
              <a:rPr lang="en-IN" sz="3600"/>
            </a:br>
            <a:br>
              <a:rPr lang="en-IN" sz="3600"/>
            </a:br>
            <a:br>
              <a:rPr lang="en-IN" sz="3600"/>
            </a:br>
            <a:br>
              <a:rPr lang="en-IN" sz="3600"/>
            </a:br>
            <a:endParaRPr sz="360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71"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Title 1"/>
          <p:cNvSpPr>
            <a:spLocks noGrp="1"/>
          </p:cNvSpPr>
          <p:nvPr>
            <p:ph type="title"/>
          </p:nvPr>
        </p:nvSpPr>
        <p:spPr>
          <a:xfrm>
            <a:off x="755332" y="385444"/>
            <a:ext cx="10681335" cy="5753100"/>
          </a:xfrm>
        </p:spPr>
        <p:txBody>
          <a:bodyPr/>
          <a:lstStyle/>
          <a:p>
            <a:r>
              <a:rPr lang="en-IN"/>
              <a:t>Dataset Description</a:t>
            </a:r>
            <a:br>
              <a:rPr lang="en-IN"/>
            </a:br>
            <a:br>
              <a:rPr lang="en-IN"/>
            </a:br>
            <a:r>
              <a:rPr lang="en-IN" sz="4000" b="0"/>
              <a:t> </a:t>
            </a:r>
            <a:r>
              <a:rPr lang="en-IN" sz="2800" b="0" i="1" dirty="0">
                <a:effectLst>
                  <a:outerShdw blurRad="38100" dist="38100" dir="2700000" algn="tl">
                    <a:srgbClr val="000000">
                      <a:alpha val="43137"/>
                    </a:srgbClr>
                  </a:outerShdw>
                </a:effectLst>
                <a:latin typeface="+mn-lt"/>
              </a:rPr>
              <a:t>Employee = Kaggle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26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9 -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id – numerical values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Name – text</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type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Performance level</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rating – numerical values</a:t>
            </a:r>
            <a:br>
              <a:rPr lang="en-IN" sz="4000" b="0">
                <a:latin typeface="+mn-lt"/>
              </a:rPr>
            </a:b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7"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104867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28600" y="2019300"/>
            <a:ext cx="8534018" cy="1221741"/>
          </a:xfrm>
          <a:prstGeom prst="rect">
            <a:avLst/>
          </a:prstGeom>
          <a:noFill/>
        </p:spPr>
        <p:txBody>
          <a:bodyPr wrap="square" rtlCol="0">
            <a:spAutoFit/>
          </a:bodyPr>
          <a:lstStyle/>
          <a:p>
            <a:pPr marL="457200" indent="-45720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This analysis is created to track the performance of the   employees, in order to provide promotions, incentives to the respective employees.     This analysis helps the organisation to grow by the growth of the employees of the organisation.  </vt:lpstr>
      <vt:lpstr>PROJECT OVERVIEW</vt:lpstr>
      <vt:lpstr>WHO ARE THE END USERS?       Employees     Managers     Employers     Managerial organisations     Industrial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Employee rating – numerical values </vt:lpstr>
      <vt:lpstr>THE "WOW" IN OUR SOLUTION</vt:lpstr>
      <vt:lpstr>PowerPoint Presentation</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3</cp:revision>
  <dcterms:created xsi:type="dcterms:W3CDTF">2024-03-29T04:07:22Z</dcterms:created>
  <dcterms:modified xsi:type="dcterms:W3CDTF">2024-10-01T04:55:46Z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4bc46263e3604d4e9989eda83fde5be4</vt:lpwstr>
  </property>
</Properties>
</file>