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to Serif Display Light" charset="1" panose="02020402080505020204"/>
      <p:regular r:id="rId20"/>
    </p:embeddedFont>
    <p:embeddedFont>
      <p:font typeface="Arimo" charset="1" panose="020B0604020202020204"/>
      <p:regular r:id="rId21"/>
    </p:embeddedFont>
    <p:embeddedFont>
      <p:font typeface="Noto Serif Display" charset="1" panose="02020502080505020204"/>
      <p:regular r:id="rId22"/>
    </p:embeddedFont>
    <p:embeddedFont>
      <p:font typeface="Arimo Bold" charset="1" panose="020B0704020202020204"/>
      <p:regular r:id="rId23"/>
    </p:embeddedFont>
    <p:embeddedFont>
      <p:font typeface="Noto Serif Display Bold" charset="1" panose="02020802080505020204"/>
      <p:regular r:id="rId24"/>
    </p:embeddedFont>
    <p:embeddedFont>
      <p:font typeface="Noto Serif Display Semi-Bold" charset="1" panose="02020702080505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6565" y="-454061"/>
            <a:ext cx="7408807" cy="11431766"/>
            <a:chOff x="0" y="0"/>
            <a:chExt cx="1951291" cy="30108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1291" cy="3010836"/>
            </a:xfrm>
            <a:custGeom>
              <a:avLst/>
              <a:gdLst/>
              <a:ahLst/>
              <a:cxnLst/>
              <a:rect r="r" b="b" t="t" l="l"/>
              <a:pathLst>
                <a:path h="3010836" w="1951291">
                  <a:moveTo>
                    <a:pt x="0" y="0"/>
                  </a:moveTo>
                  <a:lnTo>
                    <a:pt x="1951291" y="0"/>
                  </a:lnTo>
                  <a:lnTo>
                    <a:pt x="1951291" y="3010836"/>
                  </a:lnTo>
                  <a:lnTo>
                    <a:pt x="0" y="301083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51291" cy="3048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016565" y="1455682"/>
            <a:ext cx="7408807" cy="7375635"/>
            <a:chOff x="0" y="0"/>
            <a:chExt cx="1147818" cy="11426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7818" cy="1142679"/>
            </a:xfrm>
            <a:custGeom>
              <a:avLst/>
              <a:gdLst/>
              <a:ahLst/>
              <a:cxnLst/>
              <a:rect r="r" b="b" t="t" l="l"/>
              <a:pathLst>
                <a:path h="1142679" w="1147818">
                  <a:moveTo>
                    <a:pt x="0" y="0"/>
                  </a:moveTo>
                  <a:lnTo>
                    <a:pt x="1147818" y="0"/>
                  </a:lnTo>
                  <a:lnTo>
                    <a:pt x="1147818" y="1142679"/>
                  </a:lnTo>
                  <a:lnTo>
                    <a:pt x="0" y="1142679"/>
                  </a:lnTo>
                  <a:close/>
                </a:path>
              </a:pathLst>
            </a:custGeom>
            <a:blipFill>
              <a:blip r:embed="rId2"/>
              <a:stretch>
                <a:fillRect l="0" t="-53331" r="-1699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238835" y="1968086"/>
            <a:ext cx="8717926" cy="573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9"/>
              </a:lnSpc>
            </a:pPr>
            <a:r>
              <a:rPr lang="en-US" sz="14751" spc="-442">
                <a:solidFill>
                  <a:srgbClr val="5E17EB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hiring process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845782"/>
            <a:ext cx="3913168" cy="41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    Prepared by: Aniruthya  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75351" y="7845782"/>
            <a:ext cx="9525" cy="41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508721" cy="7569687"/>
          </a:xfrm>
          <a:custGeom>
            <a:avLst/>
            <a:gdLst/>
            <a:ahLst/>
            <a:cxnLst/>
            <a:rect r="r" b="b" t="t" l="l"/>
            <a:pathLst>
              <a:path h="7569687" w="13508721">
                <a:moveTo>
                  <a:pt x="0" y="0"/>
                </a:moveTo>
                <a:lnTo>
                  <a:pt x="13508721" y="0"/>
                </a:lnTo>
                <a:lnTo>
                  <a:pt x="13508721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" r="0" b="-191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296035"/>
            <a:ext cx="18288000" cy="5230710"/>
            <a:chOff x="0" y="0"/>
            <a:chExt cx="4816593" cy="1377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77635"/>
            </a:xfrm>
            <a:custGeom>
              <a:avLst/>
              <a:gdLst/>
              <a:ahLst/>
              <a:cxnLst/>
              <a:rect r="r" b="b" t="t" l="l"/>
              <a:pathLst>
                <a:path h="137763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77635"/>
                  </a:lnTo>
                  <a:lnTo>
                    <a:pt x="0" y="1377635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4157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Data Analytics Tasks: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 Departmental Analysis: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Visualizing data through charts and plots is a crucial part of data analysis.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Your Task: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Use a pie chart, bar graph, or any other suitable visualization to show the proportion of people working in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different departments.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981" y="9256743"/>
            <a:ext cx="2606828" cy="601699"/>
            <a:chOff x="0" y="0"/>
            <a:chExt cx="686572" cy="15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6572" cy="158472"/>
            </a:xfrm>
            <a:custGeom>
              <a:avLst/>
              <a:gdLst/>
              <a:ahLst/>
              <a:cxnLst/>
              <a:rect r="r" b="b" t="t" l="l"/>
              <a:pathLst>
                <a:path h="158472" w="686572">
                  <a:moveTo>
                    <a:pt x="79236" y="0"/>
                  </a:moveTo>
                  <a:lnTo>
                    <a:pt x="607336" y="0"/>
                  </a:lnTo>
                  <a:cubicBezTo>
                    <a:pt x="651097" y="0"/>
                    <a:pt x="686572" y="35475"/>
                    <a:pt x="686572" y="79236"/>
                  </a:cubicBezTo>
                  <a:lnTo>
                    <a:pt x="686572" y="79236"/>
                  </a:lnTo>
                  <a:cubicBezTo>
                    <a:pt x="686572" y="122997"/>
                    <a:pt x="651097" y="158472"/>
                    <a:pt x="607336" y="158472"/>
                  </a:cubicBezTo>
                  <a:lnTo>
                    <a:pt x="79236" y="158472"/>
                  </a:lnTo>
                  <a:cubicBezTo>
                    <a:pt x="35475" y="158472"/>
                    <a:pt x="0" y="122997"/>
                    <a:pt x="0" y="79236"/>
                  </a:cubicBezTo>
                  <a:lnTo>
                    <a:pt x="0" y="79236"/>
                  </a:lnTo>
                  <a:cubicBezTo>
                    <a:pt x="0" y="35475"/>
                    <a:pt x="35475" y="0"/>
                    <a:pt x="792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6572" cy="20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6205" y="3296035"/>
            <a:ext cx="18860410" cy="5230710"/>
            <a:chOff x="0" y="0"/>
            <a:chExt cx="4967351" cy="1377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7351" cy="1377635"/>
            </a:xfrm>
            <a:custGeom>
              <a:avLst/>
              <a:gdLst/>
              <a:ahLst/>
              <a:cxnLst/>
              <a:rect r="r" b="b" t="t" l="l"/>
              <a:pathLst>
                <a:path h="1377635" w="4967351">
                  <a:moveTo>
                    <a:pt x="0" y="0"/>
                  </a:moveTo>
                  <a:lnTo>
                    <a:pt x="4967351" y="0"/>
                  </a:lnTo>
                  <a:lnTo>
                    <a:pt x="4967351" y="1377635"/>
                  </a:lnTo>
                  <a:lnTo>
                    <a:pt x="0" y="1377635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7351" cy="14157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Data Analytics Tasks: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Position Tier Analysis: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Different positions within a company often have different tiers or levels.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Your Task: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Use a chart or graph to represent the different position tiers within the company. This will help you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understand the distribution of positions across different tiers.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981" y="9256743"/>
            <a:ext cx="2606828" cy="601699"/>
            <a:chOff x="0" y="0"/>
            <a:chExt cx="686572" cy="15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6572" cy="158472"/>
            </a:xfrm>
            <a:custGeom>
              <a:avLst/>
              <a:gdLst/>
              <a:ahLst/>
              <a:cxnLst/>
              <a:rect r="r" b="b" t="t" l="l"/>
              <a:pathLst>
                <a:path h="158472" w="686572">
                  <a:moveTo>
                    <a:pt x="79236" y="0"/>
                  </a:moveTo>
                  <a:lnTo>
                    <a:pt x="607336" y="0"/>
                  </a:lnTo>
                  <a:cubicBezTo>
                    <a:pt x="651097" y="0"/>
                    <a:pt x="686572" y="35475"/>
                    <a:pt x="686572" y="79236"/>
                  </a:cubicBezTo>
                  <a:lnTo>
                    <a:pt x="686572" y="79236"/>
                  </a:lnTo>
                  <a:cubicBezTo>
                    <a:pt x="686572" y="122997"/>
                    <a:pt x="651097" y="158472"/>
                    <a:pt x="607336" y="158472"/>
                  </a:cubicBezTo>
                  <a:lnTo>
                    <a:pt x="79236" y="158472"/>
                  </a:lnTo>
                  <a:cubicBezTo>
                    <a:pt x="35475" y="158472"/>
                    <a:pt x="0" y="122997"/>
                    <a:pt x="0" y="79236"/>
                  </a:cubicBezTo>
                  <a:lnTo>
                    <a:pt x="0" y="79236"/>
                  </a:lnTo>
                  <a:cubicBezTo>
                    <a:pt x="0" y="35475"/>
                    <a:pt x="35475" y="0"/>
                    <a:pt x="792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6572" cy="20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50" y="1642320"/>
            <a:ext cx="8134350" cy="7002360"/>
            <a:chOff x="0" y="0"/>
            <a:chExt cx="2142380" cy="1844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2380" cy="1844243"/>
            </a:xfrm>
            <a:custGeom>
              <a:avLst/>
              <a:gdLst/>
              <a:ahLst/>
              <a:cxnLst/>
              <a:rect r="r" b="b" t="t" l="l"/>
              <a:pathLst>
                <a:path h="1844243" w="2142380">
                  <a:moveTo>
                    <a:pt x="0" y="0"/>
                  </a:moveTo>
                  <a:lnTo>
                    <a:pt x="2142380" y="0"/>
                  </a:lnTo>
                  <a:lnTo>
                    <a:pt x="2142380" y="1844243"/>
                  </a:lnTo>
                  <a:lnTo>
                    <a:pt x="0" y="184424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42380" cy="189186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48500" y="1642320"/>
            <a:ext cx="11715750" cy="7002360"/>
            <a:chOff x="0" y="0"/>
            <a:chExt cx="3085630" cy="18442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5630" cy="1844243"/>
            </a:xfrm>
            <a:custGeom>
              <a:avLst/>
              <a:gdLst/>
              <a:ahLst/>
              <a:cxnLst/>
              <a:rect r="r" b="b" t="t" l="l"/>
              <a:pathLst>
                <a:path h="1844243" w="3085630">
                  <a:moveTo>
                    <a:pt x="0" y="0"/>
                  </a:moveTo>
                  <a:lnTo>
                    <a:pt x="3085630" y="0"/>
                  </a:lnTo>
                  <a:lnTo>
                    <a:pt x="3085630" y="1844243"/>
                  </a:lnTo>
                  <a:lnTo>
                    <a:pt x="0" y="1844243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085630" cy="189186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666016"/>
            <a:ext cx="5463962" cy="125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40"/>
              </a:lnSpc>
              <a:spcBef>
                <a:spcPct val="0"/>
              </a:spcBef>
            </a:pPr>
            <a:r>
              <a:rPr lang="en-US" sz="8200" spc="-246">
                <a:solidFill>
                  <a:srgbClr val="5E17EB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Description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0570" y="2002733"/>
            <a:ext cx="7219119" cy="634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4"/>
              </a:lnSpc>
            </a:pP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Here's what you'll be doing:</a:t>
            </a:r>
          </a:p>
          <a:p>
            <a:pPr algn="l" marL="458665" indent="-229333" lvl="1">
              <a:lnSpc>
                <a:spcPts val="2974"/>
              </a:lnSpc>
              <a:buAutoNum type="arabicPeriod" startAt="1"/>
            </a:pPr>
            <a:r>
              <a:rPr lang="en-US" sz="2124">
                <a:solidFill>
                  <a:srgbClr val="5E17EB"/>
                </a:solidFill>
                <a:latin typeface="Arimo Bold"/>
                <a:ea typeface="Arimo Bold"/>
                <a:cs typeface="Arimo Bold"/>
                <a:sym typeface="Arimo Bold"/>
              </a:rPr>
              <a:t>Handling Missing Data:</a:t>
            </a: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Check if there are any missing values in the dataset. If there are, decide on the best strategy to handle them.</a:t>
            </a:r>
          </a:p>
          <a:p>
            <a:pPr algn="l" marL="458665" indent="-229333" lvl="1">
              <a:lnSpc>
                <a:spcPts val="2974"/>
              </a:lnSpc>
              <a:buAutoNum type="arabicPeriod" startAt="1"/>
            </a:pPr>
            <a:r>
              <a:rPr lang="en-US" sz="2124">
                <a:solidFill>
                  <a:srgbClr val="5E17EB"/>
                </a:solidFill>
                <a:latin typeface="Arimo Bold"/>
                <a:ea typeface="Arimo Bold"/>
                <a:cs typeface="Arimo Bold"/>
                <a:sym typeface="Arimo Bold"/>
              </a:rPr>
              <a:t>Clubbing Columns:</a:t>
            </a: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If there are columns with multiple categories that can be combined, do so to simplify your analysis.</a:t>
            </a:r>
          </a:p>
          <a:p>
            <a:pPr algn="l" marL="458665" indent="-229333" lvl="1">
              <a:lnSpc>
                <a:spcPts val="2974"/>
              </a:lnSpc>
              <a:buAutoNum type="arabicPeriod" startAt="1"/>
            </a:pPr>
            <a:r>
              <a:rPr lang="en-US" sz="2124">
                <a:solidFill>
                  <a:srgbClr val="5E17EB"/>
                </a:solidFill>
                <a:latin typeface="Arimo Bold"/>
                <a:ea typeface="Arimo Bold"/>
                <a:cs typeface="Arimo Bold"/>
                <a:sym typeface="Arimo Bold"/>
              </a:rPr>
              <a:t>Outlier Detection:</a:t>
            </a: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Check for outliers in the dataset that may skew your analysis.</a:t>
            </a:r>
          </a:p>
          <a:p>
            <a:pPr algn="l" marL="458665" indent="-229333" lvl="1">
              <a:lnSpc>
                <a:spcPts val="2974"/>
              </a:lnSpc>
              <a:buAutoNum type="arabicPeriod" startAt="1"/>
            </a:pPr>
            <a:r>
              <a:rPr lang="en-US" sz="2124">
                <a:solidFill>
                  <a:srgbClr val="5E17EB"/>
                </a:solidFill>
                <a:latin typeface="Arimo Bold"/>
                <a:ea typeface="Arimo Bold"/>
                <a:cs typeface="Arimo Bold"/>
                <a:sym typeface="Arimo Bold"/>
              </a:rPr>
              <a:t>Removing Outliers:</a:t>
            </a: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This could be removing them, replacing them, or leaving them as is, depending on the situation.</a:t>
            </a:r>
          </a:p>
          <a:p>
            <a:pPr algn="l" marL="458665" indent="-229333" lvl="1">
              <a:lnSpc>
                <a:spcPts val="2974"/>
              </a:lnSpc>
              <a:buAutoNum type="arabicPeriod" startAt="1"/>
            </a:pPr>
            <a:r>
              <a:rPr lang="en-US" sz="2124">
                <a:solidFill>
                  <a:srgbClr val="5E17EB"/>
                </a:solidFill>
                <a:latin typeface="Arimo Bold"/>
                <a:ea typeface="Arimo Bold"/>
                <a:cs typeface="Arimo Bold"/>
                <a:sym typeface="Arimo Bold"/>
              </a:rPr>
              <a:t>Data Summary:</a:t>
            </a:r>
            <a:r>
              <a:rPr lang="en-US" sz="2124">
                <a:solidFill>
                  <a:srgbClr val="5E17EB"/>
                </a:solidFill>
                <a:latin typeface="Arimo"/>
                <a:ea typeface="Arimo"/>
                <a:cs typeface="Arimo"/>
                <a:sym typeface="Arimo"/>
              </a:rPr>
              <a:t> This could involve calculating averages, medians, or other statistical measures. It could also involve creating visualizations to better understand the data.</a:t>
            </a:r>
          </a:p>
          <a:p>
            <a:pPr algn="l" marL="0" indent="0" lvl="0">
              <a:lnSpc>
                <a:spcPts val="29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2324" y="6668383"/>
            <a:ext cx="6259910" cy="1487742"/>
            <a:chOff x="0" y="0"/>
            <a:chExt cx="1648701" cy="391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8701" cy="391833"/>
            </a:xfrm>
            <a:custGeom>
              <a:avLst/>
              <a:gdLst/>
              <a:ahLst/>
              <a:cxnLst/>
              <a:rect r="r" b="b" t="t" l="l"/>
              <a:pathLst>
                <a:path h="391833" w="1648701">
                  <a:moveTo>
                    <a:pt x="24735" y="0"/>
                  </a:moveTo>
                  <a:lnTo>
                    <a:pt x="1623966" y="0"/>
                  </a:lnTo>
                  <a:cubicBezTo>
                    <a:pt x="1630526" y="0"/>
                    <a:pt x="1636817" y="2606"/>
                    <a:pt x="1641456" y="7245"/>
                  </a:cubicBezTo>
                  <a:cubicBezTo>
                    <a:pt x="1646095" y="11883"/>
                    <a:pt x="1648701" y="18175"/>
                    <a:pt x="1648701" y="24735"/>
                  </a:cubicBezTo>
                  <a:lnTo>
                    <a:pt x="1648701" y="367098"/>
                  </a:lnTo>
                  <a:cubicBezTo>
                    <a:pt x="1648701" y="373659"/>
                    <a:pt x="1646095" y="379950"/>
                    <a:pt x="1641456" y="384589"/>
                  </a:cubicBezTo>
                  <a:cubicBezTo>
                    <a:pt x="1636817" y="389227"/>
                    <a:pt x="1630526" y="391833"/>
                    <a:pt x="1623966" y="391833"/>
                  </a:cubicBezTo>
                  <a:lnTo>
                    <a:pt x="24735" y="391833"/>
                  </a:lnTo>
                  <a:cubicBezTo>
                    <a:pt x="18175" y="391833"/>
                    <a:pt x="11883" y="389227"/>
                    <a:pt x="7245" y="384589"/>
                  </a:cubicBezTo>
                  <a:cubicBezTo>
                    <a:pt x="2606" y="379950"/>
                    <a:pt x="0" y="373659"/>
                    <a:pt x="0" y="367098"/>
                  </a:cubicBezTo>
                  <a:lnTo>
                    <a:pt x="0" y="24735"/>
                  </a:lnTo>
                  <a:cubicBezTo>
                    <a:pt x="0" y="18175"/>
                    <a:pt x="2606" y="11883"/>
                    <a:pt x="7245" y="7245"/>
                  </a:cubicBezTo>
                  <a:cubicBezTo>
                    <a:pt x="11883" y="2606"/>
                    <a:pt x="18175" y="0"/>
                    <a:pt x="24735" y="0"/>
                  </a:cubicBezTo>
                  <a:close/>
                </a:path>
              </a:pathLst>
            </a:custGeom>
            <a:solidFill>
              <a:srgbClr val="DDEA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48701" cy="43945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 links to go to a different page inside your presentation.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Highlight the text you want to hyperlink, click the link symbol that appears above that text, then select from the dropdown the page that you want to connect.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03697" y="-435011"/>
            <a:ext cx="9647697" cy="11431766"/>
            <a:chOff x="0" y="0"/>
            <a:chExt cx="2540957" cy="30108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40957" cy="3010836"/>
            </a:xfrm>
            <a:custGeom>
              <a:avLst/>
              <a:gdLst/>
              <a:ahLst/>
              <a:cxnLst/>
              <a:rect r="r" b="b" t="t" l="l"/>
              <a:pathLst>
                <a:path h="3010836" w="2540957">
                  <a:moveTo>
                    <a:pt x="0" y="0"/>
                  </a:moveTo>
                  <a:lnTo>
                    <a:pt x="2540957" y="0"/>
                  </a:lnTo>
                  <a:lnTo>
                    <a:pt x="2540957" y="3010836"/>
                  </a:lnTo>
                  <a:lnTo>
                    <a:pt x="0" y="3010836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40957" cy="3048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92324" y="3777692"/>
            <a:ext cx="5259503" cy="3331690"/>
            <a:chOff x="0" y="0"/>
            <a:chExt cx="7012671" cy="444225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7012671" cy="312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240"/>
                </a:lnSpc>
                <a:spcBef>
                  <a:spcPct val="0"/>
                </a:spcBef>
              </a:pPr>
              <a:r>
                <a:rPr lang="en-US" sz="7700" spc="-231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Technology Stack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765979"/>
              <a:ext cx="7012671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144000" y="2115014"/>
            <a:ext cx="91440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1975837" y="679751"/>
            <a:ext cx="3686324" cy="121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Tool Used :</a:t>
            </a:r>
            <a:r>
              <a:rPr lang="en-US" sz="35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Microsoft excel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0355" y="2853047"/>
            <a:ext cx="6531291" cy="429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Features Used:</a:t>
            </a:r>
          </a:p>
          <a:p>
            <a:pPr algn="ctr">
              <a:lnSpc>
                <a:spcPts val="4800"/>
              </a:lnSpc>
            </a:pPr>
          </a:p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-Functions</a:t>
            </a:r>
          </a:p>
          <a:p>
            <a:pPr algn="ctr">
              <a:lnSpc>
                <a:spcPts val="4800"/>
              </a:lnSpc>
            </a:pPr>
          </a:p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-Pivot Tables</a:t>
            </a:r>
          </a:p>
          <a:p>
            <a:pPr algn="ctr">
              <a:lnSpc>
                <a:spcPts val="4800"/>
              </a:lnSpc>
            </a:pPr>
          </a:p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-Charts and Graphs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6205" y="3296035"/>
            <a:ext cx="18860410" cy="5230710"/>
            <a:chOff x="0" y="0"/>
            <a:chExt cx="4967351" cy="1377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7351" cy="1377635"/>
            </a:xfrm>
            <a:custGeom>
              <a:avLst/>
              <a:gdLst/>
              <a:ahLst/>
              <a:cxnLst/>
              <a:rect r="r" b="b" t="t" l="l"/>
              <a:pathLst>
                <a:path h="1377635" w="4967351">
                  <a:moveTo>
                    <a:pt x="0" y="0"/>
                  </a:moveTo>
                  <a:lnTo>
                    <a:pt x="4967351" y="0"/>
                  </a:lnTo>
                  <a:lnTo>
                    <a:pt x="4967351" y="1377635"/>
                  </a:lnTo>
                  <a:lnTo>
                    <a:pt x="0" y="1377635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7351" cy="14157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Data Analytics Tasks: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Hiring Analysis: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The hiring process involves bringing new individuals into the organization for various roles.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Your Task: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Determine the gender distribution of hires. How many males and females have been hired by the company?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981" y="9256743"/>
            <a:ext cx="2606828" cy="601699"/>
            <a:chOff x="0" y="0"/>
            <a:chExt cx="686572" cy="15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6572" cy="158472"/>
            </a:xfrm>
            <a:custGeom>
              <a:avLst/>
              <a:gdLst/>
              <a:ahLst/>
              <a:cxnLst/>
              <a:rect r="r" b="b" t="t" l="l"/>
              <a:pathLst>
                <a:path h="158472" w="686572">
                  <a:moveTo>
                    <a:pt x="79236" y="0"/>
                  </a:moveTo>
                  <a:lnTo>
                    <a:pt x="607336" y="0"/>
                  </a:lnTo>
                  <a:cubicBezTo>
                    <a:pt x="651097" y="0"/>
                    <a:pt x="686572" y="35475"/>
                    <a:pt x="686572" y="79236"/>
                  </a:cubicBezTo>
                  <a:lnTo>
                    <a:pt x="686572" y="79236"/>
                  </a:lnTo>
                  <a:cubicBezTo>
                    <a:pt x="686572" y="122997"/>
                    <a:pt x="651097" y="158472"/>
                    <a:pt x="607336" y="158472"/>
                  </a:cubicBezTo>
                  <a:lnTo>
                    <a:pt x="79236" y="158472"/>
                  </a:lnTo>
                  <a:cubicBezTo>
                    <a:pt x="35475" y="158472"/>
                    <a:pt x="0" y="122997"/>
                    <a:pt x="0" y="79236"/>
                  </a:cubicBezTo>
                  <a:lnTo>
                    <a:pt x="0" y="79236"/>
                  </a:lnTo>
                  <a:cubicBezTo>
                    <a:pt x="0" y="35475"/>
                    <a:pt x="35475" y="0"/>
                    <a:pt x="792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6572" cy="20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21" y="1602111"/>
            <a:ext cx="17393310" cy="6297412"/>
          </a:xfrm>
          <a:custGeom>
            <a:avLst/>
            <a:gdLst/>
            <a:ahLst/>
            <a:cxnLst/>
            <a:rect r="r" b="b" t="t" l="l"/>
            <a:pathLst>
              <a:path h="6297412" w="17393310">
                <a:moveTo>
                  <a:pt x="0" y="0"/>
                </a:moveTo>
                <a:lnTo>
                  <a:pt x="17393310" y="0"/>
                </a:lnTo>
                <a:lnTo>
                  <a:pt x="17393310" y="6297412"/>
                </a:lnTo>
                <a:lnTo>
                  <a:pt x="0" y="6297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4" r="0" b="-1281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522" y="1812457"/>
            <a:ext cx="17437330" cy="5941094"/>
          </a:xfrm>
          <a:custGeom>
            <a:avLst/>
            <a:gdLst/>
            <a:ahLst/>
            <a:cxnLst/>
            <a:rect r="r" b="b" t="t" l="l"/>
            <a:pathLst>
              <a:path h="5941094" w="17437330">
                <a:moveTo>
                  <a:pt x="0" y="0"/>
                </a:moveTo>
                <a:lnTo>
                  <a:pt x="17437330" y="0"/>
                </a:lnTo>
                <a:lnTo>
                  <a:pt x="17437330" y="5941094"/>
                </a:lnTo>
                <a:lnTo>
                  <a:pt x="0" y="5941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9" r="0" b="-1309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38538"/>
            <a:ext cx="18860410" cy="5230710"/>
            <a:chOff x="0" y="0"/>
            <a:chExt cx="4967351" cy="1377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7351" cy="1377635"/>
            </a:xfrm>
            <a:custGeom>
              <a:avLst/>
              <a:gdLst/>
              <a:ahLst/>
              <a:cxnLst/>
              <a:rect r="r" b="b" t="t" l="l"/>
              <a:pathLst>
                <a:path h="1377635" w="4967351">
                  <a:moveTo>
                    <a:pt x="0" y="0"/>
                  </a:moveTo>
                  <a:lnTo>
                    <a:pt x="4967351" y="0"/>
                  </a:lnTo>
                  <a:lnTo>
                    <a:pt x="4967351" y="1377635"/>
                  </a:lnTo>
                  <a:lnTo>
                    <a:pt x="0" y="1377635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7351" cy="14157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Data Analytics Tasks: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 Salary Analysis: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The average salary is calculated by adding up the salaries of a group of employees and then dividing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the total by the number of employees.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Your Task: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What is the average salary offered by this company? Use Excel functions to calculate this.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981" y="9256743"/>
            <a:ext cx="2606828" cy="601699"/>
            <a:chOff x="0" y="0"/>
            <a:chExt cx="686572" cy="15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6572" cy="158472"/>
            </a:xfrm>
            <a:custGeom>
              <a:avLst/>
              <a:gdLst/>
              <a:ahLst/>
              <a:cxnLst/>
              <a:rect r="r" b="b" t="t" l="l"/>
              <a:pathLst>
                <a:path h="158472" w="686572">
                  <a:moveTo>
                    <a:pt x="79236" y="0"/>
                  </a:moveTo>
                  <a:lnTo>
                    <a:pt x="607336" y="0"/>
                  </a:lnTo>
                  <a:cubicBezTo>
                    <a:pt x="651097" y="0"/>
                    <a:pt x="686572" y="35475"/>
                    <a:pt x="686572" y="79236"/>
                  </a:cubicBezTo>
                  <a:lnTo>
                    <a:pt x="686572" y="79236"/>
                  </a:lnTo>
                  <a:cubicBezTo>
                    <a:pt x="686572" y="122997"/>
                    <a:pt x="651097" y="158472"/>
                    <a:pt x="607336" y="158472"/>
                  </a:cubicBezTo>
                  <a:lnTo>
                    <a:pt x="79236" y="158472"/>
                  </a:lnTo>
                  <a:cubicBezTo>
                    <a:pt x="35475" y="158472"/>
                    <a:pt x="0" y="122997"/>
                    <a:pt x="0" y="79236"/>
                  </a:cubicBezTo>
                  <a:lnTo>
                    <a:pt x="0" y="79236"/>
                  </a:lnTo>
                  <a:cubicBezTo>
                    <a:pt x="0" y="35475"/>
                    <a:pt x="35475" y="0"/>
                    <a:pt x="792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6572" cy="20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733" y="1151801"/>
            <a:ext cx="15091426" cy="7571403"/>
          </a:xfrm>
          <a:custGeom>
            <a:avLst/>
            <a:gdLst/>
            <a:ahLst/>
            <a:cxnLst/>
            <a:rect r="r" b="b" t="t" l="l"/>
            <a:pathLst>
              <a:path h="7571403" w="15091426">
                <a:moveTo>
                  <a:pt x="0" y="0"/>
                </a:moveTo>
                <a:lnTo>
                  <a:pt x="15091426" y="0"/>
                </a:lnTo>
                <a:lnTo>
                  <a:pt x="15091426" y="7571403"/>
                </a:lnTo>
                <a:lnTo>
                  <a:pt x="0" y="7571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3" r="0" b="-574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806791"/>
            <a:ext cx="18288000" cy="5230710"/>
            <a:chOff x="0" y="0"/>
            <a:chExt cx="4816593" cy="1377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77635"/>
            </a:xfrm>
            <a:custGeom>
              <a:avLst/>
              <a:gdLst/>
              <a:ahLst/>
              <a:cxnLst/>
              <a:rect r="r" b="b" t="t" l="l"/>
              <a:pathLst>
                <a:path h="137763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77635"/>
                  </a:lnTo>
                  <a:lnTo>
                    <a:pt x="0" y="1377635"/>
                  </a:lnTo>
                  <a:close/>
                </a:path>
              </a:pathLst>
            </a:custGeom>
            <a:solidFill>
              <a:srgbClr val="DDEAF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41573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Semi-Bold"/>
                  <a:ea typeface="Noto Serif Display Semi-Bold"/>
                  <a:cs typeface="Noto Serif Display Semi-Bold"/>
                  <a:sym typeface="Noto Serif Display Semi-Bold"/>
                </a:rPr>
                <a:t>Data Analytics Tasks: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Salary Distribution: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Class intervals represent ranges of values, in this case, salary ranges. The class interval is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 the difference between the upper and lower limits of a class.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 Bold"/>
                  <a:ea typeface="Noto Serif Display Bold"/>
                  <a:cs typeface="Noto Serif Display Bold"/>
                  <a:sym typeface="Noto Serif Display Bold"/>
                </a:rPr>
                <a:t>Your Task: </a:t>
              </a: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Create class intervals for the salaries in the company. This will help you understand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to Serif Display"/>
                  <a:ea typeface="Noto Serif Display"/>
                  <a:cs typeface="Noto Serif Display"/>
                  <a:sym typeface="Noto Serif Display"/>
                </a:rPr>
                <a:t>the salary distribution.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981" y="9256743"/>
            <a:ext cx="2606828" cy="601699"/>
            <a:chOff x="0" y="0"/>
            <a:chExt cx="686572" cy="15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6572" cy="158472"/>
            </a:xfrm>
            <a:custGeom>
              <a:avLst/>
              <a:gdLst/>
              <a:ahLst/>
              <a:cxnLst/>
              <a:rect r="r" b="b" t="t" l="l"/>
              <a:pathLst>
                <a:path h="158472" w="686572">
                  <a:moveTo>
                    <a:pt x="79236" y="0"/>
                  </a:moveTo>
                  <a:lnTo>
                    <a:pt x="607336" y="0"/>
                  </a:lnTo>
                  <a:cubicBezTo>
                    <a:pt x="651097" y="0"/>
                    <a:pt x="686572" y="35475"/>
                    <a:pt x="686572" y="79236"/>
                  </a:cubicBezTo>
                  <a:lnTo>
                    <a:pt x="686572" y="79236"/>
                  </a:lnTo>
                  <a:cubicBezTo>
                    <a:pt x="686572" y="122997"/>
                    <a:pt x="651097" y="158472"/>
                    <a:pt x="607336" y="158472"/>
                  </a:cubicBezTo>
                  <a:lnTo>
                    <a:pt x="79236" y="158472"/>
                  </a:lnTo>
                  <a:cubicBezTo>
                    <a:pt x="35475" y="158472"/>
                    <a:pt x="0" y="122997"/>
                    <a:pt x="0" y="79236"/>
                  </a:cubicBezTo>
                  <a:lnTo>
                    <a:pt x="0" y="79236"/>
                  </a:lnTo>
                  <a:cubicBezTo>
                    <a:pt x="0" y="35475"/>
                    <a:pt x="35475" y="0"/>
                    <a:pt x="792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6572" cy="20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DAGKqF1bEcU</dc:identifier>
  <dcterms:modified xsi:type="dcterms:W3CDTF">2011-08-01T06:04:30Z</dcterms:modified>
  <cp:revision>1</cp:revision>
  <dc:title>Hiring process analysis</dc:title>
</cp:coreProperties>
</file>