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5"/>
  </p:notesMasterIdLst>
  <p:sldIdLst>
    <p:sldId id="256" r:id="rId2"/>
    <p:sldId id="270" r:id="rId3"/>
    <p:sldId id="267" r:id="rId4"/>
    <p:sldId id="262" r:id="rId5"/>
    <p:sldId id="259" r:id="rId6"/>
    <p:sldId id="277" r:id="rId7"/>
    <p:sldId id="260" r:id="rId8"/>
    <p:sldId id="268" r:id="rId9"/>
    <p:sldId id="261" r:id="rId10"/>
    <p:sldId id="266" r:id="rId11"/>
    <p:sldId id="265" r:id="rId12"/>
    <p:sldId id="264" r:id="rId13"/>
    <p:sldId id="263" r:id="rId14"/>
    <p:sldId id="257" r:id="rId15"/>
    <p:sldId id="280" r:id="rId16"/>
    <p:sldId id="281" r:id="rId17"/>
    <p:sldId id="282" r:id="rId18"/>
    <p:sldId id="271" r:id="rId19"/>
    <p:sldId id="283" r:id="rId20"/>
    <p:sldId id="269" r:id="rId21"/>
    <p:sldId id="279" r:id="rId22"/>
    <p:sldId id="272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6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49C87-9EEA-4E8C-970B-39E9482F5685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3AA7B-9FAE-495D-95BB-1CB7D0A31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423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3AA7B-9FAE-495D-95BB-1CB7D0A3196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337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11279-2E9D-8047-F548-27AD38075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CF233-1EAA-AF62-72CF-F2F1EF512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3C451-86C0-C206-EB6C-6CF8B0BC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0576-4B71-4396-97D3-432F76FC01BA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B9873-F7DB-AB37-A3F8-65A465361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41F1B-53D8-48D4-3A03-55F3BC62C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D19-DEB9-42D9-94D9-056772A74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84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8FB8-0521-A6B5-D660-ADF02BC83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E87BE-DCC2-B03E-F621-8EB69F21A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B97D2-60EE-A392-60D7-87B5411C7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0576-4B71-4396-97D3-432F76FC01BA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3B662-4904-2A8A-5E0A-3D3CEBE0E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EFB69-3367-8B24-982B-FBC24ADB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D19-DEB9-42D9-94D9-056772A74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12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1AF484-8012-768D-6AE9-A1CFE7F17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D652C-9519-5780-F837-5289DC69B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2B02D-77EC-C1D6-FDE1-52217C3D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0576-4B71-4396-97D3-432F76FC01BA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2EDED-63F6-6871-DD38-D5FAC6CC8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B62DD-D942-F5C6-B910-E4B417A24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D19-DEB9-42D9-94D9-056772A74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30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BC96-BC8D-1BFC-49AF-40AE4D1A6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C6864-EA9C-3080-B307-6AACF5CDB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BC6C9-70CE-140A-8B67-511C8DB2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0576-4B71-4396-97D3-432F76FC01BA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B2316-577A-C1F4-59EC-0ABFD14DC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F01FB-C285-EF82-88A0-207F41AF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D19-DEB9-42D9-94D9-056772A74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81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88124-52B3-CFAA-DDCF-7075E358D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EC29E-FF1E-0856-EF07-CCF410171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6EA3E-064F-2391-B803-F7B3ECA66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0576-4B71-4396-97D3-432F76FC01BA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8B5C4-0035-DF47-9E41-35F1CF042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56681-804B-170F-C0E6-C97A9F3F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D19-DEB9-42D9-94D9-056772A74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88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3DF7-C6EB-FBB2-705C-282E9F471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9F696-F828-3812-0490-B36202CA3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9D563-6DF8-7828-9D1E-06AD54D24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313F0-2880-907D-5B1A-4CBB78F42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0576-4B71-4396-97D3-432F76FC01BA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8FA40-E5CE-C44C-1DF1-8513327F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6B779-2B60-5BBC-E82D-27BDB21D5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D19-DEB9-42D9-94D9-056772A74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29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A353C-C7EB-1AEC-EEF6-B707D123B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A2D0E-C4D4-613C-B239-5CC99BFEF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6EF61-135A-7EB4-F9FC-5DB038199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F015B-A3E4-FCD1-2397-EBC806DFF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9A4260-3213-13D0-3614-4B2147005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E26FED-9BB3-F633-321E-E10A5895E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0576-4B71-4396-97D3-432F76FC01BA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21E2C7-CA4C-0878-CF7B-D052E45C4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3858C7-0A9D-AE0D-A4F8-E0B1D97E4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D19-DEB9-42D9-94D9-056772A74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75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D65B-87E2-773E-F5DC-DAA8A778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EE91A7-9092-7072-70A6-BE293DC8E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0576-4B71-4396-97D3-432F76FC01BA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D8826-B22C-8472-E77B-1E15526E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0AD64-5BF1-B5DF-B993-5E9D7BE40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D19-DEB9-42D9-94D9-056772A74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21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04BC35-2310-D001-1502-3425AA1A1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0576-4B71-4396-97D3-432F76FC01BA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4F324D-171E-CA43-3A45-325F59E64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1C463-355B-EB1F-893E-135DEDEC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D19-DEB9-42D9-94D9-056772A74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5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4D133-0F11-1F6A-7FCD-0A59EC8D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6379D-21DC-B4E0-9201-AE2280228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B5F37-F84C-66FC-3522-56304763C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48123-F879-D4D7-A562-2F2EBD3DE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0576-4B71-4396-97D3-432F76FC01BA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A7388-549B-FB72-2ED4-D783A3ACD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4FFE4-7FA3-6A51-84FF-512F881B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D19-DEB9-42D9-94D9-056772A74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0C0D3-7059-F8A4-44EB-39C6208D7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1BD821-9CAB-16B4-CC6C-BBA49FCA5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BF4E8-5438-0348-CA3A-FE655CCA3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ADDA2-457F-F9A9-11EE-3AD5B7566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0576-4B71-4396-97D3-432F76FC01BA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9553F-BDF1-94CE-E368-667A61613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EFD5A-C069-2F60-49EE-4DBF465B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D19-DEB9-42D9-94D9-056772A74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76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5DA57F-48D9-F6A8-B634-17BF5F06C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214AB-ECC7-F7E0-D50D-FDFF345AB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F2976-EBA1-3D97-24E2-8BD29BB3DF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00576-4B71-4396-97D3-432F76FC01BA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5F0CE-05E2-81CB-350F-C6927BE8B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1903C-C54B-5E08-6580-935BBEDE2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F2D19-DEB9-42D9-94D9-056772A74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71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ucba.com/html-text-editor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D8B6-CCC5-C6DC-1FDB-2BFE8C0CBD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TABLE &amp; FORMS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AD5C0-D026-1163-73AB-4BB4697AE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DAY 4</a:t>
            </a:r>
          </a:p>
        </p:txBody>
      </p:sp>
    </p:spTree>
    <p:extLst>
      <p:ext uri="{BB962C8B-B14F-4D97-AF65-F5344CB8AC3E}">
        <p14:creationId xmlns:p14="http://schemas.microsoft.com/office/powerpoint/2010/main" val="1973013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76327-0102-57E3-273E-6DAEDB81C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 &lt;</a:t>
            </a:r>
            <a:r>
              <a:rPr lang="en-IN" dirty="0" err="1"/>
              <a:t>th</a:t>
            </a:r>
            <a:r>
              <a:rPr lang="en-IN" dirty="0"/>
              <a:t>&gt;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0A181-3BD2-F209-DC04-6B44F70C2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 &lt;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th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&gt; tag is used to define the header cell in an HTML table.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 header cell in the table is used to provide information for the remaining cells of the column.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Header tag : &lt;TH&gt; &lt;/TH&gt;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2240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223BA-D90D-93EA-EFB5-FBB3365D4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 &lt;</a:t>
            </a:r>
            <a:r>
              <a:rPr lang="en-IN" dirty="0" err="1"/>
              <a:t>bgcolor</a:t>
            </a:r>
            <a:r>
              <a:rPr lang="en-IN" dirty="0"/>
              <a:t>&gt;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D7B31-F14C-1B32-4716-99614ABFB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 &lt;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bgcolor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&gt; tag is used to specify the background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color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 of the table.</a:t>
            </a:r>
          </a:p>
          <a:p>
            <a:r>
              <a:rPr lang="en-IN" b="1" i="0" dirty="0">
                <a:solidFill>
                  <a:schemeClr val="tx1"/>
                </a:solidFill>
                <a:effectLst/>
                <a:latin typeface="+mj-lt"/>
              </a:rPr>
              <a:t>Syntax: 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&lt;table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bgcolor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 = "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color_name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"&gt;</a:t>
            </a:r>
            <a:endParaRPr lang="en-GB" dirty="0">
              <a:solidFill>
                <a:schemeClr val="tx1"/>
              </a:solidFill>
              <a:latin typeface="+mj-lt"/>
            </a:endParaRP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For the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color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 name, we can directly </a:t>
            </a:r>
            <a:r>
              <a:rPr lang="en-GB" b="0" i="0" u="none" strike="noStrike" dirty="0">
                <a:solidFill>
                  <a:schemeClr val="tx1"/>
                </a:solidFill>
                <a:effectLst/>
                <a:latin typeface="+mj-lt"/>
              </a:rPr>
              <a:t>provide the </a:t>
            </a:r>
            <a:r>
              <a:rPr lang="en-GB" b="0" i="0" u="none" strike="noStrike" dirty="0" err="1">
                <a:solidFill>
                  <a:schemeClr val="tx1"/>
                </a:solidFill>
                <a:effectLst/>
                <a:latin typeface="+mj-lt"/>
              </a:rPr>
              <a:t>color</a:t>
            </a:r>
            <a:r>
              <a:rPr lang="en-GB" b="0" i="0" u="none" strike="noStrike" dirty="0">
                <a:solidFill>
                  <a:schemeClr val="tx1"/>
                </a:solidFill>
                <a:effectLst/>
                <a:latin typeface="+mj-lt"/>
              </a:rPr>
              <a:t> name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for the background.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+mj-lt"/>
              </a:rPr>
              <a:t>	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For example &lt;table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bgcolor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 =”Red”&gt;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4925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1DD0-24FF-FE88-707C-4DCA31D9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8. &lt;caption&gt;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D4C16-8584-BC8F-451E-CB225A69F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 &lt;caption&gt; tag is used to provide the caption to the table.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It is placed or used immediately after the &lt;table&gt; tag.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By default, the table caption will be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center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-aligned above the table.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Caption tag : &lt;caption&gt; &lt;/caption&gt;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7238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F32A-100D-247D-6F09-01C1B308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9. Cell Spanning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F5251-7631-6EDB-270B-28DE61B26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Spanning is nothing but combining two or more adjacent cells in the table.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It consists of col span and row span.</a:t>
            </a:r>
          </a:p>
          <a:p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Col span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: The col span attribute specifies the number of columns a table cell should span.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&lt;td col span = “number”&gt;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It always takes an integer value.</a:t>
            </a:r>
          </a:p>
          <a:p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Row span: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The row span attribute specifies the number of rows a table cell should span.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&lt;td row span = “number”&gt;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It always takes an integer value.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4997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548D-1746-3FED-31B9-645EEAA7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87776-2B03-71BE-F3B1-09EB8EC24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form is used to collect user input. The user input is most often sent to a server for processing.</a:t>
            </a:r>
          </a:p>
          <a:p>
            <a:r>
              <a:rPr lang="en-GB" dirty="0"/>
              <a:t> &lt;form&gt; element is used to create an HTML form for user input.</a:t>
            </a:r>
          </a:p>
          <a:p>
            <a:pPr marL="0" indent="0">
              <a:buNone/>
            </a:pPr>
            <a:r>
              <a:rPr lang="en-GB" dirty="0" err="1"/>
              <a:t>Eg</a:t>
            </a:r>
            <a:r>
              <a:rPr lang="en-GB" dirty="0"/>
              <a:t>:     &lt;form&gt;</a:t>
            </a:r>
          </a:p>
          <a:p>
            <a:pPr marL="0" indent="0">
              <a:buNone/>
            </a:pPr>
            <a:r>
              <a:rPr lang="en-GB" dirty="0"/>
              <a:t>  &lt;!--form elements--&gt;</a:t>
            </a:r>
          </a:p>
          <a:p>
            <a:pPr marL="0" indent="0">
              <a:buNone/>
            </a:pPr>
            <a:r>
              <a:rPr lang="en-GB" dirty="0"/>
              <a:t>&lt;/form&gt;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0814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FD1D-E4A7-DE40-2A02-9269454F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BC1D6-B516-0503-6038-EBD95DA0D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&lt;label&gt;:</a:t>
            </a:r>
            <a:r>
              <a:rPr lang="en-GB" dirty="0"/>
              <a:t> It defines label for &lt;form&gt; elements or to display the text as label.</a:t>
            </a:r>
          </a:p>
          <a:p>
            <a:r>
              <a:rPr lang="en-GB" b="1" dirty="0"/>
              <a:t>&lt;input&gt;: </a:t>
            </a:r>
            <a:r>
              <a:rPr lang="en-GB" dirty="0"/>
              <a:t>It is used to get input data from the form in various types such as text, password, email, etc by changing its type.</a:t>
            </a:r>
          </a:p>
          <a:p>
            <a:r>
              <a:rPr lang="en-GB" b="1" dirty="0"/>
              <a:t>&lt;button&gt;: </a:t>
            </a:r>
            <a:r>
              <a:rPr lang="en-GB" dirty="0"/>
              <a:t>It defines a clickable button to control other elements or execute a functionality.</a:t>
            </a:r>
          </a:p>
          <a:p>
            <a:r>
              <a:rPr lang="en-GB" b="1" dirty="0"/>
              <a:t>&lt;select&gt;</a:t>
            </a:r>
            <a:r>
              <a:rPr lang="en-GB" dirty="0"/>
              <a:t>: It is used to create a drop-down list.</a:t>
            </a:r>
          </a:p>
          <a:p>
            <a:r>
              <a:rPr lang="en-GB" b="1" dirty="0"/>
              <a:t>&lt;</a:t>
            </a:r>
            <a:r>
              <a:rPr lang="en-GB" b="1" dirty="0" err="1"/>
              <a:t>textarea</a:t>
            </a:r>
            <a:r>
              <a:rPr lang="en-GB" b="1" dirty="0"/>
              <a:t>&gt;: </a:t>
            </a:r>
            <a:r>
              <a:rPr lang="en-GB" dirty="0"/>
              <a:t>It is used to get input long text content.</a:t>
            </a:r>
          </a:p>
          <a:p>
            <a:r>
              <a:rPr lang="en-GB" b="1" dirty="0"/>
              <a:t>&lt;option&gt;: </a:t>
            </a:r>
            <a:r>
              <a:rPr lang="en-GB" dirty="0"/>
              <a:t>It is used to define options in a drop-down list.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2188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C2B0-A1C8-FFAE-8D02-CB7429578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9498A-CE7A-E814-23F1-826A1FDAC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&lt;label&gt; tag defines a label for many form elements.</a:t>
            </a:r>
          </a:p>
          <a:p>
            <a:r>
              <a:rPr lang="en-GB" dirty="0"/>
              <a:t>&lt;</a:t>
            </a:r>
            <a:r>
              <a:rPr lang="en-GB" dirty="0" err="1"/>
              <a:t>lable</a:t>
            </a:r>
            <a:r>
              <a:rPr lang="en-GB" dirty="0"/>
              <a:t> for=""&gt;Username&lt;/label&gt;</a:t>
            </a:r>
          </a:p>
          <a:p>
            <a:r>
              <a:rPr lang="en-GB" dirty="0"/>
              <a:t>Set the identifier (id) inside the &lt;input&gt; element and specify its name as a for attribute for the &lt;label&gt; tag.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0" i="0" dirty="0">
                <a:solidFill>
                  <a:schemeClr val="accent5">
                    <a:lumMod val="50000"/>
                  </a:schemeClr>
                </a:solidFill>
                <a:effectLst/>
                <a:latin typeface="ui-monospace"/>
              </a:rPr>
              <a:t>&lt;label for="</a:t>
            </a:r>
            <a:r>
              <a:rPr lang="en-GB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ui-monospace"/>
              </a:rPr>
              <a:t>lfname</a:t>
            </a:r>
            <a:r>
              <a:rPr lang="en-GB" b="0" i="0" dirty="0">
                <a:solidFill>
                  <a:schemeClr val="accent5">
                    <a:lumMod val="50000"/>
                  </a:schemeClr>
                </a:solidFill>
                <a:effectLst/>
                <a:latin typeface="ui-monospace"/>
              </a:rPr>
              <a:t>"&gt;First name:&lt;/label&gt;</a:t>
            </a:r>
          </a:p>
          <a:p>
            <a:pPr marL="0" indent="0">
              <a:buNone/>
            </a:pPr>
            <a:r>
              <a:rPr lang="en-GB" b="0" i="0" dirty="0">
                <a:solidFill>
                  <a:schemeClr val="accent5">
                    <a:lumMod val="50000"/>
                  </a:schemeClr>
                </a:solidFill>
                <a:effectLst/>
                <a:latin typeface="ui-monospace"/>
              </a:rPr>
              <a:t> &lt;input id="</a:t>
            </a:r>
            <a:r>
              <a:rPr lang="en-GB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ui-monospace"/>
              </a:rPr>
              <a:t>lfname</a:t>
            </a:r>
            <a:r>
              <a:rPr lang="en-GB" b="0" i="0" dirty="0">
                <a:solidFill>
                  <a:schemeClr val="accent5">
                    <a:lumMod val="50000"/>
                  </a:schemeClr>
                </a:solidFill>
                <a:effectLst/>
                <a:latin typeface="ui-monospace"/>
              </a:rPr>
              <a:t>" name="</a:t>
            </a:r>
            <a:r>
              <a:rPr lang="en-GB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ui-monospace"/>
              </a:rPr>
              <a:t>fname</a:t>
            </a:r>
            <a:r>
              <a:rPr lang="en-GB" b="0" i="0" dirty="0">
                <a:solidFill>
                  <a:schemeClr val="accent5">
                    <a:lumMod val="50000"/>
                  </a:schemeClr>
                </a:solidFill>
                <a:effectLst/>
                <a:latin typeface="ui-monospace"/>
              </a:rPr>
              <a:t>" type="text" /&gt;</a:t>
            </a:r>
          </a:p>
          <a:p>
            <a:pPr marL="0" indent="0">
              <a:buNone/>
            </a:pPr>
            <a:endParaRPr lang="en-GB" dirty="0">
              <a:solidFill>
                <a:schemeClr val="accent5">
                  <a:lumMod val="50000"/>
                </a:schemeClr>
              </a:solidFill>
              <a:latin typeface="ui-monospace"/>
            </a:endParaRPr>
          </a:p>
          <a:p>
            <a:pPr marL="0" indent="0">
              <a:buNone/>
            </a:pP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686398-035B-DB40-F3AC-8E926CDB49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1" t="27724" r="39815" b="58671"/>
          <a:stretch/>
        </p:blipFill>
        <p:spPr>
          <a:xfrm>
            <a:off x="6361472" y="4311650"/>
            <a:ext cx="5122606" cy="127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5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1BB53-3E1F-8FFF-243D-28DEEBD5E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TAG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BB12B-AF37-80EA-A9A2-9028DAC30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An &lt;input&gt; element can be displayed in many ways, depending on the type attribute.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&lt;input type</a:t>
            </a:r>
            <a:r>
              <a:rPr lang="en-IN" b="1" dirty="0"/>
              <a:t>="text"&gt;</a:t>
            </a:r>
            <a:r>
              <a:rPr lang="en-IN" dirty="0"/>
              <a:t>	Displays a single-line text input field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&lt;input type=</a:t>
            </a:r>
            <a:r>
              <a:rPr lang="en-IN" b="1" dirty="0"/>
              <a:t>"radio</a:t>
            </a:r>
            <a:r>
              <a:rPr lang="en-IN" dirty="0"/>
              <a:t>"&gt;	Displays a radio button (for selecting one of many choices)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&lt;input type="</a:t>
            </a:r>
            <a:r>
              <a:rPr lang="en-IN" b="1" dirty="0"/>
              <a:t>checkbox</a:t>
            </a:r>
            <a:r>
              <a:rPr lang="en-IN" dirty="0"/>
              <a:t>"&gt;	Displays a checkbox (for selecting zero or more of many choices)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&lt;input type=</a:t>
            </a:r>
            <a:r>
              <a:rPr lang="en-IN" b="1" dirty="0"/>
              <a:t>"submit</a:t>
            </a:r>
            <a:r>
              <a:rPr lang="en-IN" dirty="0"/>
              <a:t>"&gt;	Displays a submit button (for submitting the form)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&lt;input type="</a:t>
            </a:r>
            <a:r>
              <a:rPr lang="en-IN" b="1" dirty="0"/>
              <a:t>button"&gt;</a:t>
            </a:r>
            <a:r>
              <a:rPr lang="en-IN" dirty="0"/>
              <a:t>	Displays a clickable button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9859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0A448-DB0C-0AB3-A112-9D8F2BDB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SUBMIT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F4F21-656E-EF48-7378-E52BD0B94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-The &lt;input type="submit"&gt; defines a button for submitting the form data to a form-handler.</a:t>
            </a:r>
          </a:p>
          <a:p>
            <a:endParaRPr lang="en-GB" dirty="0"/>
          </a:p>
          <a:p>
            <a:r>
              <a:rPr lang="en-GB" dirty="0"/>
              <a:t>&lt;</a:t>
            </a:r>
            <a:r>
              <a:rPr lang="en-GB" b="1" dirty="0"/>
              <a:t>input type="submit" value="Submit"&gt;</a:t>
            </a:r>
          </a:p>
          <a:p>
            <a:pPr marL="0" indent="0">
              <a:buNone/>
            </a:pPr>
            <a:r>
              <a:rPr lang="en-GB" dirty="0"/>
              <a:t>or</a:t>
            </a:r>
          </a:p>
          <a:p>
            <a:r>
              <a:rPr lang="en-GB" b="1" dirty="0"/>
              <a:t>&lt;button type="Submit"&gt; Login&lt;/button&gt;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5775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F0D6E-396E-8172-EB14-2F6E35E5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A6917-4B5D-6A64-C3D6-182C7184A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326106"/>
            <a:ext cx="4825158" cy="4299284"/>
          </a:xfrm>
        </p:spPr>
        <p:txBody>
          <a:bodyPr>
            <a:normAutofit fontScale="92500" lnSpcReduction="20000"/>
          </a:bodyPr>
          <a:lstStyle/>
          <a:p>
            <a:r>
              <a:rPr lang="en-IN" sz="2300" dirty="0"/>
              <a:t>&lt;input type</a:t>
            </a:r>
            <a:r>
              <a:rPr lang="en-IN" sz="2300" b="1" dirty="0"/>
              <a:t>="button"&gt;</a:t>
            </a:r>
          </a:p>
          <a:p>
            <a:r>
              <a:rPr lang="en-IN" sz="2300" dirty="0"/>
              <a:t>&lt;input type="</a:t>
            </a:r>
            <a:r>
              <a:rPr lang="en-IN" sz="2300" b="1" dirty="0"/>
              <a:t>checkbox"&gt;</a:t>
            </a:r>
          </a:p>
          <a:p>
            <a:r>
              <a:rPr lang="en-IN" sz="2300" dirty="0"/>
              <a:t>&lt;input type="</a:t>
            </a:r>
            <a:r>
              <a:rPr lang="en-IN" sz="2300" b="1" dirty="0" err="1"/>
              <a:t>color</a:t>
            </a:r>
            <a:r>
              <a:rPr lang="en-IN" sz="2300" b="1" dirty="0"/>
              <a:t>"&gt;</a:t>
            </a:r>
          </a:p>
          <a:p>
            <a:r>
              <a:rPr lang="en-IN" sz="2300" dirty="0"/>
              <a:t>&lt;input type</a:t>
            </a:r>
            <a:r>
              <a:rPr lang="en-IN" sz="2300" b="1" dirty="0"/>
              <a:t>="date"&gt;</a:t>
            </a:r>
          </a:p>
          <a:p>
            <a:r>
              <a:rPr lang="en-IN" sz="2300" dirty="0"/>
              <a:t>&lt;input type</a:t>
            </a:r>
            <a:r>
              <a:rPr lang="en-IN" sz="2300" b="1" dirty="0"/>
              <a:t>="email"&gt;</a:t>
            </a:r>
          </a:p>
          <a:p>
            <a:r>
              <a:rPr lang="en-IN" sz="2300" dirty="0"/>
              <a:t>&lt;input type</a:t>
            </a:r>
            <a:r>
              <a:rPr lang="en-IN" sz="2300" b="1" dirty="0"/>
              <a:t>="file"&gt;</a:t>
            </a:r>
          </a:p>
          <a:p>
            <a:r>
              <a:rPr lang="en-IN" sz="2300" dirty="0"/>
              <a:t>&lt;input type</a:t>
            </a:r>
            <a:r>
              <a:rPr lang="en-IN" sz="2300" b="1" dirty="0"/>
              <a:t>="hidden"&gt;</a:t>
            </a:r>
          </a:p>
          <a:p>
            <a:r>
              <a:rPr lang="en-IN" sz="2300" dirty="0"/>
              <a:t>&lt;input type="</a:t>
            </a:r>
            <a:r>
              <a:rPr lang="en-IN" sz="2300" b="1" dirty="0"/>
              <a:t>image"&gt;</a:t>
            </a:r>
          </a:p>
          <a:p>
            <a:r>
              <a:rPr lang="en-IN" sz="2300" dirty="0"/>
              <a:t>&lt;input type</a:t>
            </a:r>
            <a:r>
              <a:rPr lang="en-IN" sz="2300" b="1" dirty="0"/>
              <a:t>="month"&gt;</a:t>
            </a:r>
          </a:p>
          <a:p>
            <a:r>
              <a:rPr lang="en-IN" sz="2300" dirty="0"/>
              <a:t>&lt;input type</a:t>
            </a:r>
            <a:r>
              <a:rPr lang="en-IN" sz="2300" b="1" dirty="0"/>
              <a:t>="number"&gt;</a:t>
            </a:r>
          </a:p>
          <a:p>
            <a:r>
              <a:rPr lang="en-GB" sz="2300" b="1" dirty="0"/>
              <a:t>The default value of the type attribute is "text".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4E0C0-DDBC-D5AC-5375-EB39A8D22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3" y="2326105"/>
            <a:ext cx="4825159" cy="4299284"/>
          </a:xfrm>
        </p:spPr>
        <p:txBody>
          <a:bodyPr>
            <a:normAutofit fontScale="92500" lnSpcReduction="20000"/>
          </a:bodyPr>
          <a:lstStyle/>
          <a:p>
            <a:r>
              <a:rPr lang="en-IN" sz="2400" dirty="0"/>
              <a:t>&lt;input type="</a:t>
            </a:r>
            <a:r>
              <a:rPr lang="en-IN" sz="2400" b="1" dirty="0"/>
              <a:t>radio</a:t>
            </a:r>
            <a:r>
              <a:rPr lang="en-IN" sz="2400" dirty="0"/>
              <a:t>"&gt;</a:t>
            </a:r>
          </a:p>
          <a:p>
            <a:r>
              <a:rPr lang="en-IN" sz="2400" dirty="0"/>
              <a:t>&lt;input type="</a:t>
            </a:r>
            <a:r>
              <a:rPr lang="en-IN" sz="2400" b="1" dirty="0"/>
              <a:t>range</a:t>
            </a:r>
            <a:r>
              <a:rPr lang="en-IN" sz="2400" dirty="0"/>
              <a:t>"&gt;</a:t>
            </a:r>
          </a:p>
          <a:p>
            <a:r>
              <a:rPr lang="en-IN" sz="2400" dirty="0"/>
              <a:t>&lt;input type="</a:t>
            </a:r>
            <a:r>
              <a:rPr lang="en-IN" sz="2400" b="1" dirty="0"/>
              <a:t>reset</a:t>
            </a:r>
            <a:r>
              <a:rPr lang="en-IN" sz="2400" dirty="0"/>
              <a:t>"&gt;</a:t>
            </a:r>
          </a:p>
          <a:p>
            <a:r>
              <a:rPr lang="en-IN" sz="2400" dirty="0"/>
              <a:t>&lt;input type="</a:t>
            </a:r>
            <a:r>
              <a:rPr lang="en-IN" sz="2400" b="1" dirty="0"/>
              <a:t>search</a:t>
            </a:r>
            <a:r>
              <a:rPr lang="en-IN" sz="2400" dirty="0"/>
              <a:t>"&gt;</a:t>
            </a:r>
          </a:p>
          <a:p>
            <a:r>
              <a:rPr lang="en-IN" sz="2400" dirty="0"/>
              <a:t>&lt;input type="</a:t>
            </a:r>
            <a:r>
              <a:rPr lang="en-IN" sz="2400" b="1" dirty="0"/>
              <a:t>submit"&gt;</a:t>
            </a:r>
          </a:p>
          <a:p>
            <a:r>
              <a:rPr lang="en-IN" sz="2400" dirty="0"/>
              <a:t>&lt;input type="</a:t>
            </a:r>
            <a:r>
              <a:rPr lang="en-IN" sz="2400" b="1" dirty="0"/>
              <a:t>text"&gt;</a:t>
            </a:r>
          </a:p>
          <a:p>
            <a:r>
              <a:rPr lang="en-IN" sz="2400" dirty="0"/>
              <a:t>&lt;input type="</a:t>
            </a:r>
            <a:r>
              <a:rPr lang="en-IN" sz="2400" b="1" dirty="0"/>
              <a:t>time"&gt;</a:t>
            </a:r>
          </a:p>
          <a:p>
            <a:r>
              <a:rPr lang="en-IN" sz="2400" dirty="0"/>
              <a:t>&lt;input type="</a:t>
            </a:r>
            <a:r>
              <a:rPr lang="en-IN" sz="2400" b="1" dirty="0" err="1"/>
              <a:t>url</a:t>
            </a:r>
            <a:r>
              <a:rPr lang="en-IN" sz="2400" b="1" dirty="0"/>
              <a:t>"&gt;</a:t>
            </a:r>
          </a:p>
          <a:p>
            <a:r>
              <a:rPr lang="en-IN" sz="2400" dirty="0"/>
              <a:t>&lt;input type="</a:t>
            </a:r>
            <a:r>
              <a:rPr lang="en-IN" sz="2400" b="1" dirty="0"/>
              <a:t>week"&gt;</a:t>
            </a:r>
          </a:p>
          <a:p>
            <a:r>
              <a:rPr lang="en-IN" sz="2400" dirty="0"/>
              <a:t>&lt;input type="</a:t>
            </a:r>
            <a:r>
              <a:rPr lang="en-IN" sz="2400" b="1" dirty="0"/>
              <a:t>password"&gt;</a:t>
            </a:r>
            <a:endParaRPr lang="en-GB" sz="24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7689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3801E-C405-F7C6-9590-CDDA8D77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9753B-CD47-49FD-EC68-991B95212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 table is one of the most useful constructs. 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Tables are all over </a:t>
            </a:r>
            <a:r>
              <a:rPr lang="en-GB" b="0" i="0" u="none" strike="noStrike" dirty="0">
                <a:solidFill>
                  <a:schemeClr val="tx1"/>
                </a:solidFill>
                <a:effectLst/>
                <a:latin typeface="+mj-lt"/>
              </a:rPr>
              <a:t>the web application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 The main use of the table is that they are used to structure the pieces of information and structure the information on the web page. 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An HTML table is a table-based page layout. 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4D5968"/>
                </a:solidFill>
                <a:effectLst/>
                <a:latin typeface="Nunito Sans" pitchFamily="2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2325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54A5-C5FD-D5AD-020E-876B3CAA7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40" y="957340"/>
            <a:ext cx="8761413" cy="70696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9D49983-4872-6B58-8012-5C3736374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4"/>
          <a:stretch/>
        </p:blipFill>
        <p:spPr bwMode="auto">
          <a:xfrm>
            <a:off x="714703" y="588579"/>
            <a:ext cx="9911256" cy="531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466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F8BD9-DBD4-B078-E44D-47612632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FF015E-8B5B-68A5-0896-039091F4B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984" y="2224913"/>
            <a:ext cx="9065341" cy="399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50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126-7E4C-0925-8982-21D68D65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20EEA4-D355-0FDC-60DC-9C7FB2FC2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32" y="1992086"/>
            <a:ext cx="10580914" cy="4425043"/>
          </a:xfrm>
        </p:spPr>
      </p:pic>
    </p:spTree>
    <p:extLst>
      <p:ext uri="{BB962C8B-B14F-4D97-AF65-F5344CB8AC3E}">
        <p14:creationId xmlns:p14="http://schemas.microsoft.com/office/powerpoint/2010/main" val="1769144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AA556-BACF-660C-1A8F-6D89B277F69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973138"/>
            <a:ext cx="8180388" cy="708025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TASK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8F6A49-A0D5-D94C-B15B-946C03042B4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07" r="59603" b="6979"/>
          <a:stretch/>
        </p:blipFill>
        <p:spPr>
          <a:xfrm>
            <a:off x="4011613" y="1882775"/>
            <a:ext cx="8180387" cy="4179888"/>
          </a:xfrm>
        </p:spPr>
      </p:pic>
    </p:spTree>
    <p:extLst>
      <p:ext uri="{BB962C8B-B14F-4D97-AF65-F5344CB8AC3E}">
        <p14:creationId xmlns:p14="http://schemas.microsoft.com/office/powerpoint/2010/main" val="145490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35AA6-FD70-926D-9E59-BADA5230E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Table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B3CB0-002E-5E21-263E-9F7F1097D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 </a:t>
            </a:r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&lt;table&gt;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tag is used to create a table.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In HTML, a table is considered as a group of rows containing each group of cells.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There can be many columns in a row.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HTML tables should be used for tabular data only, but they are also used for creating layout web pages.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If we build HTML tables without any styles or attributes in the browser, they will be displayed without any border.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Table tag : &lt;TABLE&gt; &lt;/TABLE&gt;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 content which we write between these tags will be displayed within the table.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0225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DAA8-1D82-0AF1-31AA-5171E18F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&lt;</a:t>
            </a:r>
            <a:r>
              <a:rPr lang="en-IN" dirty="0" err="1"/>
              <a:t>thead</a:t>
            </a:r>
            <a:r>
              <a:rPr lang="en-IN" dirty="0"/>
              <a:t>&gt;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5FE81-8D37-773B-6EB3-1B697A7C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</a:t>
            </a:r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 &lt;</a:t>
            </a:r>
            <a:r>
              <a:rPr lang="en-GB" b="1" i="0" dirty="0" err="1">
                <a:solidFill>
                  <a:schemeClr val="tx1"/>
                </a:solidFill>
                <a:effectLst/>
                <a:latin typeface="+mj-lt"/>
              </a:rPr>
              <a:t>thead</a:t>
            </a:r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&gt;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defines a set of rows defining the head of the columns of the table.</a:t>
            </a:r>
          </a:p>
          <a:p>
            <a:r>
              <a:rPr lang="en-IN" dirty="0">
                <a:solidFill>
                  <a:schemeClr val="tx1"/>
                </a:solidFill>
                <a:latin typeface="+mj-lt"/>
              </a:rPr>
              <a:t>Syntax:</a:t>
            </a:r>
          </a:p>
          <a:p>
            <a:pPr marL="0" indent="0">
              <a:buNone/>
            </a:pPr>
            <a:r>
              <a:rPr lang="en-IN" b="0" i="0" dirty="0">
                <a:solidFill>
                  <a:schemeClr val="tx1"/>
                </a:solidFill>
                <a:effectLst/>
                <a:latin typeface="+mj-lt"/>
              </a:rPr>
              <a:t>	&lt;</a:t>
            </a:r>
            <a:r>
              <a:rPr lang="en-IN" b="0" i="0" dirty="0" err="1">
                <a:solidFill>
                  <a:schemeClr val="tx1"/>
                </a:solidFill>
                <a:effectLst/>
                <a:latin typeface="+mj-lt"/>
              </a:rPr>
              <a:t>thead</a:t>
            </a:r>
            <a:r>
              <a:rPr lang="en-IN" b="0" i="0" dirty="0">
                <a:solidFill>
                  <a:schemeClr val="tx1"/>
                </a:solidFill>
                <a:effectLst/>
                <a:latin typeface="+mj-lt"/>
              </a:rPr>
              <a:t>&gt;&lt;/</a:t>
            </a:r>
            <a:r>
              <a:rPr lang="en-IN" b="0" i="0" dirty="0" err="1">
                <a:solidFill>
                  <a:schemeClr val="tx1"/>
                </a:solidFill>
                <a:effectLst/>
                <a:latin typeface="+mj-lt"/>
              </a:rPr>
              <a:t>thead</a:t>
            </a:r>
            <a:r>
              <a:rPr lang="en-IN" b="0" i="0" dirty="0">
                <a:solidFill>
                  <a:schemeClr val="tx1"/>
                </a:solidFill>
                <a:effectLst/>
                <a:latin typeface="+mj-lt"/>
              </a:rPr>
              <a:t>&gt;</a:t>
            </a:r>
            <a:endParaRPr lang="en-IN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0645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65ABB-206A-2B45-2546-1207C1AA0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&lt;</a:t>
            </a:r>
            <a:r>
              <a:rPr lang="en-IN" dirty="0" err="1"/>
              <a:t>tbody</a:t>
            </a:r>
            <a:r>
              <a:rPr lang="en-IN" dirty="0"/>
              <a:t>&gt;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7D49C-0FC5-A98B-AF43-BC9B5C739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 &lt;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tbody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&gt; tag is used to group the body content in the HTML table.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Tables can contain more than one body; in some tables, in the other case, the table can contain only one body; in those cases, the &lt;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tbody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&gt; can be removed.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Tables with one body will have an implicit body.</a:t>
            </a:r>
          </a:p>
          <a:p>
            <a:r>
              <a:rPr lang="en-IN" dirty="0">
                <a:solidFill>
                  <a:schemeClr val="tx1"/>
                </a:solidFill>
                <a:latin typeface="+mj-lt"/>
              </a:rPr>
              <a:t>Syntax: </a:t>
            </a:r>
            <a:r>
              <a:rPr lang="en-IN" b="0" i="0" dirty="0">
                <a:solidFill>
                  <a:schemeClr val="tx1"/>
                </a:solidFill>
                <a:effectLst/>
                <a:latin typeface="+mj-lt"/>
              </a:rPr>
              <a:t>&lt;</a:t>
            </a:r>
            <a:r>
              <a:rPr lang="en-IN" b="0" i="0" dirty="0" err="1">
                <a:solidFill>
                  <a:schemeClr val="tx1"/>
                </a:solidFill>
                <a:effectLst/>
                <a:latin typeface="+mj-lt"/>
              </a:rPr>
              <a:t>tbody</a:t>
            </a:r>
            <a:r>
              <a:rPr lang="en-IN" b="0" i="0" dirty="0">
                <a:solidFill>
                  <a:schemeClr val="tx1"/>
                </a:solidFill>
                <a:effectLst/>
                <a:latin typeface="+mj-lt"/>
              </a:rPr>
              <a:t>&gt; &lt;/</a:t>
            </a:r>
            <a:r>
              <a:rPr lang="en-IN" b="0" i="0" dirty="0" err="1">
                <a:solidFill>
                  <a:schemeClr val="tx1"/>
                </a:solidFill>
                <a:effectLst/>
                <a:latin typeface="+mj-lt"/>
              </a:rPr>
              <a:t>tbody</a:t>
            </a:r>
            <a:r>
              <a:rPr lang="en-IN" b="0" i="0" dirty="0">
                <a:solidFill>
                  <a:schemeClr val="tx1"/>
                </a:solidFill>
                <a:effectLst/>
                <a:latin typeface="+mj-lt"/>
              </a:rPr>
              <a:t>&gt;</a:t>
            </a:r>
            <a:endParaRPr lang="en-IN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2710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2970E7-2437-4FC3-1CBA-C3BD43F19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356" y="1782325"/>
            <a:ext cx="4345858" cy="18891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2152D5-646D-CE12-B90D-35ED7E1C4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962" y="3271064"/>
            <a:ext cx="3559517" cy="208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81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96683-FB6E-494B-2A2E-61F0840F6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&lt;</a:t>
            </a:r>
            <a:r>
              <a:rPr lang="en-IN" dirty="0" err="1"/>
              <a:t>tfoot</a:t>
            </a:r>
            <a:r>
              <a:rPr lang="en-IN" dirty="0"/>
              <a:t>&gt;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21FAE-9D94-4DE6-EB8A-0598754F3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 &lt;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tfoot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&gt; tag contains rows that represent a footer or summary.</a:t>
            </a:r>
          </a:p>
          <a:p>
            <a:r>
              <a:rPr lang="en-IN" dirty="0">
                <a:solidFill>
                  <a:schemeClr val="tx1"/>
                </a:solidFill>
                <a:latin typeface="+mj-lt"/>
              </a:rPr>
              <a:t>Syntax:</a:t>
            </a:r>
          </a:p>
          <a:p>
            <a:r>
              <a:rPr lang="en-IN" b="0" i="0" dirty="0">
                <a:solidFill>
                  <a:schemeClr val="tx1"/>
                </a:solidFill>
                <a:effectLst/>
                <a:latin typeface="+mj-lt"/>
              </a:rPr>
              <a:t>&lt;</a:t>
            </a:r>
            <a:r>
              <a:rPr lang="en-IN" b="0" i="0" dirty="0" err="1">
                <a:solidFill>
                  <a:schemeClr val="tx1"/>
                </a:solidFill>
                <a:effectLst/>
                <a:latin typeface="+mj-lt"/>
              </a:rPr>
              <a:t>tfoot</a:t>
            </a:r>
            <a:r>
              <a:rPr lang="en-IN" b="0" i="0" dirty="0">
                <a:solidFill>
                  <a:schemeClr val="tx1"/>
                </a:solidFill>
                <a:effectLst/>
                <a:latin typeface="+mj-lt"/>
              </a:rPr>
              <a:t>&gt; &lt;/</a:t>
            </a:r>
            <a:r>
              <a:rPr lang="en-IN" b="0" i="0" dirty="0" err="1">
                <a:solidFill>
                  <a:schemeClr val="tx1"/>
                </a:solidFill>
                <a:effectLst/>
                <a:latin typeface="+mj-lt"/>
              </a:rPr>
              <a:t>tfoot</a:t>
            </a:r>
            <a:r>
              <a:rPr lang="en-IN" b="0" i="0" dirty="0">
                <a:solidFill>
                  <a:schemeClr val="tx1"/>
                </a:solidFill>
                <a:effectLst/>
                <a:latin typeface="+mj-lt"/>
              </a:rPr>
              <a:t>&gt;</a:t>
            </a:r>
            <a:endParaRPr lang="en-IN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4321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1A537-3D48-7D4C-6EA7-D2D4217E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&lt;tr&gt; Tag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4C20A-2B83-E50A-323B-CF38BBB56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 &lt;tr&gt; tag is used to define a row in the HTML table.</a:t>
            </a:r>
          </a:p>
          <a:p>
            <a:r>
              <a:rPr lang="en-GB" dirty="0">
                <a:solidFill>
                  <a:schemeClr val="tx1"/>
                </a:solidFill>
                <a:latin typeface="+mj-lt"/>
              </a:rPr>
              <a:t>S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tarts the row with the beginning by &lt;TR&gt; row tag and then build the row by creating each cell, and when finish all the cells for a row, then close the row with the ending row tag &lt;/TR&gt;.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Row tag : &lt;TR&gt; &lt;/TR&gt;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1177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1B4F-43CB-ED60-337E-945F96FBF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&lt;td&gt; Tag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DE4E7-A91B-374A-47BE-598C9B65C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 &lt;td&gt; tag is used to define the data for </a:t>
            </a:r>
            <a:r>
              <a:rPr lang="en-GB" b="0" i="0" u="none" strike="noStrike" dirty="0">
                <a:solidFill>
                  <a:schemeClr val="tx1"/>
                </a:solidFill>
                <a:effectLst/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cell in the HTML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table.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We will create each cell with the beginning cell tag &lt;TD&gt; and then add the content or data to the cell and then close the cell with the ending cell tag &lt;/TD&gt;.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Cell tag : &lt;TD&gt; &lt;/TD&gt;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4020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1234</TotalTime>
  <Words>1229</Words>
  <Application>Microsoft Office PowerPoint</Application>
  <PresentationFormat>Widescreen</PresentationFormat>
  <Paragraphs>119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Nunito Sans</vt:lpstr>
      <vt:lpstr>Times New Roman</vt:lpstr>
      <vt:lpstr>ui-monospace</vt:lpstr>
      <vt:lpstr>Wingdings</vt:lpstr>
      <vt:lpstr>Office Theme</vt:lpstr>
      <vt:lpstr>TABLE &amp; FORMS</vt:lpstr>
      <vt:lpstr>TABLE</vt:lpstr>
      <vt:lpstr> Table tags</vt:lpstr>
      <vt:lpstr>1. &lt;thead&gt; Tag</vt:lpstr>
      <vt:lpstr>2. &lt;tbody&gt; Tag</vt:lpstr>
      <vt:lpstr>PowerPoint Presentation</vt:lpstr>
      <vt:lpstr>3. &lt;tfoot&gt; Tag</vt:lpstr>
      <vt:lpstr>4. &lt;tr&gt; Tag </vt:lpstr>
      <vt:lpstr>5. &lt;td&gt; Tag </vt:lpstr>
      <vt:lpstr>6. &lt;th&gt; Tag</vt:lpstr>
      <vt:lpstr>7. &lt;bgcolor&gt; Tag</vt:lpstr>
      <vt:lpstr>8. &lt;caption&gt; Tag</vt:lpstr>
      <vt:lpstr>9. Cell Spanning</vt:lpstr>
      <vt:lpstr>FORM</vt:lpstr>
      <vt:lpstr>FORM ELEMENTS</vt:lpstr>
      <vt:lpstr>LABEL </vt:lpstr>
      <vt:lpstr>INPUT TAG</vt:lpstr>
      <vt:lpstr>SUBMIT BUTTON</vt:lpstr>
      <vt:lpstr>REGISTRATION</vt:lpstr>
      <vt:lpstr>PowerPoint Presentation</vt:lpstr>
      <vt:lpstr>TASK 1</vt:lpstr>
      <vt:lpstr>TASK </vt:lpstr>
      <vt:lpstr>TASK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IFRAME_IMAGE_TABLE</dc:title>
  <dc:creator>Luminar Technolab</dc:creator>
  <cp:lastModifiedBy>sarath m</cp:lastModifiedBy>
  <cp:revision>14</cp:revision>
  <dcterms:created xsi:type="dcterms:W3CDTF">2022-12-18T17:01:48Z</dcterms:created>
  <dcterms:modified xsi:type="dcterms:W3CDTF">2024-06-19T10:54:05Z</dcterms:modified>
</cp:coreProperties>
</file>