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286" userDrawn="1">
          <p15:clr>
            <a:srgbClr val="A4A3A4"/>
          </p15:clr>
        </p15:guide>
        <p15:guide id="2" orient="horz" pos="1991" userDrawn="1">
          <p15:clr>
            <a:srgbClr val="A4A3A4"/>
          </p15:clr>
        </p15:guide>
        <p15:guide id="4" pos="144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6"/>
    <p:restoredTop sz="94663"/>
  </p:normalViewPr>
  <p:slideViewPr>
    <p:cSldViewPr snapToGrid="0" snapToObjects="1">
      <p:cViewPr>
        <p:scale>
          <a:sx n="50" d="100"/>
          <a:sy n="50" d="100"/>
        </p:scale>
        <p:origin x="-5224" y="-1856"/>
      </p:cViewPr>
      <p:guideLst>
        <p:guide pos="6286"/>
        <p:guide orient="horz" pos="1991"/>
        <p:guide pos="144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12/3/19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5D168-6170-1C4D-856F-384358F67089}"/>
              </a:ext>
            </a:extLst>
          </p:cNvPr>
          <p:cNvSpPr txBox="1"/>
          <p:nvPr/>
        </p:nvSpPr>
        <p:spPr>
          <a:xfrm>
            <a:off x="7142038" y="480077"/>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25932384" y="835449"/>
            <a:ext cx="4663649"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25776361" y="1420224"/>
            <a:ext cx="4062331"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Anis Ben Said – 9XXX</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621792" y="3657600"/>
            <a:ext cx="8668512" cy="1243584"/>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1790" y="15680015"/>
            <a:ext cx="8668512" cy="1243584"/>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10683241" y="15343455"/>
            <a:ext cx="11551920" cy="1243584"/>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628098" y="9922555"/>
            <a:ext cx="8668512" cy="1243584"/>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28098" y="18475463"/>
            <a:ext cx="8668512" cy="1243584"/>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Acknowledgements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2"/>
          <a:stretch>
            <a:fillRect/>
          </a:stretch>
        </p:blipFill>
        <p:spPr>
          <a:xfrm>
            <a:off x="428498" y="42764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3"/>
          <a:stretch>
            <a:fillRect/>
          </a:stretch>
        </p:blipFill>
        <p:spPr>
          <a:xfrm>
            <a:off x="428497" y="1566527"/>
            <a:ext cx="4777777" cy="1400383"/>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0" y="3152775"/>
            <a:ext cx="32918400"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2" y="5157216"/>
            <a:ext cx="8668512" cy="3046988"/>
          </a:xfrm>
          <a:prstGeom prst="rect">
            <a:avLst/>
          </a:prstGeom>
          <a:noFill/>
        </p:spPr>
        <p:txBody>
          <a:bodyPr wrap="square" rtlCol="0">
            <a:spAutoFit/>
          </a:bodyPr>
          <a:lstStyle/>
          <a:p>
            <a:pPr algn="just"/>
            <a:r>
              <a:rPr lang="en-US" sz="2400" dirty="0"/>
              <a:t>Online fantasy sports are  played by around 60 million North Americans each year and make up a field that is ripe with opportunity for analytics. </a:t>
            </a:r>
            <a:r>
              <a:rPr lang="en-CA" sz="2400" dirty="0"/>
              <a:t>There is an abundance of clean data, and more data is created every day as real athletes compete. This project targeted one subset of the fantasy competitions, namely, daily fantasy NBA (basketball) competitions. An example competition can be seen in Figure 1. The top row shows the NBA games that are</a:t>
            </a:r>
          </a:p>
          <a:p>
            <a:pPr algn="just"/>
            <a:endParaRPr lang="en-US" sz="2400" dirty="0"/>
          </a:p>
        </p:txBody>
      </p:sp>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4"/>
          <a:stretch>
            <a:fillRect/>
          </a:stretch>
        </p:blipFill>
        <p:spPr>
          <a:xfrm>
            <a:off x="2245982" y="7915434"/>
            <a:ext cx="5920583" cy="4673453"/>
          </a:xfrm>
          <a:prstGeom prst="rect">
            <a:avLst/>
          </a:prstGeom>
        </p:spPr>
      </p:pic>
      <p:sp>
        <p:nvSpPr>
          <p:cNvPr id="19" name="TextBox 18">
            <a:extLst>
              <a:ext uri="{FF2B5EF4-FFF2-40B4-BE49-F238E27FC236}">
                <a16:creationId xmlns:a16="http://schemas.microsoft.com/office/drawing/2014/main" id="{758CEBD8-EB84-2742-8FCD-E7015DF9345C}"/>
              </a:ext>
            </a:extLst>
          </p:cNvPr>
          <p:cNvSpPr txBox="1"/>
          <p:nvPr/>
        </p:nvSpPr>
        <p:spPr>
          <a:xfrm>
            <a:off x="2875122" y="12668002"/>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21790" y="13131796"/>
            <a:ext cx="8668512" cy="2308324"/>
          </a:xfrm>
          <a:prstGeom prst="rect">
            <a:avLst/>
          </a:prstGeom>
          <a:noFill/>
        </p:spPr>
        <p:txBody>
          <a:bodyPr wrap="square" rtlCol="0">
            <a:spAutoFit/>
          </a:bodyPr>
          <a:lstStyle/>
          <a:p>
            <a:pPr algn="just"/>
            <a:r>
              <a:rPr lang="en-US" sz="2400" dirty="0"/>
              <a:t>Happening on that night. The left column shows the players in the game, along with a fictitious salary based on how many fantasy points they have scored in the past. Then, it is up to each competitor to select 8 of these players (adhering to positional constraints) such that the total summed salary is less than the total budget. The competitors with the highest scoring lineups win.</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1790" y="17180096"/>
            <a:ext cx="8668512" cy="1569660"/>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such that it is not a “predict-then-optimize” system.</a:t>
            </a:r>
          </a:p>
        </p:txBody>
      </p:sp>
      <p:sp>
        <p:nvSpPr>
          <p:cNvPr id="22" name="TextBox 21">
            <a:extLst>
              <a:ext uri="{FF2B5EF4-FFF2-40B4-BE49-F238E27FC236}">
                <a16:creationId xmlns:a16="http://schemas.microsoft.com/office/drawing/2014/main" id="{9968265E-17DA-174F-8FE6-F021A9DB80DD}"/>
              </a:ext>
            </a:extLst>
          </p:cNvPr>
          <p:cNvSpPr txBox="1"/>
          <p:nvPr/>
        </p:nvSpPr>
        <p:spPr>
          <a:xfrm>
            <a:off x="753980" y="19956380"/>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45982" y="20197011"/>
            <a:ext cx="850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8525988-7830-C449-A7D0-8CD9F54E14F8}"/>
              </a:ext>
            </a:extLst>
          </p:cNvPr>
          <p:cNvSpPr txBox="1"/>
          <p:nvPr/>
        </p:nvSpPr>
        <p:spPr>
          <a:xfrm>
            <a:off x="3288718" y="20012345"/>
            <a:ext cx="1523914" cy="369332"/>
          </a:xfrm>
          <a:prstGeom prst="rect">
            <a:avLst/>
          </a:prstGeom>
          <a:noFill/>
        </p:spPr>
        <p:txBody>
          <a:bodyPr wrap="square" rtlCol="0">
            <a:spAutoFit/>
          </a:bodyPr>
          <a:lstStyle/>
          <a:p>
            <a:r>
              <a:rPr lang="en-US" dirty="0"/>
              <a:t>Model (OCT)</a:t>
            </a:r>
          </a:p>
        </p:txBody>
      </p: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781201" y="20197011"/>
            <a:ext cx="850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702931" y="19892211"/>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26" idx="0"/>
          </p:cNvCxnSpPr>
          <p:nvPr/>
        </p:nvCxnSpPr>
        <p:spPr>
          <a:xfrm rot="5400000" flipH="1" flipV="1">
            <a:off x="4421180" y="18802180"/>
            <a:ext cx="839660" cy="1580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stCxn id="29" idx="0"/>
          </p:cNvCxnSpPr>
          <p:nvPr/>
        </p:nvCxnSpPr>
        <p:spPr>
          <a:xfrm flipV="1">
            <a:off x="6352636" y="19394905"/>
            <a:ext cx="0" cy="49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4D7B6D-ED79-FE47-BC92-C2C9F32D5E3E}"/>
              </a:ext>
            </a:extLst>
          </p:cNvPr>
          <p:cNvSpPr txBox="1"/>
          <p:nvPr/>
        </p:nvSpPr>
        <p:spPr>
          <a:xfrm>
            <a:off x="5696124" y="18983736"/>
            <a:ext cx="1394356" cy="369332"/>
          </a:xfrm>
          <a:prstGeom prst="rect">
            <a:avLst/>
          </a:prstGeom>
          <a:noFill/>
        </p:spPr>
        <p:txBody>
          <a:bodyPr wrap="none" rtlCol="0">
            <a:spAutoFit/>
          </a:bodyPr>
          <a:lstStyle/>
          <a:p>
            <a:r>
              <a:rPr lang="en-US" dirty="0"/>
              <a:t>Optimization</a:t>
            </a:r>
          </a:p>
        </p:txBody>
      </p:sp>
      <p:cxnSp>
        <p:nvCxnSpPr>
          <p:cNvPr id="37" name="Straight Arrow Connector 36">
            <a:extLst>
              <a:ext uri="{FF2B5EF4-FFF2-40B4-BE49-F238E27FC236}">
                <a16:creationId xmlns:a16="http://schemas.microsoft.com/office/drawing/2014/main" id="{83C24743-C8DE-7840-A1D5-426E2F697CA5}"/>
              </a:ext>
            </a:extLst>
          </p:cNvPr>
          <p:cNvCxnSpPr>
            <a:stCxn id="35" idx="3"/>
          </p:cNvCxnSpPr>
          <p:nvPr/>
        </p:nvCxnSpPr>
        <p:spPr>
          <a:xfrm>
            <a:off x="7090480" y="19168402"/>
            <a:ext cx="593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6572FA-719B-8548-9770-E41E4B13F2F8}"/>
              </a:ext>
            </a:extLst>
          </p:cNvPr>
          <p:cNvSpPr txBox="1"/>
          <p:nvPr/>
        </p:nvSpPr>
        <p:spPr>
          <a:xfrm>
            <a:off x="7796463" y="18970527"/>
            <a:ext cx="1146917" cy="369332"/>
          </a:xfrm>
          <a:prstGeom prst="rect">
            <a:avLst/>
          </a:prstGeom>
          <a:noFill/>
        </p:spPr>
        <p:txBody>
          <a:bodyPr wrap="none" rtlCol="0">
            <a:spAutoFit/>
          </a:bodyPr>
          <a:lstStyle/>
          <a:p>
            <a:r>
              <a:rPr lang="en-US" dirty="0"/>
              <a:t>10 lineups</a:t>
            </a:r>
          </a:p>
        </p:txBody>
      </p:sp>
      <p:sp>
        <p:nvSpPr>
          <p:cNvPr id="39" name="TextBox 38">
            <a:extLst>
              <a:ext uri="{FF2B5EF4-FFF2-40B4-BE49-F238E27FC236}">
                <a16:creationId xmlns:a16="http://schemas.microsoft.com/office/drawing/2014/main" id="{CED6F287-287F-1443-95BB-FEDB6D8FCA34}"/>
              </a:ext>
            </a:extLst>
          </p:cNvPr>
          <p:cNvSpPr txBox="1"/>
          <p:nvPr/>
        </p:nvSpPr>
        <p:spPr>
          <a:xfrm>
            <a:off x="10931145" y="3785664"/>
            <a:ext cx="11049000" cy="1938992"/>
          </a:xfrm>
          <a:prstGeom prst="rect">
            <a:avLst/>
          </a:prstGeom>
          <a:noFill/>
        </p:spPr>
        <p:txBody>
          <a:bodyPr wrap="square" rtlCol="0">
            <a:spAutoFit/>
          </a:bodyPr>
          <a:lstStyle/>
          <a:p>
            <a:pPr algn="just"/>
            <a:r>
              <a:rPr lang="en-US" sz="2400" dirty="0"/>
              <a:t>We will start with the first step of the process, in which we tried many different models. This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334</Words>
  <Application>Microsoft Macintosh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30</cp:revision>
  <dcterms:created xsi:type="dcterms:W3CDTF">2019-12-01T23:34:37Z</dcterms:created>
  <dcterms:modified xsi:type="dcterms:W3CDTF">2019-12-03T22:12:28Z</dcterms:modified>
</cp:coreProperties>
</file>