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286" userDrawn="1">
          <p15:clr>
            <a:srgbClr val="A4A3A4"/>
          </p15:clr>
        </p15:guide>
        <p15:guide id="2" orient="horz" pos="1582" userDrawn="1">
          <p15:clr>
            <a:srgbClr val="A4A3A4"/>
          </p15:clr>
        </p15:guide>
        <p15:guide id="4" pos="144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5"/>
    <p:restoredTop sz="94663"/>
  </p:normalViewPr>
  <p:slideViewPr>
    <p:cSldViewPr snapToGrid="0" snapToObjects="1">
      <p:cViewPr>
        <p:scale>
          <a:sx n="30" d="100"/>
          <a:sy n="30" d="100"/>
        </p:scale>
        <p:origin x="656" y="584"/>
      </p:cViewPr>
      <p:guideLst>
        <p:guide pos="6286"/>
        <p:guide orient="horz" pos="1582"/>
        <p:guide pos="144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12/3/19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667843"/>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263705"/>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486304" y="1732147"/>
            <a:ext cx="466364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0633220" y="1739753"/>
            <a:ext cx="4798878"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597740" y="2711591"/>
            <a:ext cx="8668512" cy="72036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4765" y="17729415"/>
            <a:ext cx="8668512" cy="71867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560536" y="5091361"/>
            <a:ext cx="8668512" cy="72036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611550" y="16874073"/>
            <a:ext cx="8668512" cy="72036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11443" y="19949368"/>
            <a:ext cx="8668512" cy="72036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69487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33559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0" y="2541358"/>
            <a:ext cx="32918400"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447309"/>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10021114"/>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369843"/>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486498"/>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578113"/>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882913"/>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858824"/>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578113"/>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480849"/>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227563"/>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19990258"/>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902982" y="3415041"/>
            <a:ext cx="11049000" cy="2308324"/>
          </a:xfrm>
          <a:prstGeom prst="rect">
            <a:avLst/>
          </a:prstGeom>
          <a:noFill/>
        </p:spPr>
        <p:txBody>
          <a:bodyPr wrap="square" rtlCol="0">
            <a:spAutoFit/>
          </a:bodyPr>
          <a:lstStyle/>
          <a:p>
            <a:pPr algn="just"/>
            <a:r>
              <a:rPr lang="en-US" sz="2400" dirty="0"/>
              <a:t>We will start with the first step of the process, in which we tried many different models. This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84052" y="5996928"/>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43628" y="636125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43628" y="701388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43628" y="7443924"/>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43628" y="8113844"/>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92616" y="5974398"/>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90548" y="6657249"/>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403835" y="6287532"/>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90548" y="7075871"/>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403835" y="7436949"/>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516501" y="7736440"/>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96427" y="634373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48365" y="697210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48365" y="7412027"/>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96427" y="5988139"/>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96425" y="6567471"/>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40115" y="6233774"/>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322382" y="7024754"/>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41230" y="7319816"/>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96425" y="8096147"/>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322382" y="7708764"/>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931145" y="10350087"/>
            <a:ext cx="11049000"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650967" y="13469142"/>
            <a:ext cx="1404391" cy="140439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53163" y="13005216"/>
            <a:ext cx="445794" cy="4639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681835" y="12491366"/>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95669" y="14985859"/>
            <a:ext cx="1789757" cy="646331"/>
          </a:xfrm>
          <a:prstGeom prst="rect">
            <a:avLst/>
          </a:prstGeom>
          <a:noFill/>
        </p:spPr>
        <p:txBody>
          <a:bodyPr wrap="square" rtlCol="0">
            <a:spAutoFit/>
          </a:bodyPr>
          <a:lstStyle/>
          <a:p>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920855" y="15042791"/>
            <a:ext cx="2571869" cy="646331"/>
          </a:xfrm>
          <a:prstGeom prst="rect">
            <a:avLst/>
          </a:prstGeom>
          <a:noFill/>
        </p:spPr>
        <p:txBody>
          <a:bodyPr wrap="square" rtlCol="0">
            <a:spAutoFit/>
          </a:bodyPr>
          <a:lstStyle/>
          <a:p>
            <a:r>
              <a:rPr lang="en-US" dirty="0"/>
              <a:t>2. Value is decomposed into training samples</a:t>
            </a:r>
          </a:p>
        </p:txBody>
      </p:sp>
      <p:sp>
        <p:nvSpPr>
          <p:cNvPr id="70" name="Oval 69">
            <a:extLst>
              <a:ext uri="{FF2B5EF4-FFF2-40B4-BE49-F238E27FC236}">
                <a16:creationId xmlns:a16="http://schemas.microsoft.com/office/drawing/2014/main" id="{4CE773E3-7E06-E341-AA5D-143AB3DB446E}"/>
              </a:ext>
            </a:extLst>
          </p:cNvPr>
          <p:cNvSpPr/>
          <p:nvPr/>
        </p:nvSpPr>
        <p:spPr>
          <a:xfrm>
            <a:off x="15244763" y="13466468"/>
            <a:ext cx="1407066" cy="1407066"/>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10</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454077" y="15130481"/>
            <a:ext cx="3117425" cy="646331"/>
          </a:xfrm>
          <a:prstGeom prst="rect">
            <a:avLst/>
          </a:prstGeom>
          <a:noFill/>
        </p:spPr>
        <p:txBody>
          <a:bodyPr wrap="square" rtlCol="0">
            <a:spAutoFit/>
          </a:bodyPr>
          <a:lstStyle/>
          <a:p>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p:nvPr/>
        </p:nvCxnSpPr>
        <p:spPr>
          <a:xfrm>
            <a:off x="16796480" y="14313349"/>
            <a:ext cx="2005263" cy="0"/>
          </a:xfrm>
          <a:prstGeom prst="straightConnector1">
            <a:avLst/>
          </a:prstGeom>
          <a:ln>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97635" y="13528066"/>
            <a:ext cx="2021305" cy="1322331"/>
          </a:xfrm>
          <a:prstGeom prst="roundRect">
            <a:avLst/>
          </a:prstGeom>
          <a:solidFill>
            <a:srgbClr val="CAC8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890915" y="16207168"/>
            <a:ext cx="11049000" cy="2677656"/>
          </a:xfrm>
          <a:prstGeom prst="rect">
            <a:avLst/>
          </a:prstGeom>
          <a:noFill/>
        </p:spPr>
        <p:txBody>
          <a:bodyPr wrap="square" rtlCol="0">
            <a:spAutoFit/>
          </a:bodyPr>
          <a:lstStyle/>
          <a:p>
            <a:pPr algn="just"/>
            <a:r>
              <a:rPr lang="en-US" sz="2400" dirty="0"/>
              <a:t>Once the standard deviations and point prediction for each player are computed, it becomes the optimization model’s job to choose the best lineups such that the best 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8" name="TextBox 77">
            <a:extLst>
              <a:ext uri="{FF2B5EF4-FFF2-40B4-BE49-F238E27FC236}">
                <a16:creationId xmlns:a16="http://schemas.microsoft.com/office/drawing/2014/main" id="{C54DCEFE-E324-8843-A7EE-AEE29FB02519}"/>
              </a:ext>
            </a:extLst>
          </p:cNvPr>
          <p:cNvSpPr txBox="1"/>
          <p:nvPr/>
        </p:nvSpPr>
        <p:spPr>
          <a:xfrm>
            <a:off x="14570386" y="19192166"/>
            <a:ext cx="4245458" cy="923330"/>
          </a:xfrm>
          <a:prstGeom prst="rect">
            <a:avLst/>
          </a:prstGeom>
          <a:noFill/>
        </p:spPr>
        <p:txBody>
          <a:bodyPr wrap="none" rtlCol="0">
            <a:spAutoFit/>
          </a:bodyPr>
          <a:lstStyle/>
          <a:p>
            <a:r>
              <a:rPr lang="en-US" dirty="0"/>
              <a:t>Maximize (lineup scores + lineup variances)</a:t>
            </a:r>
          </a:p>
          <a:p>
            <a:r>
              <a:rPr lang="en-US" dirty="0"/>
              <a:t>Subject to:</a:t>
            </a:r>
          </a:p>
          <a:p>
            <a:r>
              <a:rPr lang="en-US" dirty="0"/>
              <a:t>	Each …</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545575" y="17667787"/>
            <a:ext cx="8668512" cy="2677656"/>
          </a:xfrm>
          <a:prstGeom prst="rect">
            <a:avLst/>
          </a:prstGeom>
          <a:noFill/>
        </p:spPr>
        <p:txBody>
          <a:bodyPr wrap="square" rtlCol="0">
            <a:spAutoFit/>
          </a:bodyPr>
          <a:lstStyle/>
          <a:p>
            <a:pPr algn="just"/>
            <a:r>
              <a:rPr lang="en-US" sz="2400" dirty="0"/>
              <a:t>Using techniques similar to those in prescriptive analysis (using the underlying model in addition to the point prediction) can theoretically be an effective way to gain an edge over opponents in fantasy sports, but the underlying model needs to be accurate. Our model was not accurate enough to yield a profitable system. Many improvements can be made, such as adding the predictions of a professional service as input to the model.</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95872" y="5863417"/>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1514799929"/>
              </p:ext>
            </p:extLst>
          </p:nvPr>
        </p:nvGraphicFramePr>
        <p:xfrm>
          <a:off x="26017474" y="8792428"/>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95872" y="10811383"/>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3297375381"/>
              </p:ext>
            </p:extLst>
          </p:nvPr>
        </p:nvGraphicFramePr>
        <p:xfrm>
          <a:off x="25531672" y="13423805"/>
          <a:ext cx="4726239" cy="1631560"/>
        </p:xfrm>
        <a:graphic>
          <a:graphicData uri="http://schemas.openxmlformats.org/drawingml/2006/table">
            <a:tbl>
              <a:tblPr firstRow="1" bandRow="1">
                <a:tableStyleId>{69012ECD-51FC-41F1-AA8D-1B2483CD663E}</a:tableStyleId>
              </a:tblPr>
              <a:tblGrid>
                <a:gridCol w="3377806">
                  <a:extLst>
                    <a:ext uri="{9D8B030D-6E8A-4147-A177-3AD203B41FA5}">
                      <a16:colId xmlns:a16="http://schemas.microsoft.com/office/drawing/2014/main" val="551570512"/>
                    </a:ext>
                  </a:extLst>
                </a:gridCol>
                <a:gridCol w="1348433">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Performance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314575">
                <a:tc>
                  <a:txBody>
                    <a:bodyPr/>
                    <a:lstStyle/>
                    <a:p>
                      <a:r>
                        <a:rPr lang="en-US" sz="1800" dirty="0"/>
                        <a:t>Randomly perturbed true values</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77311" y="20656527"/>
            <a:ext cx="8668512" cy="1200329"/>
          </a:xfrm>
          <a:prstGeom prst="rect">
            <a:avLst/>
          </a:prstGeom>
          <a:noFill/>
        </p:spPr>
        <p:txBody>
          <a:bodyPr wrap="square" rtlCol="0">
            <a:spAutoFit/>
          </a:bodyPr>
          <a:lstStyle/>
          <a:p>
            <a:pPr algn="just"/>
            <a:r>
              <a:rPr lang="en-US" dirty="0"/>
              <a:t>Bertsimas &amp; Dunn. </a:t>
            </a:r>
            <a:r>
              <a:rPr lang="en-US" i="1" dirty="0"/>
              <a:t>Machine Learning Under a Modern Optimization Lens</a:t>
            </a:r>
            <a:r>
              <a:rPr lang="en-US" dirty="0"/>
              <a:t>, 2019.</a:t>
            </a:r>
          </a:p>
          <a:p>
            <a:pPr algn="just"/>
            <a:r>
              <a:rPr lang="en-US" dirty="0"/>
              <a:t>Hunter et. Al. </a:t>
            </a:r>
            <a:r>
              <a:rPr lang="en-US" i="1" dirty="0"/>
              <a:t>Picking Winners in Daily Fantasy Sports Using Integer Programming, 2016.</a:t>
            </a:r>
          </a:p>
          <a:p>
            <a:pPr algn="just"/>
            <a:r>
              <a:rPr lang="en-US" i="1" dirty="0"/>
              <a:t>basketball-</a:t>
            </a:r>
            <a:r>
              <a:rPr lang="en-US" i="1" dirty="0" err="1"/>
              <a:t>reference.com</a:t>
            </a:r>
            <a:endParaRPr lang="en-US" i="1" dirty="0"/>
          </a:p>
          <a:p>
            <a:pPr algn="just"/>
            <a:r>
              <a:rPr lang="en-US" dirty="0"/>
              <a:t>https://</a:t>
            </a:r>
            <a:r>
              <a:rPr lang="en-US" dirty="0" err="1"/>
              <a:t>github.com</a:t>
            </a:r>
            <a:r>
              <a:rPr lang="en-US" dirty="0"/>
              <a:t>/</a:t>
            </a:r>
            <a:r>
              <a:rPr lang="en-US" dirty="0" err="1"/>
              <a:t>jaebradley</a:t>
            </a:r>
            <a:r>
              <a:rPr lang="en-US" dirty="0"/>
              <a:t>/</a:t>
            </a:r>
            <a:r>
              <a:rPr lang="en-US" dirty="0" err="1"/>
              <a:t>basketball_reference_web_scraper</a:t>
            </a:r>
            <a:endParaRPr lang="en-US"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627961" y="14911821"/>
            <a:ext cx="8668512" cy="72036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771952"/>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902982" y="2881275"/>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931145" y="9962323"/>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946766" y="8796924"/>
            <a:ext cx="10961431" cy="1200329"/>
          </a:xfrm>
          <a:prstGeom prst="rect">
            <a:avLst/>
          </a:prstGeom>
        </p:spPr>
        <p:txBody>
          <a:bodyPr wrap="square">
            <a:spAutoFit/>
          </a:bodyPr>
          <a:lstStyle/>
          <a:p>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783037"/>
            <a:ext cx="8668512" cy="2308324"/>
          </a:xfrm>
          <a:prstGeom prst="rect">
            <a:avLst/>
          </a:prstGeom>
          <a:noFill/>
        </p:spPr>
        <p:txBody>
          <a:bodyPr wrap="square" rtlCol="0">
            <a:spAutoFit/>
          </a:bodyPr>
          <a:lstStyle/>
          <a:p>
            <a:pPr algn="just"/>
            <a:r>
              <a:rPr lang="en-US" sz="2400" dirty="0"/>
              <a:t>After creating the base optimization model, we created and tested a few different versions. The first version is using point-predictions only. The second version is maximizing the variance of the lineups, as well as the overall score. The third is maximizing adjusted point-predictions (that are adjusted based on the variance computed with the model). And finally, we tested …</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922094" y="8473895"/>
            <a:ext cx="4222053" cy="369332"/>
          </a:xfrm>
          <a:prstGeom prst="rect">
            <a:avLst/>
          </a:prstGeom>
          <a:noFill/>
        </p:spPr>
        <p:txBody>
          <a:bodyPr wrap="none" rtlCol="0">
            <a:spAutoFit/>
          </a:bodyPr>
          <a:lstStyle/>
          <a:p>
            <a:r>
              <a:rPr lang="en-US" i="1" dirty="0"/>
              <a:t>Table 1: Performances of different models.</a:t>
            </a:r>
          </a:p>
        </p:txBody>
      </p:sp>
      <p:sp>
        <p:nvSpPr>
          <p:cNvPr id="97" name="Rectangle 96">
            <a:extLst>
              <a:ext uri="{FF2B5EF4-FFF2-40B4-BE49-F238E27FC236}">
                <a16:creationId xmlns:a16="http://schemas.microsoft.com/office/drawing/2014/main" id="{41772AEE-C87C-7F4F-B68B-4D30B8053E84}"/>
              </a:ext>
            </a:extLst>
          </p:cNvPr>
          <p:cNvSpPr/>
          <p:nvPr/>
        </p:nvSpPr>
        <p:spPr>
          <a:xfrm>
            <a:off x="23863058" y="10423988"/>
            <a:ext cx="8214878" cy="338554"/>
          </a:xfrm>
          <a:prstGeom prst="rect">
            <a:avLst/>
          </a:prstGeom>
        </p:spPr>
        <p:txBody>
          <a:bodyPr wrap="none">
            <a:spAutoFit/>
          </a:bodyPr>
          <a:lstStyle/>
          <a:p>
            <a:r>
              <a:rPr lang="en-US" sz="1600" i="1" dirty="0"/>
              <a:t>*Note that we spent more time working on ORTs which helps account for the performance boost.</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706667" y="14990903"/>
            <a:ext cx="8514789" cy="1938992"/>
          </a:xfrm>
          <a:prstGeom prst="rect">
            <a:avLst/>
          </a:prstGeom>
          <a:noFill/>
        </p:spPr>
        <p:txBody>
          <a:bodyPr wrap="square" rtlCol="0">
            <a:spAutoFit/>
          </a:bodyPr>
          <a:lstStyle/>
          <a:p>
            <a:r>
              <a:rPr lang="en-US" sz="2400" dirty="0"/>
              <a:t>One can see that we were unable to reach the 90% profitability mark in any of our three designs. We did find that the true data could be perturbed by up to X % while still being profitable, which suggests that, with our initial predictions off by ~25%, it may not be feasible to build a profitable pipeline.</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752953"/>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805592"/>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619960"/>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278642"/>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72807" y="8516338"/>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653831"/>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98654" y="5723365"/>
            <a:ext cx="8441160"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667843"/>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32272" y="11959229"/>
            <a:ext cx="10339229" cy="3821204"/>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43628" y="15861804"/>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90119" y="12577680"/>
            <a:ext cx="3214406" cy="923330"/>
          </a:xfrm>
          <a:prstGeom prst="rect">
            <a:avLst/>
          </a:prstGeom>
          <a:noFill/>
        </p:spPr>
        <p:txBody>
          <a:bodyPr wrap="square" rtlCol="0">
            <a:spAutoFit/>
          </a:bodyPr>
          <a:lstStyle/>
          <a:p>
            <a:r>
              <a:rPr lang="en-US" dirty="0">
                <a:solidFill>
                  <a:sysClr val="windowText" lastClr="000000"/>
                </a:solidFill>
              </a:rPr>
              <a:t>Training set: Player A (30), Player F (70), Player R (50), Player Z (52)</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820</TotalTime>
  <Words>1346</Words>
  <Application>Microsoft Macintosh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170</cp:revision>
  <dcterms:created xsi:type="dcterms:W3CDTF">2019-12-01T23:34:37Z</dcterms:created>
  <dcterms:modified xsi:type="dcterms:W3CDTF">2019-12-04T16:25:13Z</dcterms:modified>
</cp:coreProperties>
</file>