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66" d="100"/>
          <a:sy n="66" d="100"/>
        </p:scale>
        <p:origin x="-7184" y="-4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406586"/>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432322"/>
            <a:ext cx="4663649"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68311" y="1439223"/>
            <a:ext cx="4798878"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07292" y="2309808"/>
            <a:ext cx="8668512"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565568"/>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4187400"/>
            <a:ext cx="8668512"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595872" y="15084312"/>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550" y="19834083"/>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080048"/>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079727"/>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9759857"/>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108586"/>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225241"/>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374006"/>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678806"/>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654717"/>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374006"/>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276742"/>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023456"/>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786151"/>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156435"/>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39344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575777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4104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6840444"/>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510364"/>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370918"/>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053769"/>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684052"/>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472391"/>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6833469"/>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132960"/>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574025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36862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6808547"/>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384659"/>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5963991"/>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630294"/>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421274"/>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71633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492667"/>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105284"/>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9783227"/>
            <a:ext cx="11516732"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010635"/>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439577"/>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573055"/>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530034"/>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542101"/>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2985605"/>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556054"/>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4798939"/>
            <a:ext cx="11516732"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52944" y="15701990"/>
            <a:ext cx="8668512" cy="3785652"/>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may be an effective way to gain an edge over opponents in fantasy sports, but the underlying model and assumptions need to be accurate. Our predictive model was not accurate enough to yield a profitable system. There are other ways to come up with good lineups that proved to be effective in certain sports[4] but these could not be applied to basketball. Many improvements can be made, such as adding the predictions of a professional fantasy NBA analytics service as input to the model and try out</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78570" y="4858115"/>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93183382"/>
              </p:ext>
            </p:extLst>
          </p:nvPr>
        </p:nvGraphicFramePr>
        <p:xfrm>
          <a:off x="26017474" y="7820606"/>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9782411"/>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3972622665"/>
              </p:ext>
            </p:extLst>
          </p:nvPr>
        </p:nvGraphicFramePr>
        <p:xfrm>
          <a:off x="23735899" y="12443540"/>
          <a:ext cx="8749365" cy="1305248"/>
        </p:xfrm>
        <a:graphic>
          <a:graphicData uri="http://schemas.openxmlformats.org/drawingml/2006/table">
            <a:tbl>
              <a:tblPr firstRow="1" bandRow="1">
                <a:tableStyleId>{69012ECD-51FC-41F1-AA8D-1B2483CD663E}</a:tableStyleId>
              </a:tblPr>
              <a:tblGrid>
                <a:gridCol w="3277609">
                  <a:extLst>
                    <a:ext uri="{9D8B030D-6E8A-4147-A177-3AD203B41FA5}">
                      <a16:colId xmlns:a16="http://schemas.microsoft.com/office/drawing/2014/main" val="551570512"/>
                    </a:ext>
                  </a:extLst>
                </a:gridCol>
                <a:gridCol w="1836347">
                  <a:extLst>
                    <a:ext uri="{9D8B030D-6E8A-4147-A177-3AD203B41FA5}">
                      <a16:colId xmlns:a16="http://schemas.microsoft.com/office/drawing/2014/main" val="3676971453"/>
                    </a:ext>
                  </a:extLst>
                </a:gridCol>
                <a:gridCol w="1836347">
                  <a:extLst>
                    <a:ext uri="{9D8B030D-6E8A-4147-A177-3AD203B41FA5}">
                      <a16:colId xmlns:a16="http://schemas.microsoft.com/office/drawing/2014/main" val="1978959337"/>
                    </a:ext>
                  </a:extLst>
                </a:gridCol>
                <a:gridCol w="1799062">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Avg performance</a:t>
                      </a:r>
                      <a:endParaRPr lang="en-US" sz="1800" dirty="0">
                        <a:solidFill>
                          <a:schemeClr val="tx1"/>
                        </a:solidFill>
                      </a:endParaRP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90%</a:t>
                      </a: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95%</a:t>
                      </a: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25 %</a:t>
                      </a:r>
                    </a:p>
                  </a:txBody>
                  <a:tcPr marL="51992" marR="51992" marT="25996" marB="25996"/>
                </a:tc>
                <a:tc>
                  <a:txBody>
                    <a:bodyPr/>
                    <a:lstStyle/>
                    <a:p>
                      <a:r>
                        <a:rPr lang="en-US" sz="1800" dirty="0"/>
                        <a:t>6 %</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84 %</a:t>
                      </a:r>
                      <a:endParaRPr lang="en-US" sz="1800" dirty="0">
                        <a:solidFill>
                          <a:schemeClr val="tx1"/>
                        </a:solidFill>
                      </a:endParaRPr>
                    </a:p>
                  </a:txBody>
                  <a:tcPr marL="51992" marR="51992" marT="25996" marB="25996"/>
                </a:tc>
                <a:tc>
                  <a:txBody>
                    <a:bodyPr/>
                    <a:lstStyle/>
                    <a:p>
                      <a:r>
                        <a:rPr lang="en-US" sz="1800" dirty="0">
                          <a:solidFill>
                            <a:schemeClr val="tx1"/>
                          </a:solidFill>
                        </a:rPr>
                        <a:t>14 %</a:t>
                      </a:r>
                    </a:p>
                  </a:txBody>
                  <a:tcPr marL="51992" marR="51992" marT="25996" marB="25996"/>
                </a:tc>
                <a:tc>
                  <a:txBody>
                    <a:bodyPr/>
                    <a:lstStyle/>
                    <a:p>
                      <a:r>
                        <a:rPr lang="en-US" sz="1800" dirty="0"/>
                        <a:t>7 %</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28 %</a:t>
                      </a:r>
                    </a:p>
                  </a:txBody>
                  <a:tcPr marL="51992" marR="51992" marT="25996" marB="25996"/>
                </a:tc>
                <a:tc>
                  <a:txBody>
                    <a:bodyPr/>
                    <a:lstStyle/>
                    <a:p>
                      <a:r>
                        <a:rPr lang="en-US" sz="1800"/>
                        <a:t>7 %</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395270"/>
            <a:ext cx="8668512" cy="1077218"/>
          </a:xfrm>
          <a:prstGeom prst="rect">
            <a:avLst/>
          </a:prstGeom>
          <a:noFill/>
        </p:spPr>
        <p:txBody>
          <a:bodyPr wrap="square" rtlCol="0">
            <a:spAutoFit/>
          </a:bodyPr>
          <a:lstStyle/>
          <a:p>
            <a:pPr algn="just"/>
            <a:r>
              <a:rPr lang="en-US" sz="1600" dirty="0"/>
              <a:t>[1] Bertsimas &amp; Dunn. </a:t>
            </a:r>
            <a:r>
              <a:rPr lang="en-US" sz="1600" i="1" dirty="0"/>
              <a:t>Machine Learning Under a Modern Optimization Lens</a:t>
            </a:r>
            <a:r>
              <a:rPr lang="en-US" sz="1600" dirty="0"/>
              <a:t>, 2019. </a:t>
            </a:r>
            <a:r>
              <a:rPr lang="en-CA" sz="1600" dirty="0"/>
              <a:t>Dynamic Ideas LLC.</a:t>
            </a:r>
            <a:endParaRPr lang="en-US" sz="1600" dirty="0"/>
          </a:p>
          <a:p>
            <a:pPr algn="just"/>
            <a:r>
              <a:rPr lang="en-US" sz="1600" dirty="0"/>
              <a:t>[2] Hunter et. Al. </a:t>
            </a:r>
            <a:r>
              <a:rPr lang="en-US" sz="1600" i="1" dirty="0"/>
              <a:t>Picking Winners in Daily Fantasy Sports Using Integer Programming, 2016.</a:t>
            </a:r>
          </a:p>
          <a:p>
            <a:pPr algn="just"/>
            <a:r>
              <a:rPr lang="en-US" sz="1600" dirty="0"/>
              <a:t>[3] https://github.com/jaebradley/basketball_reference_web_scraper</a:t>
            </a:r>
            <a:endParaRPr lang="en-US" sz="1600" i="1" dirty="0"/>
          </a:p>
          <a:p>
            <a:pPr algn="just"/>
            <a:r>
              <a:rPr lang="en-US" sz="1600" dirty="0"/>
              <a:t>[4] </a:t>
            </a:r>
            <a:r>
              <a:rPr lang="en-US" sz="1600" i="1" dirty="0"/>
              <a:t>www.basketball-reference.com</a:t>
            </a:r>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650564"/>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410401"/>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718471"/>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247939"/>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307067"/>
            <a:ext cx="11516733" cy="830997"/>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264605"/>
            <a:ext cx="8668512" cy="1938992"/>
          </a:xfrm>
          <a:prstGeom prst="rect">
            <a:avLst/>
          </a:prstGeom>
          <a:noFill/>
        </p:spPr>
        <p:txBody>
          <a:bodyPr wrap="square" rtlCol="0">
            <a:spAutoFit/>
          </a:bodyPr>
          <a:lstStyle/>
          <a:p>
            <a:pPr algn="just"/>
            <a:r>
              <a:rPr lang="en-US" sz="2400" dirty="0"/>
              <a:t>In addition to the base optimization model (maximize score and variance), we created and tested other systems. One was a baseline version using point-predictions only. Another used the variances to adjust the point-predictions, without explicitly using the variance in the optimization model.</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7502073"/>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9480741"/>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3820607"/>
            <a:ext cx="8514789" cy="1200329"/>
          </a:xfrm>
          <a:prstGeom prst="rect">
            <a:avLst/>
          </a:prstGeom>
          <a:noFill/>
        </p:spPr>
        <p:txBody>
          <a:bodyPr wrap="square" rtlCol="0">
            <a:spAutoFit/>
          </a:bodyPr>
          <a:lstStyle/>
          <a:p>
            <a:r>
              <a:rPr lang="en-US" sz="2400" dirty="0"/>
              <a:t>One can see that on </a:t>
            </a:r>
            <a:r>
              <a:rPr lang="en-US" sz="2400" b="1" dirty="0"/>
              <a:t>average</a:t>
            </a:r>
            <a:r>
              <a:rPr lang="en-US" sz="2400" dirty="0"/>
              <a:t> we are unable to reach the 90% profitability mark in any of our three designs. However, some of our lineups hit 95% with a non negligible probability.</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548846"/>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601485"/>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41585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074535"/>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791285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449724"/>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119885"/>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406586"/>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463363"/>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300145"/>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557361"/>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278200"/>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695762"/>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869605" y="17710999"/>
            <a:ext cx="3068283" cy="1829025"/>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424175" y="20347165"/>
            <a:ext cx="1815865" cy="567458"/>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283863"/>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266747" y="19613911"/>
            <a:ext cx="4432657" cy="830997"/>
          </a:xfrm>
          <a:prstGeom prst="rect">
            <a:avLst/>
          </a:prstGeom>
          <a:noFill/>
        </p:spPr>
        <p:txBody>
          <a:bodyPr wrap="square" rtlCol="0">
            <a:spAutoFit/>
          </a:bodyPr>
          <a:lstStyle/>
          <a:p>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92704" y="20933879"/>
            <a:ext cx="4623958" cy="369332"/>
          </a:xfrm>
          <a:prstGeom prst="rect">
            <a:avLst/>
          </a:prstGeom>
          <a:noFill/>
        </p:spPr>
        <p:txBody>
          <a:bodyPr wrap="none" rtlCol="0">
            <a:spAutoFit/>
          </a:bodyPr>
          <a:lstStyle/>
          <a:p>
            <a:r>
              <a:rPr lang="en-US" dirty="0"/>
              <a:t>We then resolve the model to get the k</a:t>
            </a:r>
            <a:r>
              <a:rPr lang="en-US" baseline="30000" dirty="0"/>
              <a:t>th</a:t>
            </a:r>
            <a:r>
              <a:rPr lang="en-US" dirty="0"/>
              <a:t> lineup</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TotalTime>
  <Words>1404</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Anis Ben Said</cp:lastModifiedBy>
  <cp:revision>224</cp:revision>
  <dcterms:created xsi:type="dcterms:W3CDTF">2019-12-01T23:34:37Z</dcterms:created>
  <dcterms:modified xsi:type="dcterms:W3CDTF">2019-12-04T19:08:33Z</dcterms:modified>
</cp:coreProperties>
</file>