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6"/>
    <p:restoredTop sz="94663"/>
  </p:normalViewPr>
  <p:slideViewPr>
    <p:cSldViewPr snapToGrid="0" snapToObjects="1">
      <p:cViewPr>
        <p:scale>
          <a:sx n="125" d="100"/>
          <a:sy n="125" d="100"/>
        </p:scale>
        <p:origin x="-7984" y="-1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12/4/19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AC578295-19EF-F04F-A343-F7BEFC09A1BD}"/>
              </a:ext>
            </a:extLst>
          </p:cNvPr>
          <p:cNvSpPr txBox="1"/>
          <p:nvPr/>
        </p:nvSpPr>
        <p:spPr>
          <a:xfrm>
            <a:off x="12462938" y="5370918"/>
            <a:ext cx="2159694" cy="369332"/>
          </a:xfrm>
          <a:prstGeom prst="rect">
            <a:avLst/>
          </a:prstGeom>
          <a:noFill/>
        </p:spPr>
        <p:txBody>
          <a:bodyPr wrap="none" rtlCol="0">
            <a:spAutoFit/>
          </a:bodyPr>
          <a:lstStyle/>
          <a:p>
            <a:r>
              <a:rPr lang="en-US" dirty="0"/>
              <a:t>Team A Player 1 stats</a:t>
            </a:r>
          </a:p>
        </p:txBody>
      </p:sp>
      <p:sp>
        <p:nvSpPr>
          <p:cNvPr id="47" name="TextBox 46">
            <a:extLst>
              <a:ext uri="{FF2B5EF4-FFF2-40B4-BE49-F238E27FC236}">
                <a16:creationId xmlns:a16="http://schemas.microsoft.com/office/drawing/2014/main" id="{7AB13D7D-9B5E-3E4E-AE46-81B05BAFB04A}"/>
              </a:ext>
            </a:extLst>
          </p:cNvPr>
          <p:cNvSpPr txBox="1"/>
          <p:nvPr/>
        </p:nvSpPr>
        <p:spPr>
          <a:xfrm>
            <a:off x="12461680" y="7133761"/>
            <a:ext cx="2151679" cy="369332"/>
          </a:xfrm>
          <a:prstGeom prst="rect">
            <a:avLst/>
          </a:prstGeom>
          <a:noFill/>
        </p:spPr>
        <p:txBody>
          <a:bodyPr wrap="none" rtlCol="0">
            <a:spAutoFit/>
          </a:bodyPr>
          <a:lstStyle/>
          <a:p>
            <a:r>
              <a:rPr lang="en-US" dirty="0"/>
              <a:t>Team B Player 7 stats</a:t>
            </a:r>
          </a:p>
        </p:txBody>
      </p:sp>
      <p:sp>
        <p:nvSpPr>
          <p:cNvPr id="43" name="TextBox 42">
            <a:extLst>
              <a:ext uri="{FF2B5EF4-FFF2-40B4-BE49-F238E27FC236}">
                <a16:creationId xmlns:a16="http://schemas.microsoft.com/office/drawing/2014/main" id="{DBBA8A65-CE5F-BA47-97A7-406B0E91D92C}"/>
              </a:ext>
            </a:extLst>
          </p:cNvPr>
          <p:cNvSpPr txBox="1"/>
          <p:nvPr/>
        </p:nvSpPr>
        <p:spPr>
          <a:xfrm>
            <a:off x="12460870" y="6053769"/>
            <a:ext cx="2159694" cy="369332"/>
          </a:xfrm>
          <a:prstGeom prst="rect">
            <a:avLst/>
          </a:prstGeom>
          <a:noFill/>
        </p:spPr>
        <p:txBody>
          <a:bodyPr wrap="none" rtlCol="0">
            <a:spAutoFit/>
          </a:bodyPr>
          <a:lstStyle/>
          <a:p>
            <a:r>
              <a:rPr lang="en-US" dirty="0"/>
              <a:t>Team A Player 7 stats</a:t>
            </a:r>
          </a:p>
        </p:txBody>
      </p:sp>
      <p:sp>
        <p:nvSpPr>
          <p:cNvPr id="44" name="TextBox 43">
            <a:extLst>
              <a:ext uri="{FF2B5EF4-FFF2-40B4-BE49-F238E27FC236}">
                <a16:creationId xmlns:a16="http://schemas.microsoft.com/office/drawing/2014/main" id="{1DAC78AD-C5B5-064D-AC84-DE5AB09C2320}"/>
              </a:ext>
            </a:extLst>
          </p:cNvPr>
          <p:cNvSpPr txBox="1"/>
          <p:nvPr/>
        </p:nvSpPr>
        <p:spPr>
          <a:xfrm>
            <a:off x="12460870" y="6472391"/>
            <a:ext cx="2151679" cy="369332"/>
          </a:xfrm>
          <a:prstGeom prst="rect">
            <a:avLst/>
          </a:prstGeom>
          <a:noFill/>
        </p:spPr>
        <p:txBody>
          <a:bodyPr wrap="none" rtlCol="0">
            <a:spAutoFit/>
          </a:bodyPr>
          <a:lstStyle/>
          <a:p>
            <a:r>
              <a:rPr lang="en-US" dirty="0"/>
              <a:t>Team B Player 1 stats</a:t>
            </a:r>
          </a:p>
        </p:txBody>
      </p:sp>
      <p:sp>
        <p:nvSpPr>
          <p:cNvPr id="62" name="TextBox 61">
            <a:extLst>
              <a:ext uri="{FF2B5EF4-FFF2-40B4-BE49-F238E27FC236}">
                <a16:creationId xmlns:a16="http://schemas.microsoft.com/office/drawing/2014/main" id="{394A46A6-6D25-5C43-B3AF-C6324DD052E8}"/>
              </a:ext>
            </a:extLst>
          </p:cNvPr>
          <p:cNvSpPr txBox="1"/>
          <p:nvPr/>
        </p:nvSpPr>
        <p:spPr>
          <a:xfrm>
            <a:off x="17292704" y="7105284"/>
            <a:ext cx="3249608" cy="369332"/>
          </a:xfrm>
          <a:prstGeom prst="rect">
            <a:avLst/>
          </a:prstGeom>
          <a:noFill/>
        </p:spPr>
        <p:txBody>
          <a:bodyPr wrap="none" rtlCol="0">
            <a:spAutoFit/>
          </a:bodyPr>
          <a:lstStyle/>
          <a:p>
            <a:r>
              <a:rPr lang="en-US" dirty="0"/>
              <a:t>Team B Player 7 predicted points</a:t>
            </a:r>
          </a:p>
        </p:txBody>
      </p:sp>
      <p:sp>
        <p:nvSpPr>
          <p:cNvPr id="52" name="TextBox 51">
            <a:extLst>
              <a:ext uri="{FF2B5EF4-FFF2-40B4-BE49-F238E27FC236}">
                <a16:creationId xmlns:a16="http://schemas.microsoft.com/office/drawing/2014/main" id="{5EBCD20B-0E54-7749-A3A8-FBBBD64CA189}"/>
              </a:ext>
            </a:extLst>
          </p:cNvPr>
          <p:cNvSpPr txBox="1"/>
          <p:nvPr/>
        </p:nvSpPr>
        <p:spPr>
          <a:xfrm>
            <a:off x="17266749" y="5384659"/>
            <a:ext cx="3257623" cy="369332"/>
          </a:xfrm>
          <a:prstGeom prst="rect">
            <a:avLst/>
          </a:prstGeom>
          <a:noFill/>
        </p:spPr>
        <p:txBody>
          <a:bodyPr wrap="none" rtlCol="0">
            <a:spAutoFit/>
          </a:bodyPr>
          <a:lstStyle/>
          <a:p>
            <a:r>
              <a:rPr lang="en-US" dirty="0"/>
              <a:t>Team A Player 1 predicted points</a:t>
            </a:r>
          </a:p>
        </p:txBody>
      </p:sp>
      <p:sp>
        <p:nvSpPr>
          <p:cNvPr id="57" name="TextBox 56">
            <a:extLst>
              <a:ext uri="{FF2B5EF4-FFF2-40B4-BE49-F238E27FC236}">
                <a16:creationId xmlns:a16="http://schemas.microsoft.com/office/drawing/2014/main" id="{982CE3C3-C5CB-6342-87CC-B9CD201EB53D}"/>
              </a:ext>
            </a:extLst>
          </p:cNvPr>
          <p:cNvSpPr txBox="1"/>
          <p:nvPr/>
        </p:nvSpPr>
        <p:spPr>
          <a:xfrm>
            <a:off x="17292704" y="6421274"/>
            <a:ext cx="3249608" cy="369332"/>
          </a:xfrm>
          <a:prstGeom prst="rect">
            <a:avLst/>
          </a:prstGeom>
          <a:noFill/>
        </p:spPr>
        <p:txBody>
          <a:bodyPr wrap="none" rtlCol="0">
            <a:spAutoFit/>
          </a:bodyPr>
          <a:lstStyle/>
          <a:p>
            <a:r>
              <a:rPr lang="en-US" dirty="0"/>
              <a:t>Team B Player 1 predicted points</a:t>
            </a:r>
          </a:p>
        </p:txBody>
      </p:sp>
      <p:sp>
        <p:nvSpPr>
          <p:cNvPr id="55" name="TextBox 54">
            <a:extLst>
              <a:ext uri="{FF2B5EF4-FFF2-40B4-BE49-F238E27FC236}">
                <a16:creationId xmlns:a16="http://schemas.microsoft.com/office/drawing/2014/main" id="{CEBF679C-F0CE-8C44-B0F1-EA5588A0524D}"/>
              </a:ext>
            </a:extLst>
          </p:cNvPr>
          <p:cNvSpPr txBox="1"/>
          <p:nvPr/>
        </p:nvSpPr>
        <p:spPr>
          <a:xfrm>
            <a:off x="17266747" y="5963991"/>
            <a:ext cx="3257623" cy="369332"/>
          </a:xfrm>
          <a:prstGeom prst="rect">
            <a:avLst/>
          </a:prstGeom>
          <a:noFill/>
        </p:spPr>
        <p:txBody>
          <a:bodyPr wrap="none" rtlCol="0">
            <a:spAutoFit/>
          </a:bodyPr>
          <a:lstStyle/>
          <a:p>
            <a:r>
              <a:rPr lang="en-US" dirty="0"/>
              <a:t>Team A Player 7 predicted points</a:t>
            </a:r>
          </a:p>
        </p:txBody>
      </p:sp>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2"/>
          <a:stretch>
            <a:fillRect/>
          </a:stretch>
        </p:blipFill>
        <p:spPr>
          <a:xfrm>
            <a:off x="2047694" y="5406586"/>
            <a:ext cx="5455418" cy="4306272"/>
          </a:xfrm>
          <a:prstGeom prst="rect">
            <a:avLst/>
          </a:prstGeom>
        </p:spPr>
      </p:pic>
      <p:sp>
        <p:nvSpPr>
          <p:cNvPr id="2" name="TextBox 1">
            <a:extLst>
              <a:ext uri="{FF2B5EF4-FFF2-40B4-BE49-F238E27FC236}">
                <a16:creationId xmlns:a16="http://schemas.microsoft.com/office/drawing/2014/main" id="{C6F5D168-6170-1C4D-856F-384358F67089}"/>
              </a:ext>
            </a:extLst>
          </p:cNvPr>
          <p:cNvSpPr txBox="1"/>
          <p:nvPr/>
        </p:nvSpPr>
        <p:spPr>
          <a:xfrm>
            <a:off x="7142037" y="153977"/>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17182124" y="1549405"/>
            <a:ext cx="4102405" cy="523220"/>
          </a:xfrm>
          <a:prstGeom prst="rect">
            <a:avLst/>
          </a:prstGeom>
          <a:noFill/>
        </p:spPr>
        <p:txBody>
          <a:bodyPr wrap="none" rtlCol="0">
            <a:spAutoFit/>
          </a:bodyPr>
          <a:lstStyle/>
          <a:p>
            <a:r>
              <a:rPr lang="en-US" sz="2800" dirty="0">
                <a:solidFill>
                  <a:srgbClr val="555759"/>
                </a:solidFill>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11417578" y="1543034"/>
            <a:ext cx="4218912" cy="523220"/>
          </a:xfrm>
          <a:prstGeom prst="rect">
            <a:avLst/>
          </a:prstGeom>
          <a:noFill/>
        </p:spPr>
        <p:txBody>
          <a:bodyPr wrap="none" rtlCol="0">
            <a:spAutoFit/>
          </a:bodyPr>
          <a:lstStyle/>
          <a:p>
            <a:r>
              <a:rPr lang="en-US" sz="2800" dirty="0">
                <a:solidFill>
                  <a:srgbClr val="555759"/>
                </a:solidFill>
                <a:latin typeface="Times New Roman" panose="02020603050405020304" pitchFamily="18" charset="0"/>
                <a:cs typeface="Times New Roman" panose="02020603050405020304" pitchFamily="18" charset="0"/>
              </a:rPr>
              <a:t>Anis Ben Said – 911617154</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545590" y="2309808"/>
            <a:ext cx="8862688" cy="63134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545590" y="17564057"/>
            <a:ext cx="8859334"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23495000" y="3812671"/>
            <a:ext cx="8865174" cy="61285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495000" y="14932926"/>
            <a:ext cx="8865174"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495000" y="20147624"/>
            <a:ext cx="8865174"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References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3"/>
          <a:stretch>
            <a:fillRect/>
          </a:stretch>
        </p:blipFill>
        <p:spPr>
          <a:xfrm>
            <a:off x="298446" y="51199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4"/>
          <a:stretch>
            <a:fillRect/>
          </a:stretch>
        </p:blipFill>
        <p:spPr>
          <a:xfrm>
            <a:off x="26568507" y="152710"/>
            <a:ext cx="5652949" cy="1656899"/>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14288" y="2080048"/>
            <a:ext cx="32940327"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0" y="3079727"/>
            <a:ext cx="8668512" cy="2308324"/>
          </a:xfrm>
          <a:prstGeom prst="rect">
            <a:avLst/>
          </a:prstGeom>
          <a:noFill/>
        </p:spPr>
        <p:txBody>
          <a:bodyPr wrap="square" rtlCol="0">
            <a:spAutoFit/>
          </a:bodyPr>
          <a:lstStyle/>
          <a:p>
            <a:pPr algn="just"/>
            <a:r>
              <a:rPr lang="en-US" sz="2400" dirty="0"/>
              <a:t>Online fantasy sports are played by around 60 million North Americans each year. It is a field ripe with opportunity for analytics, as </a:t>
            </a:r>
            <a:r>
              <a:rPr lang="en-CA" sz="2400" dirty="0"/>
              <a:t>there is an abundance of clean data, and more data is created every day as real athletes compete. This project targeted a subset of fantasy competitions: top-heavy daily fantasy NBA (basketball) competitions. An example competition can be seen in Figure 1.</a:t>
            </a:r>
          </a:p>
        </p:txBody>
      </p:sp>
      <p:sp>
        <p:nvSpPr>
          <p:cNvPr id="19" name="TextBox 18">
            <a:extLst>
              <a:ext uri="{FF2B5EF4-FFF2-40B4-BE49-F238E27FC236}">
                <a16:creationId xmlns:a16="http://schemas.microsoft.com/office/drawing/2014/main" id="{758CEBD8-EB84-2742-8FCD-E7015DF9345C}"/>
              </a:ext>
            </a:extLst>
          </p:cNvPr>
          <p:cNvSpPr txBox="1"/>
          <p:nvPr/>
        </p:nvSpPr>
        <p:spPr>
          <a:xfrm>
            <a:off x="2444252" y="9786253"/>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41054" y="10108586"/>
            <a:ext cx="8668512" cy="4524315"/>
          </a:xfrm>
          <a:prstGeom prst="rect">
            <a:avLst/>
          </a:prstGeom>
          <a:noFill/>
        </p:spPr>
        <p:txBody>
          <a:bodyPr wrap="square" rtlCol="0">
            <a:spAutoFit/>
          </a:bodyPr>
          <a:lstStyle/>
          <a:p>
            <a:pPr algn="just"/>
            <a:r>
              <a:rPr lang="en-US" sz="2400" dirty="0"/>
              <a:t>The top row shows the real NBA games happening on that night. The left column shows the real players in the games, along with a fictitious salary based on how many fantasy points they have scored in the past. Then, it is up to each competitor to select 8 of these players (adhering to positional constraints) such that the total summed salary is less than the total budget. Lineups are scored based on the players’ performances in real life, and the competitors with the highest scoring lineups win. With these “top-heavy” competitions, most of the prize money is awarded to the top 10 competitors. When submitting many lineups, this means that only one needs to perform well in order to earn a profit. Thus, we aimed to produce many lineups, of which at least one was high-performing.</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4765" y="18225241"/>
            <a:ext cx="8668512" cy="1200329"/>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different from “predict-then-optimize”.</a:t>
            </a:r>
          </a:p>
        </p:txBody>
      </p:sp>
      <p:sp>
        <p:nvSpPr>
          <p:cNvPr id="22" name="TextBox 21">
            <a:extLst>
              <a:ext uri="{FF2B5EF4-FFF2-40B4-BE49-F238E27FC236}">
                <a16:creationId xmlns:a16="http://schemas.microsoft.com/office/drawing/2014/main" id="{9968265E-17DA-174F-8FE6-F021A9DB80DD}"/>
              </a:ext>
            </a:extLst>
          </p:cNvPr>
          <p:cNvSpPr txBox="1"/>
          <p:nvPr/>
        </p:nvSpPr>
        <p:spPr>
          <a:xfrm>
            <a:off x="994278" y="20447158"/>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93688" y="20751958"/>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667165" y="20727869"/>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643639" y="20447158"/>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103" idx="0"/>
            <a:endCxn id="100" idx="1"/>
          </p:cNvCxnSpPr>
          <p:nvPr/>
        </p:nvCxnSpPr>
        <p:spPr>
          <a:xfrm rot="5400000" flipH="1" flipV="1">
            <a:off x="4406487" y="19349894"/>
            <a:ext cx="629702" cy="1648520"/>
          </a:xfrm>
          <a:prstGeom prst="bentConnector2">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cxnSpLocks/>
            <a:stCxn id="29" idx="0"/>
            <a:endCxn id="100" idx="2"/>
          </p:cNvCxnSpPr>
          <p:nvPr/>
        </p:nvCxnSpPr>
        <p:spPr>
          <a:xfrm flipV="1">
            <a:off x="6293344" y="20096608"/>
            <a:ext cx="5500" cy="35055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24743-C8DE-7840-A1D5-426E2F697CA5}"/>
              </a:ext>
            </a:extLst>
          </p:cNvPr>
          <p:cNvCxnSpPr>
            <a:cxnSpLocks/>
            <a:stCxn id="100" idx="3"/>
            <a:endCxn id="102" idx="1"/>
          </p:cNvCxnSpPr>
          <p:nvPr/>
        </p:nvCxnSpPr>
        <p:spPr>
          <a:xfrm>
            <a:off x="7052089" y="19859303"/>
            <a:ext cx="786179"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6F287-287F-1443-95BB-FEDB6D8FCA34}"/>
              </a:ext>
            </a:extLst>
          </p:cNvPr>
          <p:cNvSpPr txBox="1"/>
          <p:nvPr/>
        </p:nvSpPr>
        <p:spPr>
          <a:xfrm>
            <a:off x="10633219" y="3156435"/>
            <a:ext cx="11626706" cy="1938992"/>
          </a:xfrm>
          <a:prstGeom prst="rect">
            <a:avLst/>
          </a:prstGeom>
          <a:noFill/>
        </p:spPr>
        <p:txBody>
          <a:bodyPr wrap="square" rtlCol="0">
            <a:spAutoFit/>
          </a:bodyPr>
          <a:lstStyle/>
          <a:p>
            <a:pPr algn="just"/>
            <a:r>
              <a:rPr lang="en-US" sz="2400" dirty="0"/>
              <a:t>The prediction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 Figure 2 shows the inputs and outputs for the models.</a:t>
            </a:r>
          </a:p>
        </p:txBody>
      </p:sp>
      <p:sp>
        <p:nvSpPr>
          <p:cNvPr id="4" name="Rounded Rectangle 3">
            <a:extLst>
              <a:ext uri="{FF2B5EF4-FFF2-40B4-BE49-F238E27FC236}">
                <a16:creationId xmlns:a16="http://schemas.microsoft.com/office/drawing/2014/main" id="{91695E21-4E3A-664E-A192-68C3E7F5F1A7}"/>
              </a:ext>
            </a:extLst>
          </p:cNvPr>
          <p:cNvSpPr/>
          <p:nvPr/>
        </p:nvSpPr>
        <p:spPr>
          <a:xfrm>
            <a:off x="14654374" y="5393448"/>
            <a:ext cx="2602292" cy="243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Model(s)</a:t>
            </a:r>
          </a:p>
          <a:p>
            <a:pPr algn="ctr"/>
            <a:r>
              <a:rPr lang="en-US" dirty="0"/>
              <a:t>(</a:t>
            </a:r>
            <a:r>
              <a:rPr lang="en-US" b="1" dirty="0"/>
              <a:t>ORT</a:t>
            </a:r>
            <a:r>
              <a:rPr lang="en-US" dirty="0"/>
              <a:t>, </a:t>
            </a:r>
            <a:r>
              <a:rPr lang="en-US" dirty="0" err="1"/>
              <a:t>XGBoost</a:t>
            </a:r>
            <a:r>
              <a:rPr lang="en-US" dirty="0"/>
              <a:t>, NN)</a:t>
            </a:r>
          </a:p>
        </p:txBody>
      </p:sp>
      <p:cxnSp>
        <p:nvCxnSpPr>
          <p:cNvPr id="15" name="Straight Connector 14">
            <a:extLst>
              <a:ext uri="{FF2B5EF4-FFF2-40B4-BE49-F238E27FC236}">
                <a16:creationId xmlns:a16="http://schemas.microsoft.com/office/drawing/2014/main" id="{D20C6DD5-0A2D-B147-B1AD-2D7BFC559CD3}"/>
              </a:ext>
            </a:extLst>
          </p:cNvPr>
          <p:cNvCxnSpPr>
            <a:cxnSpLocks/>
          </p:cNvCxnSpPr>
          <p:nvPr/>
        </p:nvCxnSpPr>
        <p:spPr>
          <a:xfrm flipH="1">
            <a:off x="12588132" y="5757778"/>
            <a:ext cx="20763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FAEF6F-14FA-B74F-B8B5-8BFC3E7A1853}"/>
              </a:ext>
            </a:extLst>
          </p:cNvPr>
          <p:cNvCxnSpPr>
            <a:cxnSpLocks/>
          </p:cNvCxnSpPr>
          <p:nvPr/>
        </p:nvCxnSpPr>
        <p:spPr>
          <a:xfrm flipH="1">
            <a:off x="12588132" y="6410401"/>
            <a:ext cx="20763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37616D-3A1C-2243-AF15-78D1B31958D1}"/>
              </a:ext>
            </a:extLst>
          </p:cNvPr>
          <p:cNvCxnSpPr>
            <a:cxnSpLocks/>
          </p:cNvCxnSpPr>
          <p:nvPr/>
        </p:nvCxnSpPr>
        <p:spPr>
          <a:xfrm flipH="1">
            <a:off x="12588132" y="6840444"/>
            <a:ext cx="20763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AE748E-AB1E-F247-A687-B03FBED8F1AF}"/>
              </a:ext>
            </a:extLst>
          </p:cNvPr>
          <p:cNvCxnSpPr>
            <a:cxnSpLocks/>
          </p:cNvCxnSpPr>
          <p:nvPr/>
        </p:nvCxnSpPr>
        <p:spPr>
          <a:xfrm flipH="1">
            <a:off x="12588132" y="7510364"/>
            <a:ext cx="207632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E0DF492-62AD-5E41-9E64-E0F99F75DECD}"/>
              </a:ext>
            </a:extLst>
          </p:cNvPr>
          <p:cNvSpPr txBox="1"/>
          <p:nvPr/>
        </p:nvSpPr>
        <p:spPr>
          <a:xfrm>
            <a:off x="13374157" y="5684052"/>
            <a:ext cx="343364" cy="369332"/>
          </a:xfrm>
          <a:prstGeom prst="rect">
            <a:avLst/>
          </a:prstGeom>
          <a:noFill/>
        </p:spPr>
        <p:txBody>
          <a:bodyPr wrap="none" rtlCol="0">
            <a:spAutoFit/>
          </a:bodyPr>
          <a:lstStyle/>
          <a:p>
            <a:r>
              <a:rPr lang="en-US" dirty="0"/>
              <a:t>…</a:t>
            </a:r>
          </a:p>
        </p:txBody>
      </p:sp>
      <p:sp>
        <p:nvSpPr>
          <p:cNvPr id="46" name="TextBox 45">
            <a:extLst>
              <a:ext uri="{FF2B5EF4-FFF2-40B4-BE49-F238E27FC236}">
                <a16:creationId xmlns:a16="http://schemas.microsoft.com/office/drawing/2014/main" id="{41EE2519-7022-394D-998C-3D652130B505}"/>
              </a:ext>
            </a:extLst>
          </p:cNvPr>
          <p:cNvSpPr txBox="1"/>
          <p:nvPr/>
        </p:nvSpPr>
        <p:spPr>
          <a:xfrm>
            <a:off x="13374157" y="6833469"/>
            <a:ext cx="343364" cy="369332"/>
          </a:xfrm>
          <a:prstGeom prst="rect">
            <a:avLst/>
          </a:prstGeom>
          <a:noFill/>
        </p:spPr>
        <p:txBody>
          <a:bodyPr wrap="none" rtlCol="0">
            <a:spAutoFit/>
          </a:bodyPr>
          <a:lstStyle/>
          <a:p>
            <a:r>
              <a:rPr lang="en-US" dirty="0"/>
              <a:t>…</a:t>
            </a:r>
          </a:p>
        </p:txBody>
      </p:sp>
      <p:cxnSp>
        <p:nvCxnSpPr>
          <p:cNvPr id="30" name="Straight Connector 29">
            <a:extLst>
              <a:ext uri="{FF2B5EF4-FFF2-40B4-BE49-F238E27FC236}">
                <a16:creationId xmlns:a16="http://schemas.microsoft.com/office/drawing/2014/main" id="{EC2CD5AE-4307-2B4B-9BA7-D4EA6386D7C4}"/>
              </a:ext>
            </a:extLst>
          </p:cNvPr>
          <p:cNvCxnSpPr>
            <a:cxnSpLocks/>
          </p:cNvCxnSpPr>
          <p:nvPr/>
        </p:nvCxnSpPr>
        <p:spPr>
          <a:xfrm>
            <a:off x="17266749" y="5740250"/>
            <a:ext cx="3124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D668C1-C58C-CB46-9F20-BDE6B1EF2016}"/>
              </a:ext>
            </a:extLst>
          </p:cNvPr>
          <p:cNvCxnSpPr>
            <a:cxnSpLocks/>
          </p:cNvCxnSpPr>
          <p:nvPr/>
        </p:nvCxnSpPr>
        <p:spPr>
          <a:xfrm>
            <a:off x="17249167" y="6368620"/>
            <a:ext cx="312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331E6-343A-1940-8769-A2909A70E041}"/>
              </a:ext>
            </a:extLst>
          </p:cNvPr>
          <p:cNvCxnSpPr>
            <a:cxnSpLocks/>
          </p:cNvCxnSpPr>
          <p:nvPr/>
        </p:nvCxnSpPr>
        <p:spPr>
          <a:xfrm>
            <a:off x="17259327" y="6808547"/>
            <a:ext cx="31248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BA1DF00-5ABB-2D43-B8C5-0AEA563AC756}"/>
              </a:ext>
            </a:extLst>
          </p:cNvPr>
          <p:cNvSpPr txBox="1"/>
          <p:nvPr/>
        </p:nvSpPr>
        <p:spPr>
          <a:xfrm>
            <a:off x="18510437" y="5630294"/>
            <a:ext cx="343364"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8F49F470-B6FF-A344-9045-D886DFAFAB4E}"/>
              </a:ext>
            </a:extLst>
          </p:cNvPr>
          <p:cNvSpPr txBox="1"/>
          <p:nvPr/>
        </p:nvSpPr>
        <p:spPr>
          <a:xfrm>
            <a:off x="18511552" y="6716336"/>
            <a:ext cx="343364" cy="369332"/>
          </a:xfrm>
          <a:prstGeom prst="rect">
            <a:avLst/>
          </a:prstGeom>
          <a:noFill/>
        </p:spPr>
        <p:txBody>
          <a:bodyPr wrap="none" rtlCol="0">
            <a:spAutoFit/>
          </a:bodyPr>
          <a:lstStyle/>
          <a:p>
            <a:r>
              <a:rPr lang="en-US" dirty="0"/>
              <a:t>…</a:t>
            </a:r>
          </a:p>
        </p:txBody>
      </p:sp>
      <p:cxnSp>
        <p:nvCxnSpPr>
          <p:cNvPr id="61" name="Straight Connector 60">
            <a:extLst>
              <a:ext uri="{FF2B5EF4-FFF2-40B4-BE49-F238E27FC236}">
                <a16:creationId xmlns:a16="http://schemas.microsoft.com/office/drawing/2014/main" id="{2BA72EA0-10F3-C34B-B2DC-18419BDB0DEC}"/>
              </a:ext>
            </a:extLst>
          </p:cNvPr>
          <p:cNvCxnSpPr>
            <a:cxnSpLocks/>
          </p:cNvCxnSpPr>
          <p:nvPr/>
        </p:nvCxnSpPr>
        <p:spPr>
          <a:xfrm flipH="1">
            <a:off x="17266747" y="7492667"/>
            <a:ext cx="3124373"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475376F-D6B7-0347-A9EE-5D1D91D444F5}"/>
              </a:ext>
            </a:extLst>
          </p:cNvPr>
          <p:cNvSpPr txBox="1"/>
          <p:nvPr/>
        </p:nvSpPr>
        <p:spPr>
          <a:xfrm>
            <a:off x="10633219" y="9783227"/>
            <a:ext cx="11641204" cy="1569660"/>
          </a:xfrm>
          <a:prstGeom prst="rect">
            <a:avLst/>
          </a:prstGeom>
          <a:noFill/>
        </p:spPr>
        <p:txBody>
          <a:bodyPr wrap="square" rtlCol="0">
            <a:spAutoFit/>
          </a:bodyPr>
          <a:lstStyle/>
          <a:p>
            <a:pPr algn="just"/>
            <a:r>
              <a:rPr lang="en-US" sz="2400" dirty="0"/>
              <a:t>Rather than only using the ORT’s point-predictions, we added pseudo “variance” to the predictions. To do this, for each new test sample, we examined the training data that was in the same leaf as the new sample. We then looked at the variance of the training data in that same leaf, and added this variance as an input to the optimization model.</a:t>
            </a:r>
          </a:p>
        </p:txBody>
      </p:sp>
      <p:sp>
        <p:nvSpPr>
          <p:cNvPr id="64" name="Oval 63">
            <a:extLst>
              <a:ext uri="{FF2B5EF4-FFF2-40B4-BE49-F238E27FC236}">
                <a16:creationId xmlns:a16="http://schemas.microsoft.com/office/drawing/2014/main" id="{6CE8CDE0-E85B-FC44-A38D-37E95A4F848A}"/>
              </a:ext>
            </a:extLst>
          </p:cNvPr>
          <p:cNvSpPr/>
          <p:nvPr/>
        </p:nvSpPr>
        <p:spPr>
          <a:xfrm>
            <a:off x="11511322" y="12556054"/>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predict</a:t>
            </a:r>
          </a:p>
          <a:p>
            <a:pPr algn="ctr"/>
            <a:r>
              <a:rPr lang="en-US" dirty="0">
                <a:solidFill>
                  <a:sysClr val="windowText" lastClr="000000"/>
                </a:solidFill>
              </a:rPr>
              <a:t>50.5</a:t>
            </a:r>
          </a:p>
        </p:txBody>
      </p:sp>
      <p:cxnSp>
        <p:nvCxnSpPr>
          <p:cNvPr id="66" name="Straight Connector 65">
            <a:extLst>
              <a:ext uri="{FF2B5EF4-FFF2-40B4-BE49-F238E27FC236}">
                <a16:creationId xmlns:a16="http://schemas.microsoft.com/office/drawing/2014/main" id="{89AFE716-5D17-B043-9583-F87CE777F9BA}"/>
              </a:ext>
            </a:extLst>
          </p:cNvPr>
          <p:cNvCxnSpPr>
            <a:cxnSpLocks/>
            <a:stCxn id="64" idx="0"/>
          </p:cNvCxnSpPr>
          <p:nvPr/>
        </p:nvCxnSpPr>
        <p:spPr>
          <a:xfrm flipV="1">
            <a:off x="12397055" y="12010635"/>
            <a:ext cx="273669" cy="545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EB832F-15BE-6446-A620-3A35A175D788}"/>
              </a:ext>
            </a:extLst>
          </p:cNvPr>
          <p:cNvSpPr txBox="1"/>
          <p:nvPr/>
        </p:nvSpPr>
        <p:spPr>
          <a:xfrm>
            <a:off x="12588132" y="11439577"/>
            <a:ext cx="433132" cy="523220"/>
          </a:xfrm>
          <a:prstGeom prst="rect">
            <a:avLst/>
          </a:prstGeom>
          <a:noFill/>
        </p:spPr>
        <p:txBody>
          <a:bodyPr wrap="none" rtlCol="0">
            <a:spAutoFit/>
          </a:bodyPr>
          <a:lstStyle/>
          <a:p>
            <a:r>
              <a:rPr lang="en-US" sz="2800" dirty="0"/>
              <a:t>…</a:t>
            </a:r>
          </a:p>
        </p:txBody>
      </p:sp>
      <p:sp>
        <p:nvSpPr>
          <p:cNvPr id="68" name="TextBox 67">
            <a:extLst>
              <a:ext uri="{FF2B5EF4-FFF2-40B4-BE49-F238E27FC236}">
                <a16:creationId xmlns:a16="http://schemas.microsoft.com/office/drawing/2014/main" id="{82DA0D86-A5E0-214A-974A-0B640CB2B551}"/>
              </a:ext>
            </a:extLst>
          </p:cNvPr>
          <p:cNvSpPr txBox="1"/>
          <p:nvPr/>
        </p:nvSpPr>
        <p:spPr>
          <a:xfrm>
            <a:off x="11584558" y="13573055"/>
            <a:ext cx="1789757" cy="646331"/>
          </a:xfrm>
          <a:prstGeom prst="rect">
            <a:avLst/>
          </a:prstGeom>
          <a:noFill/>
        </p:spPr>
        <p:txBody>
          <a:bodyPr wrap="square" rtlCol="0">
            <a:spAutoFit/>
          </a:bodyPr>
          <a:lstStyle/>
          <a:p>
            <a:pPr algn="ctr"/>
            <a:r>
              <a:rPr lang="en-US" dirty="0"/>
              <a:t>1. New data ends up in leaf</a:t>
            </a:r>
          </a:p>
        </p:txBody>
      </p:sp>
      <p:sp>
        <p:nvSpPr>
          <p:cNvPr id="69" name="TextBox 68">
            <a:extLst>
              <a:ext uri="{FF2B5EF4-FFF2-40B4-BE49-F238E27FC236}">
                <a16:creationId xmlns:a16="http://schemas.microsoft.com/office/drawing/2014/main" id="{241A4B76-146F-3E42-A8C8-06A867552A43}"/>
              </a:ext>
            </a:extLst>
          </p:cNvPr>
          <p:cNvSpPr txBox="1"/>
          <p:nvPr/>
        </p:nvSpPr>
        <p:spPr>
          <a:xfrm>
            <a:off x="14697799" y="13530034"/>
            <a:ext cx="2571869" cy="646331"/>
          </a:xfrm>
          <a:prstGeom prst="rect">
            <a:avLst/>
          </a:prstGeom>
          <a:noFill/>
        </p:spPr>
        <p:txBody>
          <a:bodyPr wrap="square" rtlCol="0">
            <a:spAutoFit/>
          </a:bodyPr>
          <a:lstStyle/>
          <a:p>
            <a:pPr algn="ctr"/>
            <a:r>
              <a:rPr lang="en-US" dirty="0"/>
              <a:t>2. Training samples for leaf are found,  and used</a:t>
            </a:r>
          </a:p>
        </p:txBody>
      </p:sp>
      <p:sp>
        <p:nvSpPr>
          <p:cNvPr id="70" name="Oval 69">
            <a:extLst>
              <a:ext uri="{FF2B5EF4-FFF2-40B4-BE49-F238E27FC236}">
                <a16:creationId xmlns:a16="http://schemas.microsoft.com/office/drawing/2014/main" id="{4CE773E3-7E06-E341-AA5D-143AB3DB446E}"/>
              </a:ext>
            </a:extLst>
          </p:cNvPr>
          <p:cNvSpPr/>
          <p:nvPr/>
        </p:nvSpPr>
        <p:spPr>
          <a:xfrm>
            <a:off x="15081911" y="12556054"/>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Avg: 50.5</a:t>
            </a:r>
          </a:p>
          <a:p>
            <a:pPr algn="ctr"/>
            <a:r>
              <a:rPr lang="en-US" dirty="0" err="1">
                <a:solidFill>
                  <a:sysClr val="windowText" lastClr="000000"/>
                </a:solidFill>
              </a:rPr>
              <a:t>Stdev</a:t>
            </a:r>
            <a:r>
              <a:rPr lang="en-US" dirty="0">
                <a:solidFill>
                  <a:sysClr val="windowText" lastClr="000000"/>
                </a:solidFill>
              </a:rPr>
              <a:t>: 22.8</a:t>
            </a:r>
          </a:p>
        </p:txBody>
      </p:sp>
      <p:sp>
        <p:nvSpPr>
          <p:cNvPr id="71" name="TextBox 70">
            <a:extLst>
              <a:ext uri="{FF2B5EF4-FFF2-40B4-BE49-F238E27FC236}">
                <a16:creationId xmlns:a16="http://schemas.microsoft.com/office/drawing/2014/main" id="{1F16E170-6532-1E41-A9AC-E49A822A8B00}"/>
              </a:ext>
            </a:extLst>
          </p:cNvPr>
          <p:cNvSpPr txBox="1"/>
          <p:nvPr/>
        </p:nvSpPr>
        <p:spPr>
          <a:xfrm>
            <a:off x="18743285" y="13542101"/>
            <a:ext cx="2664863" cy="646331"/>
          </a:xfrm>
          <a:prstGeom prst="rect">
            <a:avLst/>
          </a:prstGeom>
          <a:noFill/>
        </p:spPr>
        <p:txBody>
          <a:bodyPr wrap="square" rtlCol="0">
            <a:spAutoFit/>
          </a:bodyPr>
          <a:lstStyle/>
          <a:p>
            <a:pPr algn="ctr"/>
            <a:r>
              <a:rPr lang="en-US" dirty="0"/>
              <a:t>3. Optimization uses mean and standard deviation</a:t>
            </a:r>
          </a:p>
        </p:txBody>
      </p:sp>
      <p:cxnSp>
        <p:nvCxnSpPr>
          <p:cNvPr id="74" name="Straight Arrow Connector 73">
            <a:extLst>
              <a:ext uri="{FF2B5EF4-FFF2-40B4-BE49-F238E27FC236}">
                <a16:creationId xmlns:a16="http://schemas.microsoft.com/office/drawing/2014/main" id="{F4E94F60-2454-3045-811B-6A3878592AEC}"/>
              </a:ext>
            </a:extLst>
          </p:cNvPr>
          <p:cNvCxnSpPr>
            <a:cxnSpLocks/>
          </p:cNvCxnSpPr>
          <p:nvPr/>
        </p:nvCxnSpPr>
        <p:spPr>
          <a:xfrm>
            <a:off x="17218687" y="12985605"/>
            <a:ext cx="1635114" cy="0"/>
          </a:xfrm>
          <a:prstGeom prst="straightConnector1">
            <a:avLst/>
          </a:prstGeom>
          <a:ln w="19050">
            <a:solidFill>
              <a:srgbClr val="A31F34"/>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9142F367-43A6-2C40-8302-ECFFC7200721}"/>
              </a:ext>
            </a:extLst>
          </p:cNvPr>
          <p:cNvSpPr/>
          <p:nvPr/>
        </p:nvSpPr>
        <p:spPr>
          <a:xfrm>
            <a:off x="19086524" y="12556054"/>
            <a:ext cx="2021305" cy="881539"/>
          </a:xfrm>
          <a:prstGeom prst="roundRect">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Optimization model</a:t>
            </a:r>
          </a:p>
        </p:txBody>
      </p:sp>
      <p:sp>
        <p:nvSpPr>
          <p:cNvPr id="77" name="TextBox 76">
            <a:extLst>
              <a:ext uri="{FF2B5EF4-FFF2-40B4-BE49-F238E27FC236}">
                <a16:creationId xmlns:a16="http://schemas.microsoft.com/office/drawing/2014/main" id="{AF59E3E2-6AFE-824C-9AAF-934762E3A8EC}"/>
              </a:ext>
            </a:extLst>
          </p:cNvPr>
          <p:cNvSpPr txBox="1"/>
          <p:nvPr/>
        </p:nvSpPr>
        <p:spPr>
          <a:xfrm>
            <a:off x="10633219" y="14798939"/>
            <a:ext cx="11641204" cy="2308324"/>
          </a:xfrm>
          <a:prstGeom prst="rect">
            <a:avLst/>
          </a:prstGeom>
          <a:noFill/>
        </p:spPr>
        <p:txBody>
          <a:bodyPr wrap="square" rtlCol="0">
            <a:spAutoFit/>
          </a:bodyPr>
          <a:lstStyle/>
          <a:p>
            <a:pPr algn="just"/>
            <a:r>
              <a:rPr lang="en-US" sz="2400" dirty="0"/>
              <a:t>Once the standard deviations and point predictions for each player are computed, the optimization model aims to choose lineups such that the </a:t>
            </a:r>
            <a:r>
              <a:rPr lang="en-US" sz="2400" i="1" dirty="0"/>
              <a:t>best </a:t>
            </a:r>
            <a:r>
              <a:rPr lang="en-US" sz="2400" dirty="0"/>
              <a:t>score across all of the lineups is the highest. To do this, we aim to choose high variance and high mean lineups. We also aim to reduce similarity across lineups. The idea is that having highly different high-variance lineups should maximize the chance that there is at least one exceptional lineup (which is all we need to be profitable). The base version of the optimization model is as follows:</a:t>
            </a:r>
          </a:p>
        </p:txBody>
      </p:sp>
      <p:sp>
        <p:nvSpPr>
          <p:cNvPr id="79" name="TextBox 78">
            <a:extLst>
              <a:ext uri="{FF2B5EF4-FFF2-40B4-BE49-F238E27FC236}">
                <a16:creationId xmlns:a16="http://schemas.microsoft.com/office/drawing/2014/main" id="{AE7FB47A-E795-4A40-9963-A43F88FEAC29}"/>
              </a:ext>
            </a:extLst>
          </p:cNvPr>
          <p:cNvSpPr txBox="1"/>
          <p:nvPr/>
        </p:nvSpPr>
        <p:spPr>
          <a:xfrm>
            <a:off x="23603744" y="15600390"/>
            <a:ext cx="8668512" cy="4524315"/>
          </a:xfrm>
          <a:prstGeom prst="rect">
            <a:avLst/>
          </a:prstGeom>
          <a:noFill/>
        </p:spPr>
        <p:txBody>
          <a:bodyPr wrap="square" rtlCol="0">
            <a:spAutoFit/>
          </a:bodyPr>
          <a:lstStyle/>
          <a:p>
            <a:pPr algn="just"/>
            <a:r>
              <a:rPr lang="en-US" sz="2400" dirty="0"/>
              <a:t>Using techniques similar to those in prescriptive analysis (using the underlying model when optimization) may be an effective way to gain an edge in fantasy sports, but the model and assumptions need to be accurate. Our prediction model wasn’t accurate enough to yield a profitable system, and the heuristic for variance was not as helpful as we hoped. However, many improvements can be made, such as adding professional predictions as input to the model, and redefining the optimization model to better use the prediction model. Some improvements will be tested before the completion of the project, and will be included in the report. Finally, there are other ways to approach these competitions that have been shown to work in certain sports</a:t>
            </a:r>
            <a:r>
              <a:rPr lang="en-US" sz="2400" baseline="30000" dirty="0"/>
              <a:t>[2]</a:t>
            </a:r>
            <a:r>
              <a:rPr lang="en-US" sz="2400" dirty="0"/>
              <a:t>, and these could be adapted for the NBA.</a:t>
            </a:r>
          </a:p>
        </p:txBody>
      </p:sp>
      <p:sp>
        <p:nvSpPr>
          <p:cNvPr id="80" name="TextBox 79">
            <a:extLst>
              <a:ext uri="{FF2B5EF4-FFF2-40B4-BE49-F238E27FC236}">
                <a16:creationId xmlns:a16="http://schemas.microsoft.com/office/drawing/2014/main" id="{824E1FC8-C653-DF4E-9979-6FECE44D4F37}"/>
              </a:ext>
            </a:extLst>
          </p:cNvPr>
          <p:cNvSpPr txBox="1"/>
          <p:nvPr/>
        </p:nvSpPr>
        <p:spPr>
          <a:xfrm>
            <a:off x="23552944" y="4438925"/>
            <a:ext cx="8668512" cy="2677656"/>
          </a:xfrm>
          <a:prstGeom prst="rect">
            <a:avLst/>
          </a:prstGeom>
          <a:noFill/>
        </p:spPr>
        <p:txBody>
          <a:bodyPr wrap="square" rtlCol="0">
            <a:spAutoFit/>
          </a:bodyPr>
          <a:lstStyle/>
          <a:p>
            <a:pPr algn="just"/>
            <a:r>
              <a:rPr lang="en-US" sz="2400" dirty="0"/>
              <a:t>There are two parts of the system to test. First, the prediction model can be tested, and second, the overall lineups can be tested. Table 1 shows the mean absolute error (MAE) for each of the models used. With typical scores of 30, an MAE of 8 corresponds to being off by 25%, which is significant, and higher than predictions given by professional services. However, we believed that this tradeoff was worth it in order to have more than just point predictions.</a:t>
            </a:r>
          </a:p>
        </p:txBody>
      </p:sp>
      <p:graphicFrame>
        <p:nvGraphicFramePr>
          <p:cNvPr id="81" name="Table 80">
            <a:extLst>
              <a:ext uri="{FF2B5EF4-FFF2-40B4-BE49-F238E27FC236}">
                <a16:creationId xmlns:a16="http://schemas.microsoft.com/office/drawing/2014/main" id="{38B81D89-C3BE-0D40-964F-D86F07ECA154}"/>
              </a:ext>
            </a:extLst>
          </p:cNvPr>
          <p:cNvGraphicFramePr>
            <a:graphicFrameLocks noGrp="1"/>
          </p:cNvGraphicFramePr>
          <p:nvPr>
            <p:extLst>
              <p:ext uri="{D42A27DB-BD31-4B8C-83A1-F6EECF244321}">
                <p14:modId xmlns:p14="http://schemas.microsoft.com/office/powerpoint/2010/main" val="2745798423"/>
              </p:ext>
            </p:extLst>
          </p:nvPr>
        </p:nvGraphicFramePr>
        <p:xfrm>
          <a:off x="25910047" y="7440064"/>
          <a:ext cx="3906046" cy="1631560"/>
        </p:xfrm>
        <a:graphic>
          <a:graphicData uri="http://schemas.openxmlformats.org/drawingml/2006/table">
            <a:tbl>
              <a:tblPr firstRow="1" bandRow="1">
                <a:tableStyleId>{69012ECD-51FC-41F1-AA8D-1B2483CD663E}</a:tableStyleId>
              </a:tblPr>
              <a:tblGrid>
                <a:gridCol w="2791621">
                  <a:extLst>
                    <a:ext uri="{9D8B030D-6E8A-4147-A177-3AD203B41FA5}">
                      <a16:colId xmlns:a16="http://schemas.microsoft.com/office/drawing/2014/main" val="551570512"/>
                    </a:ext>
                  </a:extLst>
                </a:gridCol>
                <a:gridCol w="1114425">
                  <a:extLst>
                    <a:ext uri="{9D8B030D-6E8A-4147-A177-3AD203B41FA5}">
                      <a16:colId xmlns:a16="http://schemas.microsoft.com/office/drawing/2014/main" val="2004559048"/>
                    </a:ext>
                  </a:extLst>
                </a:gridCol>
              </a:tblGrid>
              <a:tr h="264659">
                <a:tc>
                  <a:txBody>
                    <a:bodyPr/>
                    <a:lstStyle/>
                    <a:p>
                      <a:r>
                        <a:rPr lang="en-US" sz="1800" dirty="0"/>
                        <a:t>Model</a:t>
                      </a:r>
                      <a:endParaRPr lang="en-US" sz="1800" dirty="0">
                        <a:solidFill>
                          <a:schemeClr val="tx1"/>
                        </a:solidFill>
                      </a:endParaRPr>
                    </a:p>
                  </a:txBody>
                  <a:tcPr marL="51992" marR="51992" marT="25996" marB="25996"/>
                </a:tc>
                <a:tc>
                  <a:txBody>
                    <a:bodyPr/>
                    <a:lstStyle/>
                    <a:p>
                      <a:r>
                        <a:rPr lang="en-US" sz="1800" dirty="0"/>
                        <a:t>MAE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264659">
                <a:tc>
                  <a:txBody>
                    <a:bodyPr/>
                    <a:lstStyle/>
                    <a:p>
                      <a:r>
                        <a:rPr lang="en-US" sz="1800" dirty="0" err="1"/>
                        <a:t>XGBoost</a:t>
                      </a:r>
                      <a:endParaRPr lang="en-US" sz="1800" dirty="0">
                        <a:solidFill>
                          <a:schemeClr val="tx1"/>
                        </a:solidFill>
                      </a:endParaRPr>
                    </a:p>
                  </a:txBody>
                  <a:tcPr marL="51992" marR="51992" marT="25996" marB="25996"/>
                </a:tc>
                <a:tc>
                  <a:txBody>
                    <a:bodyPr/>
                    <a:lstStyle/>
                    <a:p>
                      <a:r>
                        <a:rPr lang="en-US" sz="1800" dirty="0"/>
                        <a:t>8.00</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270073">
                <a:tc>
                  <a:txBody>
                    <a:bodyPr/>
                    <a:lstStyle/>
                    <a:p>
                      <a:r>
                        <a:rPr lang="en-US" sz="1800" dirty="0"/>
                        <a:t>Neural Network</a:t>
                      </a:r>
                      <a:endParaRPr lang="en-US" sz="1800" dirty="0">
                        <a:solidFill>
                          <a:schemeClr val="tx1"/>
                        </a:solidFill>
                      </a:endParaRPr>
                    </a:p>
                  </a:txBody>
                  <a:tcPr marL="51992" marR="51992" marT="25996" marB="25996"/>
                </a:tc>
                <a:tc>
                  <a:txBody>
                    <a:bodyPr/>
                    <a:lstStyle/>
                    <a:p>
                      <a:r>
                        <a:rPr lang="en-US" sz="1800" dirty="0"/>
                        <a:t>8.35</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270073">
                <a:tc>
                  <a:txBody>
                    <a:bodyPr/>
                    <a:lstStyle/>
                    <a:p>
                      <a:r>
                        <a:rPr lang="en-US" sz="1800" dirty="0"/>
                        <a:t>Random Forest</a:t>
                      </a:r>
                      <a:endParaRPr lang="en-US" sz="1800" dirty="0">
                        <a:solidFill>
                          <a:schemeClr val="tx1"/>
                        </a:solidFill>
                      </a:endParaRPr>
                    </a:p>
                  </a:txBody>
                  <a:tcPr marL="51992" marR="51992" marT="25996" marB="25996"/>
                </a:tc>
                <a:tc>
                  <a:txBody>
                    <a:bodyPr/>
                    <a:lstStyle/>
                    <a:p>
                      <a:r>
                        <a:rPr lang="en-US" sz="1800" dirty="0"/>
                        <a:t>8.18</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270073">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ORT*</a:t>
                      </a:r>
                      <a:endParaRPr lang="en-US" sz="1800" dirty="0">
                        <a:solidFill>
                          <a:schemeClr val="tx1"/>
                        </a:solidFill>
                      </a:endParaRPr>
                    </a:p>
                  </a:txBody>
                  <a:tcPr marL="51992" marR="51992" marT="25996" marB="25996"/>
                </a:tc>
                <a:tc>
                  <a:txBody>
                    <a:bodyPr/>
                    <a:lstStyle/>
                    <a:p>
                      <a:r>
                        <a:rPr lang="en-US" sz="1800" dirty="0"/>
                        <a:t>7.66</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2" name="TextBox 81">
            <a:extLst>
              <a:ext uri="{FF2B5EF4-FFF2-40B4-BE49-F238E27FC236}">
                <a16:creationId xmlns:a16="http://schemas.microsoft.com/office/drawing/2014/main" id="{DAEE6635-CBF8-054D-ABB7-102B2A98B490}"/>
              </a:ext>
            </a:extLst>
          </p:cNvPr>
          <p:cNvSpPr txBox="1"/>
          <p:nvPr/>
        </p:nvSpPr>
        <p:spPr>
          <a:xfrm>
            <a:off x="23564662" y="9422372"/>
            <a:ext cx="8668512" cy="2677656"/>
          </a:xfrm>
          <a:prstGeom prst="rect">
            <a:avLst/>
          </a:prstGeom>
          <a:noFill/>
        </p:spPr>
        <p:txBody>
          <a:bodyPr wrap="square" rtlCol="0">
            <a:spAutoFit/>
          </a:bodyPr>
          <a:lstStyle/>
          <a:p>
            <a:pPr algn="just"/>
            <a:r>
              <a:rPr lang="en-US" sz="2400" dirty="0"/>
              <a:t>Second, to score the lineups, we could not directly calculate the profitability, since we did not have historical FanDuel competition data. Instead, we defined a performance metric of how good our best lineup is relative to the best possible lineup. We empirically found that, when submitting 50 lineups, having at least one lineup’s score 90% of the maximum leads to profitability. Table 2 shows the different systems we used and their metric scores.</a:t>
            </a:r>
          </a:p>
        </p:txBody>
      </p:sp>
      <p:graphicFrame>
        <p:nvGraphicFramePr>
          <p:cNvPr id="83" name="Table 82">
            <a:extLst>
              <a:ext uri="{FF2B5EF4-FFF2-40B4-BE49-F238E27FC236}">
                <a16:creationId xmlns:a16="http://schemas.microsoft.com/office/drawing/2014/main" id="{1879E8D4-F4C8-3B48-BBEF-A846ECE1EFF3}"/>
              </a:ext>
            </a:extLst>
          </p:cNvPr>
          <p:cNvGraphicFramePr>
            <a:graphicFrameLocks noGrp="1"/>
          </p:cNvGraphicFramePr>
          <p:nvPr>
            <p:extLst>
              <p:ext uri="{D42A27DB-BD31-4B8C-83A1-F6EECF244321}">
                <p14:modId xmlns:p14="http://schemas.microsoft.com/office/powerpoint/2010/main" val="2807029086"/>
              </p:ext>
            </p:extLst>
          </p:nvPr>
        </p:nvGraphicFramePr>
        <p:xfrm>
          <a:off x="23735899" y="12396750"/>
          <a:ext cx="8420501" cy="1305248"/>
        </p:xfrm>
        <a:graphic>
          <a:graphicData uri="http://schemas.openxmlformats.org/drawingml/2006/table">
            <a:tbl>
              <a:tblPr firstRow="1" bandRow="1">
                <a:tableStyleId>{69012ECD-51FC-41F1-AA8D-1B2483CD663E}</a:tableStyleId>
              </a:tblPr>
              <a:tblGrid>
                <a:gridCol w="3277609">
                  <a:extLst>
                    <a:ext uri="{9D8B030D-6E8A-4147-A177-3AD203B41FA5}">
                      <a16:colId xmlns:a16="http://schemas.microsoft.com/office/drawing/2014/main" val="551570512"/>
                    </a:ext>
                  </a:extLst>
                </a:gridCol>
                <a:gridCol w="1836347">
                  <a:extLst>
                    <a:ext uri="{9D8B030D-6E8A-4147-A177-3AD203B41FA5}">
                      <a16:colId xmlns:a16="http://schemas.microsoft.com/office/drawing/2014/main" val="3676971453"/>
                    </a:ext>
                  </a:extLst>
                </a:gridCol>
                <a:gridCol w="1579345">
                  <a:extLst>
                    <a:ext uri="{9D8B030D-6E8A-4147-A177-3AD203B41FA5}">
                      <a16:colId xmlns:a16="http://schemas.microsoft.com/office/drawing/2014/main" val="1978959337"/>
                    </a:ext>
                  </a:extLst>
                </a:gridCol>
                <a:gridCol w="1727200">
                  <a:extLst>
                    <a:ext uri="{9D8B030D-6E8A-4147-A177-3AD203B41FA5}">
                      <a16:colId xmlns:a16="http://schemas.microsoft.com/office/drawing/2014/main" val="2004559048"/>
                    </a:ext>
                  </a:extLst>
                </a:gridCol>
              </a:tblGrid>
              <a:tr h="314575">
                <a:tc>
                  <a:txBody>
                    <a:bodyPr/>
                    <a:lstStyle/>
                    <a:p>
                      <a:r>
                        <a:rPr lang="en-US" sz="1800" dirty="0"/>
                        <a:t>System</a:t>
                      </a:r>
                      <a:endParaRPr lang="en-US" sz="1800" dirty="0">
                        <a:solidFill>
                          <a:schemeClr val="tx1"/>
                        </a:solidFill>
                      </a:endParaRPr>
                    </a:p>
                  </a:txBody>
                  <a:tcPr marL="51992" marR="51992" marT="25996" marB="25996"/>
                </a:tc>
                <a:tc>
                  <a:txBody>
                    <a:bodyPr/>
                    <a:lstStyle/>
                    <a:p>
                      <a:r>
                        <a:rPr lang="en-US" sz="1800" dirty="0"/>
                        <a:t>Avg performance</a:t>
                      </a:r>
                      <a:endParaRPr lang="en-US" sz="1800" dirty="0">
                        <a:solidFill>
                          <a:schemeClr val="tx1"/>
                        </a:solidFill>
                      </a:endParaRPr>
                    </a:p>
                  </a:txBody>
                  <a:tcPr marL="51992" marR="51992" marT="25996" marB="25996"/>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solidFill>
                            <a:schemeClr val="bg1"/>
                          </a:solidFill>
                        </a:rPr>
                        <a:t>Prob of &gt; 90%</a:t>
                      </a:r>
                    </a:p>
                  </a:txBody>
                  <a:tcPr marL="51992" marR="51992" marT="25996" marB="25996"/>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solidFill>
                            <a:schemeClr val="bg1"/>
                          </a:solidFill>
                        </a:rPr>
                        <a:t>Prob of &gt; 95%</a:t>
                      </a:r>
                    </a:p>
                  </a:txBody>
                  <a:tcPr marL="51992" marR="51992" marT="25996" marB="25996"/>
                </a:tc>
                <a:extLst>
                  <a:ext uri="{0D108BD9-81ED-4DB2-BD59-A6C34878D82A}">
                    <a16:rowId xmlns:a16="http://schemas.microsoft.com/office/drawing/2014/main" val="902465309"/>
                  </a:ext>
                </a:extLst>
              </a:tr>
              <a:tr h="314575">
                <a:tc>
                  <a:txBody>
                    <a:bodyPr/>
                    <a:lstStyle/>
                    <a:p>
                      <a:r>
                        <a:rPr lang="en-US" sz="1800" dirty="0"/>
                        <a:t>Point predictions (baseline)</a:t>
                      </a:r>
                      <a:endParaRPr lang="en-US" sz="1800" dirty="0">
                        <a:solidFill>
                          <a:schemeClr val="tx1"/>
                        </a:solidFill>
                      </a:endParaRPr>
                    </a:p>
                  </a:txBody>
                  <a:tcPr marL="51992" marR="51992" marT="25996" marB="25996"/>
                </a:tc>
                <a:tc>
                  <a:txBody>
                    <a:bodyPr/>
                    <a:lstStyle/>
                    <a:p>
                      <a:r>
                        <a:rPr lang="en-US" sz="1800" dirty="0"/>
                        <a:t>85 %</a:t>
                      </a:r>
                      <a:endParaRPr lang="en-US" sz="1800" dirty="0">
                        <a:solidFill>
                          <a:schemeClr val="tx1"/>
                        </a:solidFill>
                      </a:endParaRPr>
                    </a:p>
                  </a:txBody>
                  <a:tcPr marL="51992" marR="51992" marT="25996" marB="25996"/>
                </a:tc>
                <a:tc>
                  <a:txBody>
                    <a:bodyPr/>
                    <a:lstStyle/>
                    <a:p>
                      <a:r>
                        <a:rPr lang="en-US" sz="1800" dirty="0">
                          <a:solidFill>
                            <a:schemeClr val="tx1"/>
                          </a:solidFill>
                        </a:rPr>
                        <a:t>25 %</a:t>
                      </a:r>
                    </a:p>
                  </a:txBody>
                  <a:tcPr marL="51992" marR="51992" marT="25996" marB="25996"/>
                </a:tc>
                <a:tc>
                  <a:txBody>
                    <a:bodyPr/>
                    <a:lstStyle/>
                    <a:p>
                      <a:r>
                        <a:rPr lang="en-US" sz="1800" dirty="0"/>
                        <a:t>6 %</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314575">
                <a:tc>
                  <a:txBody>
                    <a:bodyPr/>
                    <a:lstStyle/>
                    <a:p>
                      <a:r>
                        <a:rPr lang="en-US" sz="1800" dirty="0"/>
                        <a:t>Maximize score and variance</a:t>
                      </a:r>
                      <a:endParaRPr lang="en-US" sz="1800" dirty="0">
                        <a:solidFill>
                          <a:schemeClr val="tx1"/>
                        </a:solidFill>
                      </a:endParaRPr>
                    </a:p>
                  </a:txBody>
                  <a:tcPr marL="51992" marR="51992" marT="25996" marB="25996"/>
                </a:tc>
                <a:tc>
                  <a:txBody>
                    <a:bodyPr/>
                    <a:lstStyle/>
                    <a:p>
                      <a:r>
                        <a:rPr lang="en-US" sz="1800" dirty="0"/>
                        <a:t>84 %</a:t>
                      </a:r>
                      <a:endParaRPr lang="en-US" sz="1800" dirty="0">
                        <a:solidFill>
                          <a:schemeClr val="tx1"/>
                        </a:solidFill>
                      </a:endParaRPr>
                    </a:p>
                  </a:txBody>
                  <a:tcPr marL="51992" marR="51992" marT="25996" marB="25996"/>
                </a:tc>
                <a:tc>
                  <a:txBody>
                    <a:bodyPr/>
                    <a:lstStyle/>
                    <a:p>
                      <a:r>
                        <a:rPr lang="en-US" sz="1800" dirty="0">
                          <a:solidFill>
                            <a:schemeClr val="tx1"/>
                          </a:solidFill>
                        </a:rPr>
                        <a:t>14 %</a:t>
                      </a:r>
                    </a:p>
                  </a:txBody>
                  <a:tcPr marL="51992" marR="51992" marT="25996" marB="25996"/>
                </a:tc>
                <a:tc>
                  <a:txBody>
                    <a:bodyPr/>
                    <a:lstStyle/>
                    <a:p>
                      <a:r>
                        <a:rPr lang="en-US" sz="1800" dirty="0"/>
                        <a:t>7 %</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314575">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Maximize adjusted score</a:t>
                      </a:r>
                      <a:endParaRPr lang="en-US" sz="1800" dirty="0">
                        <a:solidFill>
                          <a:schemeClr val="tx1"/>
                        </a:solidFill>
                      </a:endParaRPr>
                    </a:p>
                  </a:txBody>
                  <a:tcPr marL="51992" marR="51992" marT="25996" marB="25996"/>
                </a:tc>
                <a:tc>
                  <a:txBody>
                    <a:bodyPr/>
                    <a:lstStyle/>
                    <a:p>
                      <a:r>
                        <a:rPr lang="en-US" sz="1800" dirty="0"/>
                        <a:t>85 %</a:t>
                      </a:r>
                      <a:endParaRPr lang="en-US" sz="1800" dirty="0">
                        <a:solidFill>
                          <a:schemeClr val="tx1"/>
                        </a:solidFill>
                      </a:endParaRPr>
                    </a:p>
                  </a:txBody>
                  <a:tcPr marL="51992" marR="51992" marT="25996" marB="25996"/>
                </a:tc>
                <a:tc>
                  <a:txBody>
                    <a:bodyPr/>
                    <a:lstStyle/>
                    <a:p>
                      <a:r>
                        <a:rPr lang="en-US" sz="1800" dirty="0">
                          <a:solidFill>
                            <a:schemeClr val="tx1"/>
                          </a:solidFill>
                        </a:rPr>
                        <a:t>28 %</a:t>
                      </a:r>
                    </a:p>
                  </a:txBody>
                  <a:tcPr marL="51992" marR="51992" marT="25996" marB="25996"/>
                </a:tc>
                <a:tc>
                  <a:txBody>
                    <a:bodyPr/>
                    <a:lstStyle/>
                    <a:p>
                      <a:r>
                        <a:rPr lang="en-US" sz="1800" dirty="0"/>
                        <a:t>7 %</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bl>
          </a:graphicData>
        </a:graphic>
      </p:graphicFrame>
      <p:sp>
        <p:nvSpPr>
          <p:cNvPr id="84" name="TextBox 83">
            <a:extLst>
              <a:ext uri="{FF2B5EF4-FFF2-40B4-BE49-F238E27FC236}">
                <a16:creationId xmlns:a16="http://schemas.microsoft.com/office/drawing/2014/main" id="{860470E7-75F2-AC46-BD51-7EC778128B3D}"/>
              </a:ext>
            </a:extLst>
          </p:cNvPr>
          <p:cNvSpPr txBox="1"/>
          <p:nvPr/>
        </p:nvSpPr>
        <p:spPr>
          <a:xfrm>
            <a:off x="23605676" y="20793236"/>
            <a:ext cx="8668512" cy="830997"/>
          </a:xfrm>
          <a:prstGeom prst="rect">
            <a:avLst/>
          </a:prstGeom>
          <a:noFill/>
        </p:spPr>
        <p:txBody>
          <a:bodyPr wrap="square" rtlCol="0">
            <a:spAutoFit/>
          </a:bodyPr>
          <a:lstStyle/>
          <a:p>
            <a:pPr algn="just"/>
            <a:r>
              <a:rPr lang="en-US" sz="1600" dirty="0"/>
              <a:t>[1] https://</a:t>
            </a:r>
            <a:r>
              <a:rPr lang="en-US" sz="1600" dirty="0" err="1"/>
              <a:t>github.com</a:t>
            </a:r>
            <a:r>
              <a:rPr lang="en-US" sz="1600" dirty="0"/>
              <a:t>/</a:t>
            </a:r>
            <a:r>
              <a:rPr lang="en-US" sz="1600" dirty="0" err="1"/>
              <a:t>jaebradley</a:t>
            </a:r>
            <a:r>
              <a:rPr lang="en-US" sz="1600" dirty="0"/>
              <a:t>/</a:t>
            </a:r>
            <a:r>
              <a:rPr lang="en-US" sz="1600" dirty="0" err="1"/>
              <a:t>basketball_reference_web_scraper</a:t>
            </a:r>
            <a:endParaRPr lang="en-US" sz="1600" dirty="0"/>
          </a:p>
          <a:p>
            <a:pPr algn="just"/>
            <a:r>
              <a:rPr lang="en-US" sz="1600" dirty="0"/>
              <a:t>[2] Hunter et. Al. </a:t>
            </a:r>
            <a:r>
              <a:rPr lang="en-US" sz="1600" i="1" dirty="0"/>
              <a:t>Picking Winners in Daily Fantasy Sports Using Integer Programming, 2016.</a:t>
            </a:r>
          </a:p>
          <a:p>
            <a:pPr algn="just"/>
            <a:r>
              <a:rPr lang="en-US" sz="1600" dirty="0"/>
              <a:t>[3] Bertsimas &amp; Dunn. </a:t>
            </a:r>
            <a:r>
              <a:rPr lang="en-US" sz="1600" i="1" dirty="0"/>
              <a:t>Machine Learning Under a Modern Optimization Lens</a:t>
            </a:r>
            <a:r>
              <a:rPr lang="en-US" sz="1600" dirty="0"/>
              <a:t>, 2019. </a:t>
            </a:r>
            <a:r>
              <a:rPr lang="en-CA" sz="1600" dirty="0"/>
              <a:t>Dynamic Ideas LLC.</a:t>
            </a:r>
            <a:endParaRPr lang="en-US" sz="1600" i="1" dirty="0"/>
          </a:p>
        </p:txBody>
      </p:sp>
      <p:sp>
        <p:nvSpPr>
          <p:cNvPr id="86" name="Rounded Rectangle 85">
            <a:extLst>
              <a:ext uri="{FF2B5EF4-FFF2-40B4-BE49-F238E27FC236}">
                <a16:creationId xmlns:a16="http://schemas.microsoft.com/office/drawing/2014/main" id="{59C1B404-312E-514D-AD85-11BBB21500F2}"/>
              </a:ext>
            </a:extLst>
          </p:cNvPr>
          <p:cNvSpPr/>
          <p:nvPr/>
        </p:nvSpPr>
        <p:spPr>
          <a:xfrm>
            <a:off x="548944" y="14654852"/>
            <a:ext cx="8859334"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endParaRPr lang="en-US" dirty="0"/>
          </a:p>
        </p:txBody>
      </p:sp>
      <p:sp>
        <p:nvSpPr>
          <p:cNvPr id="87" name="TextBox 86">
            <a:extLst>
              <a:ext uri="{FF2B5EF4-FFF2-40B4-BE49-F238E27FC236}">
                <a16:creationId xmlns:a16="http://schemas.microsoft.com/office/drawing/2014/main" id="{440B2ABC-8505-E04D-A367-99687C6C7885}"/>
              </a:ext>
            </a:extLst>
          </p:cNvPr>
          <p:cNvSpPr txBox="1"/>
          <p:nvPr/>
        </p:nvSpPr>
        <p:spPr>
          <a:xfrm>
            <a:off x="641054" y="15410401"/>
            <a:ext cx="8668512" cy="1938992"/>
          </a:xfrm>
          <a:prstGeom prst="rect">
            <a:avLst/>
          </a:prstGeom>
          <a:noFill/>
        </p:spPr>
        <p:txBody>
          <a:bodyPr wrap="square" rtlCol="0">
            <a:spAutoFit/>
          </a:bodyPr>
          <a:lstStyle/>
          <a:p>
            <a:pPr algn="just"/>
            <a:r>
              <a:rPr lang="en-US" sz="2400" dirty="0"/>
              <a:t>We collected data from basketball-</a:t>
            </a:r>
            <a:r>
              <a:rPr lang="en-US" sz="2400" dirty="0" err="1"/>
              <a:t>reference.com</a:t>
            </a:r>
            <a:r>
              <a:rPr lang="en-US" sz="2400" dirty="0"/>
              <a:t> using the Python scraper </a:t>
            </a:r>
            <a:r>
              <a:rPr lang="en-US" sz="2400" dirty="0" err="1"/>
              <a:t>basketball_reference_web_scraper</a:t>
            </a:r>
            <a:r>
              <a:rPr lang="en-US" sz="2400" baseline="30000" dirty="0"/>
              <a:t>[1]</a:t>
            </a:r>
            <a:r>
              <a:rPr lang="en-US" sz="2400" dirty="0"/>
              <a:t>. We collected data for every player for every match since 2010 (178000 rows), and for every season (5000 rows). These data were used to train a model to predict the players’ daily performances.</a:t>
            </a:r>
          </a:p>
        </p:txBody>
      </p:sp>
      <p:sp>
        <p:nvSpPr>
          <p:cNvPr id="88" name="TextBox 87">
            <a:extLst>
              <a:ext uri="{FF2B5EF4-FFF2-40B4-BE49-F238E27FC236}">
                <a16:creationId xmlns:a16="http://schemas.microsoft.com/office/drawing/2014/main" id="{644B4055-051F-004C-9072-F41554AC5AA4}"/>
              </a:ext>
            </a:extLst>
          </p:cNvPr>
          <p:cNvSpPr txBox="1"/>
          <p:nvPr/>
        </p:nvSpPr>
        <p:spPr>
          <a:xfrm>
            <a:off x="10633219" y="2718471"/>
            <a:ext cx="1797030" cy="461665"/>
          </a:xfrm>
          <a:prstGeom prst="rect">
            <a:avLst/>
          </a:prstGeom>
          <a:noFill/>
        </p:spPr>
        <p:txBody>
          <a:bodyPr wrap="none" rtlCol="0">
            <a:spAutoFit/>
          </a:bodyPr>
          <a:lstStyle/>
          <a:p>
            <a:r>
              <a:rPr lang="en-US" sz="2400" b="1" dirty="0">
                <a:solidFill>
                  <a:srgbClr val="A31F34"/>
                </a:solidFill>
              </a:rPr>
              <a:t>1. Prediction</a:t>
            </a:r>
          </a:p>
        </p:txBody>
      </p:sp>
      <p:sp>
        <p:nvSpPr>
          <p:cNvPr id="92" name="TextBox 91">
            <a:extLst>
              <a:ext uri="{FF2B5EF4-FFF2-40B4-BE49-F238E27FC236}">
                <a16:creationId xmlns:a16="http://schemas.microsoft.com/office/drawing/2014/main" id="{A42C05BD-B924-9447-9620-B393986D978C}"/>
              </a:ext>
            </a:extLst>
          </p:cNvPr>
          <p:cNvSpPr txBox="1"/>
          <p:nvPr/>
        </p:nvSpPr>
        <p:spPr>
          <a:xfrm>
            <a:off x="10636295" y="9247939"/>
            <a:ext cx="2151551" cy="461665"/>
          </a:xfrm>
          <a:prstGeom prst="rect">
            <a:avLst/>
          </a:prstGeom>
          <a:noFill/>
        </p:spPr>
        <p:txBody>
          <a:bodyPr wrap="none" rtlCol="0">
            <a:spAutoFit/>
          </a:bodyPr>
          <a:lstStyle/>
          <a:p>
            <a:r>
              <a:rPr lang="en-US" sz="2400" b="1" dirty="0">
                <a:solidFill>
                  <a:srgbClr val="A31F34"/>
                </a:solidFill>
              </a:rPr>
              <a:t>2. Optimization</a:t>
            </a:r>
          </a:p>
        </p:txBody>
      </p:sp>
      <p:sp>
        <p:nvSpPr>
          <p:cNvPr id="93" name="Rectangle 92">
            <a:extLst>
              <a:ext uri="{FF2B5EF4-FFF2-40B4-BE49-F238E27FC236}">
                <a16:creationId xmlns:a16="http://schemas.microsoft.com/office/drawing/2014/main" id="{EDE5749F-B2D5-DD46-9A78-60413E90C139}"/>
              </a:ext>
            </a:extLst>
          </p:cNvPr>
          <p:cNvSpPr/>
          <p:nvPr/>
        </p:nvSpPr>
        <p:spPr>
          <a:xfrm>
            <a:off x="10633219" y="8307067"/>
            <a:ext cx="11587019" cy="830997"/>
          </a:xfrm>
          <a:prstGeom prst="rect">
            <a:avLst/>
          </a:prstGeom>
        </p:spPr>
        <p:txBody>
          <a:bodyPr wrap="square">
            <a:spAutoFit/>
          </a:bodyPr>
          <a:lstStyle/>
          <a:p>
            <a:pPr algn="just"/>
            <a:r>
              <a:rPr lang="en-US" sz="2400" dirty="0"/>
              <a:t>An optimal regression tree (ORT) was chosen as it is a model that allows us to “decompose” predictions into which training data created the prediction (similarly to prescriptive trees)</a:t>
            </a:r>
          </a:p>
        </p:txBody>
      </p:sp>
      <p:sp>
        <p:nvSpPr>
          <p:cNvPr id="95" name="TextBox 94">
            <a:extLst>
              <a:ext uri="{FF2B5EF4-FFF2-40B4-BE49-F238E27FC236}">
                <a16:creationId xmlns:a16="http://schemas.microsoft.com/office/drawing/2014/main" id="{C91E7B1A-7968-5F45-BE33-140D18A8CD92}"/>
              </a:ext>
            </a:extLst>
          </p:cNvPr>
          <p:cNvSpPr txBox="1"/>
          <p:nvPr/>
        </p:nvSpPr>
        <p:spPr>
          <a:xfrm>
            <a:off x="23564662" y="2264605"/>
            <a:ext cx="8668512" cy="1569660"/>
          </a:xfrm>
          <a:prstGeom prst="rect">
            <a:avLst/>
          </a:prstGeom>
          <a:noFill/>
        </p:spPr>
        <p:txBody>
          <a:bodyPr wrap="square" rtlCol="0">
            <a:spAutoFit/>
          </a:bodyPr>
          <a:lstStyle/>
          <a:p>
            <a:pPr algn="just"/>
            <a:r>
              <a:rPr lang="en-US" sz="2400" dirty="0"/>
              <a:t>In addition to the system defined above (maximize score and variance), we tested a baseline version using point-predictions only, as well as one that used the variances to adjust the point-predictions, without using it directly in the optimization model.</a:t>
            </a:r>
          </a:p>
        </p:txBody>
      </p:sp>
      <p:sp>
        <p:nvSpPr>
          <p:cNvPr id="96" name="TextBox 95">
            <a:extLst>
              <a:ext uri="{FF2B5EF4-FFF2-40B4-BE49-F238E27FC236}">
                <a16:creationId xmlns:a16="http://schemas.microsoft.com/office/drawing/2014/main" id="{19D4118B-53FC-014C-8327-9654CDF66F9C}"/>
              </a:ext>
            </a:extLst>
          </p:cNvPr>
          <p:cNvSpPr txBox="1"/>
          <p:nvPr/>
        </p:nvSpPr>
        <p:spPr>
          <a:xfrm>
            <a:off x="25214812" y="7070732"/>
            <a:ext cx="5296515" cy="369332"/>
          </a:xfrm>
          <a:prstGeom prst="rect">
            <a:avLst/>
          </a:prstGeom>
          <a:noFill/>
        </p:spPr>
        <p:txBody>
          <a:bodyPr wrap="none" rtlCol="0">
            <a:spAutoFit/>
          </a:bodyPr>
          <a:lstStyle/>
          <a:p>
            <a:r>
              <a:rPr lang="en-US" i="1" dirty="0"/>
              <a:t>Table 1: Performances of different models (predictions)</a:t>
            </a:r>
          </a:p>
        </p:txBody>
      </p:sp>
      <p:sp>
        <p:nvSpPr>
          <p:cNvPr id="98" name="TextBox 97">
            <a:extLst>
              <a:ext uri="{FF2B5EF4-FFF2-40B4-BE49-F238E27FC236}">
                <a16:creationId xmlns:a16="http://schemas.microsoft.com/office/drawing/2014/main" id="{E9F8A211-AB93-894A-AC87-DD9509AED7C0}"/>
              </a:ext>
            </a:extLst>
          </p:cNvPr>
          <p:cNvSpPr txBox="1"/>
          <p:nvPr/>
        </p:nvSpPr>
        <p:spPr>
          <a:xfrm>
            <a:off x="23605676" y="13730779"/>
            <a:ext cx="8514789" cy="1200329"/>
          </a:xfrm>
          <a:prstGeom prst="rect">
            <a:avLst/>
          </a:prstGeom>
          <a:noFill/>
        </p:spPr>
        <p:txBody>
          <a:bodyPr wrap="square" rtlCol="0">
            <a:spAutoFit/>
          </a:bodyPr>
          <a:lstStyle/>
          <a:p>
            <a:r>
              <a:rPr lang="en-US" sz="2400" dirty="0"/>
              <a:t>One can see that on </a:t>
            </a:r>
            <a:r>
              <a:rPr lang="en-US" sz="2400" b="1" dirty="0"/>
              <a:t>average</a:t>
            </a:r>
            <a:r>
              <a:rPr lang="en-US" sz="2400" dirty="0"/>
              <a:t> we are unable to reach the 90% profitability mark in any of our three designs. However, some of our lineups hit 95% with a non negligible probability.</a:t>
            </a:r>
          </a:p>
        </p:txBody>
      </p:sp>
      <p:sp>
        <p:nvSpPr>
          <p:cNvPr id="100" name="Rounded Rectangle 99">
            <a:extLst>
              <a:ext uri="{FF2B5EF4-FFF2-40B4-BE49-F238E27FC236}">
                <a16:creationId xmlns:a16="http://schemas.microsoft.com/office/drawing/2014/main" id="{145DDCB2-B6D3-7743-8B5F-999A18C8D686}"/>
              </a:ext>
            </a:extLst>
          </p:cNvPr>
          <p:cNvSpPr/>
          <p:nvPr/>
        </p:nvSpPr>
        <p:spPr>
          <a:xfrm>
            <a:off x="5545598" y="19621998"/>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02" name="TextBox 101">
            <a:extLst>
              <a:ext uri="{FF2B5EF4-FFF2-40B4-BE49-F238E27FC236}">
                <a16:creationId xmlns:a16="http://schemas.microsoft.com/office/drawing/2014/main" id="{2E031E21-E12A-F24D-A09F-3064B2DACEC0}"/>
              </a:ext>
            </a:extLst>
          </p:cNvPr>
          <p:cNvSpPr txBox="1"/>
          <p:nvPr/>
        </p:nvSpPr>
        <p:spPr>
          <a:xfrm>
            <a:off x="7838268" y="19674637"/>
            <a:ext cx="1299410" cy="369332"/>
          </a:xfrm>
          <a:prstGeom prst="rect">
            <a:avLst/>
          </a:prstGeom>
          <a:noFill/>
        </p:spPr>
        <p:txBody>
          <a:bodyPr wrap="square" rtlCol="0">
            <a:spAutoFit/>
          </a:bodyPr>
          <a:lstStyle/>
          <a:p>
            <a:r>
              <a:rPr lang="en-US" dirty="0"/>
              <a:t>n lineups</a:t>
            </a:r>
          </a:p>
        </p:txBody>
      </p:sp>
      <p:sp>
        <p:nvSpPr>
          <p:cNvPr id="103" name="Rounded Rectangle 102">
            <a:extLst>
              <a:ext uri="{FF2B5EF4-FFF2-40B4-BE49-F238E27FC236}">
                <a16:creationId xmlns:a16="http://schemas.microsoft.com/office/drawing/2014/main" id="{AFA79A86-9B0B-1740-B04F-B0846589849E}"/>
              </a:ext>
            </a:extLst>
          </p:cNvPr>
          <p:cNvSpPr/>
          <p:nvPr/>
        </p:nvSpPr>
        <p:spPr>
          <a:xfrm>
            <a:off x="3143832" y="20489005"/>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(ORT)</a:t>
            </a:r>
          </a:p>
        </p:txBody>
      </p:sp>
      <p:sp>
        <p:nvSpPr>
          <p:cNvPr id="123" name="TextBox 122">
            <a:extLst>
              <a:ext uri="{FF2B5EF4-FFF2-40B4-BE49-F238E27FC236}">
                <a16:creationId xmlns:a16="http://schemas.microsoft.com/office/drawing/2014/main" id="{83620578-7EC6-1A4B-8D8D-BE6E69946553}"/>
              </a:ext>
            </a:extLst>
          </p:cNvPr>
          <p:cNvSpPr txBox="1"/>
          <p:nvPr/>
        </p:nvSpPr>
        <p:spPr>
          <a:xfrm>
            <a:off x="3184157" y="21178375"/>
            <a:ext cx="3582199" cy="369332"/>
          </a:xfrm>
          <a:prstGeom prst="rect">
            <a:avLst/>
          </a:prstGeom>
          <a:noFill/>
        </p:spPr>
        <p:txBody>
          <a:bodyPr wrap="none" rtlCol="0">
            <a:spAutoFit/>
          </a:bodyPr>
          <a:lstStyle/>
          <a:p>
            <a:r>
              <a:rPr lang="en-US" i="1" dirty="0"/>
              <a:t>Figure 2: High level system overview</a:t>
            </a:r>
          </a:p>
        </p:txBody>
      </p:sp>
      <p:sp>
        <p:nvSpPr>
          <p:cNvPr id="124" name="TextBox 123">
            <a:extLst>
              <a:ext uri="{FF2B5EF4-FFF2-40B4-BE49-F238E27FC236}">
                <a16:creationId xmlns:a16="http://schemas.microsoft.com/office/drawing/2014/main" id="{A91592EA-378F-C643-8D68-BB539689A75C}"/>
              </a:ext>
            </a:extLst>
          </p:cNvPr>
          <p:cNvSpPr txBox="1"/>
          <p:nvPr/>
        </p:nvSpPr>
        <p:spPr>
          <a:xfrm>
            <a:off x="14136555" y="7963658"/>
            <a:ext cx="4649030" cy="369332"/>
          </a:xfrm>
          <a:prstGeom prst="rect">
            <a:avLst/>
          </a:prstGeom>
          <a:noFill/>
        </p:spPr>
        <p:txBody>
          <a:bodyPr wrap="none" rtlCol="0">
            <a:spAutoFit/>
          </a:bodyPr>
          <a:lstStyle/>
          <a:p>
            <a:r>
              <a:rPr lang="en-US" i="1" dirty="0"/>
              <a:t>Figure 3: Player fantasy points prediction model</a:t>
            </a:r>
          </a:p>
        </p:txBody>
      </p:sp>
      <p:sp>
        <p:nvSpPr>
          <p:cNvPr id="125" name="Rectangle 124">
            <a:extLst>
              <a:ext uri="{FF2B5EF4-FFF2-40B4-BE49-F238E27FC236}">
                <a16:creationId xmlns:a16="http://schemas.microsoft.com/office/drawing/2014/main" id="{0EDFA0ED-3D0F-8A4B-941C-CFD1AF15EE3A}"/>
              </a:ext>
            </a:extLst>
          </p:cNvPr>
          <p:cNvSpPr/>
          <p:nvPr/>
        </p:nvSpPr>
        <p:spPr>
          <a:xfrm>
            <a:off x="994278" y="19522876"/>
            <a:ext cx="7894541" cy="1602860"/>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10A0D95-7130-B747-BF03-AFEE3A78CB8D}"/>
              </a:ext>
            </a:extLst>
          </p:cNvPr>
          <p:cNvSpPr/>
          <p:nvPr/>
        </p:nvSpPr>
        <p:spPr>
          <a:xfrm>
            <a:off x="12368976" y="5119885"/>
            <a:ext cx="8173336" cy="279297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7F9B50-29FD-2747-A330-373EB38BD71A}"/>
              </a:ext>
            </a:extLst>
          </p:cNvPr>
          <p:cNvSpPr/>
          <p:nvPr/>
        </p:nvSpPr>
        <p:spPr>
          <a:xfrm>
            <a:off x="2047694" y="5406586"/>
            <a:ext cx="5455418" cy="4353271"/>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0607ACE-B220-9544-8876-37995E4D1D72}"/>
              </a:ext>
            </a:extLst>
          </p:cNvPr>
          <p:cNvSpPr/>
          <p:nvPr/>
        </p:nvSpPr>
        <p:spPr>
          <a:xfrm>
            <a:off x="11221161" y="11463363"/>
            <a:ext cx="10339229" cy="275602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a:extLst>
              <a:ext uri="{FF2B5EF4-FFF2-40B4-BE49-F238E27FC236}">
                <a16:creationId xmlns:a16="http://schemas.microsoft.com/office/drawing/2014/main" id="{8E296629-9AC6-8546-B9D0-E37AD8EAF3D6}"/>
              </a:ext>
            </a:extLst>
          </p:cNvPr>
          <p:cNvSpPr txBox="1"/>
          <p:nvPr/>
        </p:nvSpPr>
        <p:spPr>
          <a:xfrm>
            <a:off x="13078682" y="14248817"/>
            <a:ext cx="6624186" cy="369332"/>
          </a:xfrm>
          <a:prstGeom prst="rect">
            <a:avLst/>
          </a:prstGeom>
          <a:noFill/>
        </p:spPr>
        <p:txBody>
          <a:bodyPr wrap="none" rtlCol="0">
            <a:spAutoFit/>
          </a:bodyPr>
          <a:lstStyle/>
          <a:p>
            <a:r>
              <a:rPr lang="en-US" dirty="0"/>
              <a:t>Figure 4: Using ORT model to compute pseudo “standard deviations”</a:t>
            </a:r>
          </a:p>
        </p:txBody>
      </p:sp>
      <p:sp>
        <p:nvSpPr>
          <p:cNvPr id="137" name="TextBox 136">
            <a:extLst>
              <a:ext uri="{FF2B5EF4-FFF2-40B4-BE49-F238E27FC236}">
                <a16:creationId xmlns:a16="http://schemas.microsoft.com/office/drawing/2014/main" id="{5432B693-A7BC-3C43-9649-BF468FC1FC6C}"/>
              </a:ext>
            </a:extLst>
          </p:cNvPr>
          <p:cNvSpPr txBox="1"/>
          <p:nvPr/>
        </p:nvSpPr>
        <p:spPr>
          <a:xfrm>
            <a:off x="14342087" y="11557361"/>
            <a:ext cx="3214406" cy="923330"/>
          </a:xfrm>
          <a:prstGeom prst="rect">
            <a:avLst/>
          </a:prstGeom>
          <a:noFill/>
        </p:spPr>
        <p:txBody>
          <a:bodyPr wrap="square" rtlCol="0">
            <a:spAutoFit/>
          </a:bodyPr>
          <a:lstStyle/>
          <a:p>
            <a:pPr algn="ctr"/>
            <a:r>
              <a:rPr lang="en-US" dirty="0">
                <a:solidFill>
                  <a:sysClr val="windowText" lastClr="000000"/>
                </a:solidFill>
              </a:rPr>
              <a:t>Training set: </a:t>
            </a:r>
          </a:p>
          <a:p>
            <a:pPr algn="ctr"/>
            <a:r>
              <a:rPr lang="en-US" dirty="0">
                <a:solidFill>
                  <a:sysClr val="windowText" lastClr="000000"/>
                </a:solidFill>
              </a:rPr>
              <a:t>Player A (19.1), Player F (62.3), Player R (49.2), Player Z (71.4)</a:t>
            </a:r>
          </a:p>
        </p:txBody>
      </p:sp>
      <p:sp>
        <p:nvSpPr>
          <p:cNvPr id="89" name="TextBox 88">
            <a:extLst>
              <a:ext uri="{FF2B5EF4-FFF2-40B4-BE49-F238E27FC236}">
                <a16:creationId xmlns:a16="http://schemas.microsoft.com/office/drawing/2014/main" id="{E1FB47E7-DEF5-D14E-93AF-703198399FA5}"/>
              </a:ext>
            </a:extLst>
          </p:cNvPr>
          <p:cNvSpPr txBox="1"/>
          <p:nvPr/>
        </p:nvSpPr>
        <p:spPr>
          <a:xfrm>
            <a:off x="10647717" y="2278200"/>
            <a:ext cx="11626706" cy="461665"/>
          </a:xfrm>
          <a:prstGeom prst="rect">
            <a:avLst/>
          </a:prstGeom>
          <a:noFill/>
        </p:spPr>
        <p:txBody>
          <a:bodyPr wrap="square" rtlCol="0">
            <a:spAutoFit/>
          </a:bodyPr>
          <a:lstStyle/>
          <a:p>
            <a:pPr algn="just"/>
            <a:r>
              <a:rPr lang="en-US" sz="2400" dirty="0"/>
              <a:t>Thus, we will explain both parts of the system: prediction, and optimization.</a:t>
            </a:r>
          </a:p>
        </p:txBody>
      </p:sp>
      <p:pic>
        <p:nvPicPr>
          <p:cNvPr id="51" name="Picture 50">
            <a:extLst>
              <a:ext uri="{FF2B5EF4-FFF2-40B4-BE49-F238E27FC236}">
                <a16:creationId xmlns:a16="http://schemas.microsoft.com/office/drawing/2014/main" id="{82CCEC4C-DB80-AD42-8CB2-ACA0DEBE2632}"/>
              </a:ext>
            </a:extLst>
          </p:cNvPr>
          <p:cNvPicPr>
            <a:picLocks noChangeAspect="1"/>
          </p:cNvPicPr>
          <p:nvPr/>
        </p:nvPicPr>
        <p:blipFill>
          <a:blip r:embed="rId5"/>
          <a:stretch>
            <a:fillRect/>
          </a:stretch>
        </p:blipFill>
        <p:spPr>
          <a:xfrm>
            <a:off x="10738243" y="17695762"/>
            <a:ext cx="6236189" cy="2900788"/>
          </a:xfrm>
          <a:prstGeom prst="rect">
            <a:avLst/>
          </a:prstGeom>
        </p:spPr>
      </p:pic>
      <p:pic>
        <p:nvPicPr>
          <p:cNvPr id="53" name="Picture 52">
            <a:extLst>
              <a:ext uri="{FF2B5EF4-FFF2-40B4-BE49-F238E27FC236}">
                <a16:creationId xmlns:a16="http://schemas.microsoft.com/office/drawing/2014/main" id="{C873FA5D-90FB-AA46-A0C7-CBE49ADA9378}"/>
              </a:ext>
            </a:extLst>
          </p:cNvPr>
          <p:cNvPicPr>
            <a:picLocks noChangeAspect="1"/>
          </p:cNvPicPr>
          <p:nvPr/>
        </p:nvPicPr>
        <p:blipFill>
          <a:blip r:embed="rId6"/>
          <a:stretch>
            <a:fillRect/>
          </a:stretch>
        </p:blipFill>
        <p:spPr>
          <a:xfrm>
            <a:off x="17588378" y="17564057"/>
            <a:ext cx="3540606" cy="2110580"/>
          </a:xfrm>
          <a:prstGeom prst="rect">
            <a:avLst/>
          </a:prstGeom>
        </p:spPr>
      </p:pic>
      <p:pic>
        <p:nvPicPr>
          <p:cNvPr id="54" name="Picture 53">
            <a:extLst>
              <a:ext uri="{FF2B5EF4-FFF2-40B4-BE49-F238E27FC236}">
                <a16:creationId xmlns:a16="http://schemas.microsoft.com/office/drawing/2014/main" id="{DD1BF42A-8652-EE44-A7D4-D290ADA42926}"/>
              </a:ext>
            </a:extLst>
          </p:cNvPr>
          <p:cNvPicPr>
            <a:picLocks noChangeAspect="1"/>
          </p:cNvPicPr>
          <p:nvPr/>
        </p:nvPicPr>
        <p:blipFill>
          <a:blip r:embed="rId7"/>
          <a:stretch>
            <a:fillRect/>
          </a:stretch>
        </p:blipFill>
        <p:spPr>
          <a:xfrm>
            <a:off x="18574644" y="20384423"/>
            <a:ext cx="1992959" cy="622800"/>
          </a:xfrm>
          <a:prstGeom prst="rect">
            <a:avLst/>
          </a:prstGeom>
        </p:spPr>
      </p:pic>
      <p:sp>
        <p:nvSpPr>
          <p:cNvPr id="58" name="TextBox 57">
            <a:extLst>
              <a:ext uri="{FF2B5EF4-FFF2-40B4-BE49-F238E27FC236}">
                <a16:creationId xmlns:a16="http://schemas.microsoft.com/office/drawing/2014/main" id="{B4DEFDC2-5E72-C142-9EF8-D44EA96F8B85}"/>
              </a:ext>
            </a:extLst>
          </p:cNvPr>
          <p:cNvSpPr txBox="1"/>
          <p:nvPr/>
        </p:nvSpPr>
        <p:spPr>
          <a:xfrm>
            <a:off x="17179011" y="17283863"/>
            <a:ext cx="4639283" cy="338554"/>
          </a:xfrm>
          <a:prstGeom prst="rect">
            <a:avLst/>
          </a:prstGeom>
          <a:noFill/>
        </p:spPr>
        <p:txBody>
          <a:bodyPr wrap="none" rtlCol="0">
            <a:spAutoFit/>
          </a:bodyPr>
          <a:lstStyle/>
          <a:p>
            <a:r>
              <a:rPr lang="en-US" sz="1600" dirty="0"/>
              <a:t>We solve the following optimization problem </a:t>
            </a:r>
            <a:r>
              <a:rPr lang="en-US" sz="1600" i="1" dirty="0"/>
              <a:t>m</a:t>
            </a:r>
            <a:r>
              <a:rPr lang="en-US" sz="1600" dirty="0"/>
              <a:t> times</a:t>
            </a:r>
          </a:p>
        </p:txBody>
      </p:sp>
      <p:sp>
        <p:nvSpPr>
          <p:cNvPr id="101" name="TextBox 100">
            <a:extLst>
              <a:ext uri="{FF2B5EF4-FFF2-40B4-BE49-F238E27FC236}">
                <a16:creationId xmlns:a16="http://schemas.microsoft.com/office/drawing/2014/main" id="{99AD759D-CE2D-E54A-B5EA-90A41781E4E7}"/>
              </a:ext>
            </a:extLst>
          </p:cNvPr>
          <p:cNvSpPr txBox="1"/>
          <p:nvPr/>
        </p:nvSpPr>
        <p:spPr>
          <a:xfrm>
            <a:off x="17198138" y="19628027"/>
            <a:ext cx="4482350" cy="830997"/>
          </a:xfrm>
          <a:prstGeom prst="rect">
            <a:avLst/>
          </a:prstGeom>
          <a:noFill/>
        </p:spPr>
        <p:txBody>
          <a:bodyPr wrap="square" rtlCol="0">
            <a:spAutoFit/>
          </a:bodyPr>
          <a:lstStyle/>
          <a:p>
            <a:pPr algn="just"/>
            <a:r>
              <a:rPr lang="en-US" sz="1600" dirty="0"/>
              <a:t>Each time we solve, we store the lineups in matrix </a:t>
            </a:r>
            <a:r>
              <a:rPr lang="en-US" sz="1600" b="1" dirty="0"/>
              <a:t>x</a:t>
            </a:r>
            <a:r>
              <a:rPr lang="en-US" sz="1600" dirty="0"/>
              <a:t>. Then we add constraints to ensure lineups are different (k = current lineup to find).</a:t>
            </a:r>
          </a:p>
        </p:txBody>
      </p:sp>
      <p:sp>
        <p:nvSpPr>
          <p:cNvPr id="59" name="TextBox 58">
            <a:extLst>
              <a:ext uri="{FF2B5EF4-FFF2-40B4-BE49-F238E27FC236}">
                <a16:creationId xmlns:a16="http://schemas.microsoft.com/office/drawing/2014/main" id="{E3C24A9B-20B8-6B4C-A00B-9D01CC287655}"/>
              </a:ext>
            </a:extLst>
          </p:cNvPr>
          <p:cNvSpPr txBox="1"/>
          <p:nvPr/>
        </p:nvSpPr>
        <p:spPr>
          <a:xfrm>
            <a:off x="17218687" y="20956459"/>
            <a:ext cx="4124462" cy="338554"/>
          </a:xfrm>
          <a:prstGeom prst="rect">
            <a:avLst/>
          </a:prstGeom>
          <a:noFill/>
        </p:spPr>
        <p:txBody>
          <a:bodyPr wrap="none" rtlCol="0">
            <a:spAutoFit/>
          </a:bodyPr>
          <a:lstStyle/>
          <a:p>
            <a:r>
              <a:rPr lang="en-US" sz="1600" dirty="0"/>
              <a:t>We then resolve the model to get the k</a:t>
            </a:r>
            <a:r>
              <a:rPr lang="en-US" sz="1600" baseline="30000" dirty="0"/>
              <a:t>th</a:t>
            </a:r>
            <a:r>
              <a:rPr lang="en-US" sz="1600" dirty="0"/>
              <a:t> lineup</a:t>
            </a:r>
          </a:p>
        </p:txBody>
      </p:sp>
      <p:sp>
        <p:nvSpPr>
          <p:cNvPr id="91" name="TextBox 90">
            <a:extLst>
              <a:ext uri="{FF2B5EF4-FFF2-40B4-BE49-F238E27FC236}">
                <a16:creationId xmlns:a16="http://schemas.microsoft.com/office/drawing/2014/main" id="{369461DF-ABD0-9549-B531-EFE6E9D8ED01}"/>
              </a:ext>
            </a:extLst>
          </p:cNvPr>
          <p:cNvSpPr txBox="1"/>
          <p:nvPr/>
        </p:nvSpPr>
        <p:spPr>
          <a:xfrm>
            <a:off x="25498350" y="12029619"/>
            <a:ext cx="4984763" cy="369332"/>
          </a:xfrm>
          <a:prstGeom prst="rect">
            <a:avLst/>
          </a:prstGeom>
          <a:noFill/>
        </p:spPr>
        <p:txBody>
          <a:bodyPr wrap="none" rtlCol="0">
            <a:spAutoFit/>
          </a:bodyPr>
          <a:lstStyle/>
          <a:p>
            <a:r>
              <a:rPr lang="en-US" i="1" dirty="0"/>
              <a:t>Table 2: Performances of different systems (lineups)</a:t>
            </a:r>
          </a:p>
        </p:txBody>
      </p:sp>
      <p:sp>
        <p:nvSpPr>
          <p:cNvPr id="10" name="TextBox 9">
            <a:extLst>
              <a:ext uri="{FF2B5EF4-FFF2-40B4-BE49-F238E27FC236}">
                <a16:creationId xmlns:a16="http://schemas.microsoft.com/office/drawing/2014/main" id="{DF91AEC3-CDE7-C241-9B22-B8457F6251F6}"/>
              </a:ext>
            </a:extLst>
          </p:cNvPr>
          <p:cNvSpPr txBox="1"/>
          <p:nvPr/>
        </p:nvSpPr>
        <p:spPr>
          <a:xfrm>
            <a:off x="24698195" y="9106940"/>
            <a:ext cx="6585072" cy="338554"/>
          </a:xfrm>
          <a:prstGeom prst="rect">
            <a:avLst/>
          </a:prstGeom>
          <a:noFill/>
        </p:spPr>
        <p:txBody>
          <a:bodyPr wrap="none" rtlCol="0">
            <a:spAutoFit/>
          </a:bodyPr>
          <a:lstStyle/>
          <a:p>
            <a:r>
              <a:rPr lang="en-US" sz="1600" i="1" dirty="0"/>
              <a:t>*The performance boost for ORTs is partially due to extra work on it vs. others</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1016</TotalTime>
  <Words>1436</Words>
  <Application>Microsoft Macintosh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Asher T Wright</cp:lastModifiedBy>
  <cp:revision>271</cp:revision>
  <dcterms:created xsi:type="dcterms:W3CDTF">2019-12-01T23:34:37Z</dcterms:created>
  <dcterms:modified xsi:type="dcterms:W3CDTF">2019-12-04T20:47:46Z</dcterms:modified>
</cp:coreProperties>
</file>